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8"/>
  </p:notesMasterIdLst>
  <p:sldIdLst>
    <p:sldId id="295" r:id="rId2"/>
    <p:sldId id="328" r:id="rId3"/>
    <p:sldId id="329" r:id="rId4"/>
    <p:sldId id="314" r:id="rId5"/>
    <p:sldId id="290" r:id="rId6"/>
    <p:sldId id="323" r:id="rId7"/>
    <p:sldId id="320" r:id="rId8"/>
    <p:sldId id="321" r:id="rId9"/>
    <p:sldId id="322" r:id="rId10"/>
    <p:sldId id="327" r:id="rId11"/>
    <p:sldId id="333" r:id="rId12"/>
    <p:sldId id="275" r:id="rId13"/>
    <p:sldId id="315" r:id="rId14"/>
    <p:sldId id="316" r:id="rId15"/>
    <p:sldId id="317" r:id="rId16"/>
    <p:sldId id="326" r:id="rId17"/>
    <p:sldId id="277" r:id="rId18"/>
    <p:sldId id="318" r:id="rId19"/>
    <p:sldId id="293" r:id="rId20"/>
    <p:sldId id="296" r:id="rId21"/>
    <p:sldId id="291" r:id="rId22"/>
    <p:sldId id="319" r:id="rId23"/>
    <p:sldId id="330" r:id="rId24"/>
    <p:sldId id="304" r:id="rId25"/>
    <p:sldId id="332" r:id="rId26"/>
    <p:sldId id="30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opher Lee (Xtreme Consulting Group Inc)" initials="KL(CGI" lastIdx="6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1119"/>
    <a:srgbClr val="EF3A42"/>
    <a:srgbClr val="000000"/>
    <a:srgbClr val="7F7F7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03" autoAdjust="0"/>
    <p:restoredTop sz="74820" autoAdjust="0"/>
  </p:normalViewPr>
  <p:slideViewPr>
    <p:cSldViewPr>
      <p:cViewPr>
        <p:scale>
          <a:sx n="50" d="100"/>
          <a:sy n="50" d="100"/>
        </p:scale>
        <p:origin x="-1152" y="-58"/>
      </p:cViewPr>
      <p:guideLst>
        <p:guide orient="horz" pos="2160"/>
        <p:guide pos="2880"/>
      </p:guideLst>
    </p:cSldViewPr>
  </p:slideViewPr>
  <p:notesTextViewPr>
    <p:cViewPr>
      <p:scale>
        <a:sx n="1" d="1"/>
        <a:sy n="1" d="1"/>
      </p:scale>
      <p:origin x="0" y="0"/>
    </p:cViewPr>
  </p:notesTextViewPr>
  <p:sorterViewPr>
    <p:cViewPr>
      <p:scale>
        <a:sx n="100" d="100"/>
        <a:sy n="100" d="100"/>
      </p:scale>
      <p:origin x="0" y="17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E1A414-179B-4FE1-A12D-8910EF12E03D}" type="datetimeFigureOut">
              <a:rPr lang="en-US" smtClean="0"/>
              <a:t>3/10/2011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C8B5B-DFD1-42A1-B97F-3641A66A7E7C}" type="slidenum">
              <a:rPr lang="en-US" smtClean="0"/>
              <a:t>‹#›</a:t>
            </a:fld>
            <a:endParaRPr lang="en-US"/>
          </a:p>
        </p:txBody>
      </p:sp>
    </p:spTree>
    <p:extLst>
      <p:ext uri="{BB962C8B-B14F-4D97-AF65-F5344CB8AC3E}">
        <p14:creationId xmlns:p14="http://schemas.microsoft.com/office/powerpoint/2010/main" val="3221201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Chemistry: It’s a powerful game changer. Mac and cheese. Bert and Ernie. Brick and mortar. There’s no doubt that a powerful alchemy occurs when you combine two unrelated elements and transform them into something that’s greater than the sum of the parts. Today we’re going to explore the two elements for your business that are better together –media and technology.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5C8B5B-DFD1-42A1-B97F-3641A66A7E7C}" type="slidenum">
              <a:rPr lang="en-US" smtClean="0"/>
              <a:t>1</a:t>
            </a:fld>
            <a:endParaRPr lang="en-US"/>
          </a:p>
        </p:txBody>
      </p:sp>
    </p:spTree>
    <p:extLst>
      <p:ext uri="{BB962C8B-B14F-4D97-AF65-F5344CB8AC3E}">
        <p14:creationId xmlns:p14="http://schemas.microsoft.com/office/powerpoint/2010/main" val="1183455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Based on the data, we know that today’s consumer is always on across multiple screens and the screen changes depending on where they are and the time of the day. What does that mean for you? The consumer doesn’t know or care about shopping channels—it’s all one brand experience to them.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While Media and Technology are making the consumers life better, the new shopper’s journey certainly presents some business challenges. One thing has become clear: the relationship between media and technology must evolve.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By connecting with each other to combine media and technology, not only can business complexities be alleviated all along the shopper’s journey, but you can provide consumer experiences that create extreme relevance on an individual basis.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That takes us to the third trend - relevance. Relevance is considered a new currency, and really a journey all its own.  Being relevant to your consumers helps you deepen brand loyalty, drive up cart size and influence share.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Imagine a consumer is in Target looking at a TV. While there, they search Amazon on their phone and find the same TV for less. Where does their loyalty lie? It lies with a relevant experience, not necessarily with a brand.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Let’s look at a few areas where we can help you deliver relevance: at home and on the go.</a:t>
            </a:r>
          </a:p>
          <a:p>
            <a:endParaRPr lang="en-US" dirty="0"/>
          </a:p>
        </p:txBody>
      </p:sp>
      <p:sp>
        <p:nvSpPr>
          <p:cNvPr id="4" name="Slide Number Placeholder 3"/>
          <p:cNvSpPr>
            <a:spLocks noGrp="1"/>
          </p:cNvSpPr>
          <p:nvPr>
            <p:ph type="sldNum" sz="quarter" idx="10"/>
          </p:nvPr>
        </p:nvSpPr>
        <p:spPr/>
        <p:txBody>
          <a:bodyPr/>
          <a:lstStyle/>
          <a:p>
            <a:fld id="{F45C8B5B-DFD1-42A1-B97F-3641A66A7E7C}" type="slidenum">
              <a:rPr lang="en-US" smtClean="0"/>
              <a:t>11</a:t>
            </a:fld>
            <a:endParaRPr lang="en-US"/>
          </a:p>
        </p:txBody>
      </p:sp>
    </p:spTree>
    <p:extLst>
      <p:ext uri="{BB962C8B-B14F-4D97-AF65-F5344CB8AC3E}">
        <p14:creationId xmlns:p14="http://schemas.microsoft.com/office/powerpoint/2010/main" val="3531190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Let’s start at home. There’s a growing overlap between shopping, entertainment and social media. Sure, home is where the heart is. But it’s also where you can deliver relevant, immersive experiences to the always on shopper.</a:t>
            </a:r>
          </a:p>
          <a:p>
            <a:endParaRPr lang="en-US" dirty="0"/>
          </a:p>
        </p:txBody>
      </p:sp>
      <p:sp>
        <p:nvSpPr>
          <p:cNvPr id="4" name="Slide Number Placeholder 3"/>
          <p:cNvSpPr>
            <a:spLocks noGrp="1"/>
          </p:cNvSpPr>
          <p:nvPr>
            <p:ph type="sldNum" sz="quarter" idx="10"/>
          </p:nvPr>
        </p:nvSpPr>
        <p:spPr/>
        <p:txBody>
          <a:bodyPr/>
          <a:lstStyle/>
          <a:p>
            <a:fld id="{F45C8B5B-DFD1-42A1-B97F-3641A66A7E7C}" type="slidenum">
              <a:rPr lang="en-US" smtClean="0"/>
              <a:t>12</a:t>
            </a:fld>
            <a:endParaRPr lang="en-US"/>
          </a:p>
        </p:txBody>
      </p:sp>
    </p:spTree>
    <p:extLst>
      <p:ext uri="{BB962C8B-B14F-4D97-AF65-F5344CB8AC3E}">
        <p14:creationId xmlns:p14="http://schemas.microsoft.com/office/powerpoint/2010/main" val="3906466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engaging option is the Sidekick. This IAB award-winner was created by Microsoft and Unicast. It’s an interactive ad that expands on the right pane of a page. It is easy to use and offers a lot more ad space, allowing you to be really creative in how you engage consumers. </a:t>
            </a:r>
            <a:endParaRPr lang="en-US" dirty="0"/>
          </a:p>
        </p:txBody>
      </p:sp>
      <p:sp>
        <p:nvSpPr>
          <p:cNvPr id="4" name="Slide Number Placeholder 3"/>
          <p:cNvSpPr>
            <a:spLocks noGrp="1"/>
          </p:cNvSpPr>
          <p:nvPr>
            <p:ph type="sldNum" sz="quarter" idx="10"/>
          </p:nvPr>
        </p:nvSpPr>
        <p:spPr/>
        <p:txBody>
          <a:bodyPr/>
          <a:lstStyle/>
          <a:p>
            <a:fld id="{F45C8B5B-DFD1-42A1-B97F-3641A66A7E7C}" type="slidenum">
              <a:rPr lang="en-US" smtClean="0"/>
              <a:t>13</a:t>
            </a:fld>
            <a:endParaRPr lang="en-US"/>
          </a:p>
        </p:txBody>
      </p:sp>
    </p:spTree>
    <p:extLst>
      <p:ext uri="{BB962C8B-B14F-4D97-AF65-F5344CB8AC3E}">
        <p14:creationId xmlns:p14="http://schemas.microsoft.com/office/powerpoint/2010/main" val="2337760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also offer immersive solutions with customized content like web pages and videos that are created specifically for you. This helps you give consumers experiences that also allows your brand’s unique personality shine through. </a:t>
            </a:r>
          </a:p>
          <a:p>
            <a:endParaRPr lang="en-US" dirty="0"/>
          </a:p>
        </p:txBody>
      </p:sp>
      <p:sp>
        <p:nvSpPr>
          <p:cNvPr id="4" name="Slide Number Placeholder 3"/>
          <p:cNvSpPr>
            <a:spLocks noGrp="1"/>
          </p:cNvSpPr>
          <p:nvPr>
            <p:ph type="sldNum" sz="quarter" idx="10"/>
          </p:nvPr>
        </p:nvSpPr>
        <p:spPr/>
        <p:txBody>
          <a:bodyPr/>
          <a:lstStyle/>
          <a:p>
            <a:fld id="{F45C8B5B-DFD1-42A1-B97F-3641A66A7E7C}" type="slidenum">
              <a:rPr lang="en-US" smtClean="0"/>
              <a:t>14</a:t>
            </a:fld>
            <a:endParaRPr lang="en-US"/>
          </a:p>
        </p:txBody>
      </p:sp>
    </p:spTree>
    <p:extLst>
      <p:ext uri="{BB962C8B-B14F-4D97-AF65-F5344CB8AC3E}">
        <p14:creationId xmlns:p14="http://schemas.microsoft.com/office/powerpoint/2010/main" val="2337760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solidFill>
                  <a:schemeClr val="accent2"/>
                </a:solidFill>
              </a:rPr>
              <a:t>Kinect</a:t>
            </a:r>
            <a:r>
              <a:rPr lang="en-US" b="1" dirty="0" smtClean="0">
                <a:solidFill>
                  <a:schemeClr val="accent2"/>
                </a:solidFill>
              </a:rPr>
              <a:t> shopping demo  :16 to end</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accent2"/>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Consumers are also connecting socially through entertainment hubs. Whether you’ve experienced it yourself or not, it’s important to understand how people are using their home entertainment devices to shop. </a:t>
            </a:r>
            <a:endParaRPr kumimoji="0" lang="en-US" sz="1200" b="1" i="0" u="none" strike="noStrike" kern="1200" cap="none" spc="0" normalizeH="0" baseline="0" noProof="0" dirty="0" smtClean="0">
              <a:ln>
                <a:noFill/>
              </a:ln>
              <a:solidFill>
                <a:schemeClr val="accent2"/>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F45C8B5B-DFD1-42A1-B97F-3641A66A7E7C}" type="slidenum">
              <a:rPr lang="en-US" smtClean="0"/>
              <a:t>15</a:t>
            </a:fld>
            <a:endParaRPr lang="en-US"/>
          </a:p>
        </p:txBody>
      </p:sp>
    </p:spTree>
    <p:extLst>
      <p:ext uri="{BB962C8B-B14F-4D97-AF65-F5344CB8AC3E}">
        <p14:creationId xmlns:p14="http://schemas.microsoft.com/office/powerpoint/2010/main" val="2337760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fourth key trend is social networking, which has dramatically changed the way consumers engage with brands and it’s left a lot of marketers at a loss about how to respond. For companies who are using social media successfully, their strategy includes paid media. Paid media can fuel the consumer conversation in the social networking arena and help you gain momentum. By combining paid media with owned media like your brand website, you can achieve earned media –the word of mouth publicity that has become a powerful influencer.</a:t>
            </a:r>
          </a:p>
          <a:p>
            <a:endParaRPr lang="en-US" dirty="0"/>
          </a:p>
        </p:txBody>
      </p:sp>
      <p:sp>
        <p:nvSpPr>
          <p:cNvPr id="4" name="Slide Number Placeholder 3"/>
          <p:cNvSpPr>
            <a:spLocks noGrp="1"/>
          </p:cNvSpPr>
          <p:nvPr>
            <p:ph type="sldNum" sz="quarter" idx="10"/>
          </p:nvPr>
        </p:nvSpPr>
        <p:spPr/>
        <p:txBody>
          <a:bodyPr/>
          <a:lstStyle/>
          <a:p>
            <a:fld id="{F45C8B5B-DFD1-42A1-B97F-3641A66A7E7C}" type="slidenum">
              <a:rPr lang="en-US" smtClean="0"/>
              <a:t>16</a:t>
            </a:fld>
            <a:endParaRPr lang="en-US"/>
          </a:p>
        </p:txBody>
      </p:sp>
    </p:spTree>
    <p:extLst>
      <p:ext uri="{BB962C8B-B14F-4D97-AF65-F5344CB8AC3E}">
        <p14:creationId xmlns:p14="http://schemas.microsoft.com/office/powerpoint/2010/main" val="2625517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It’s no surprise that Mobile is notable among the five trends, and it’s the last one we’ll talk about today. Because of mobile, no place has been more transformed by media and technology than the space between here and there. Between home and a store. For people on the go, their mobile devices are a game changer, and it’s the big screen for business, since it allows them  to reach consumers wherever they are.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2010 the market exploded, and there are now 237 million mobile phone subscribers in the US. That’s 84% of the population</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and 32% of moms in the US have smartphones</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Time spent on their mobile devices is increasing, averaging 50 minutes a day. That’s equal to the time spent on magazines and newspapers combined</a:t>
            </a:r>
            <a:r>
              <a:rPr lang="en-US" sz="1200" kern="1200" baseline="30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More and more consumers are using a Smartphone to check prices, and 37% of them are buying goods and services from their device</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Clearly Mobile is not just a dynamic arena, but a critical battleground for retailers and CPG brands.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With profound changes brought about by mobile devices at home and on the go, we are seeing infinite ways that mobile will soon transform the in-store shopping experience even further.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that’s what’s trending here and now. Let’s take a minute to check out the technology that will soon empower retail and CPG brands with more personal and relevant ways to engage with consumers. You’ll be able to reach consumers with offers the moment they enter the store, and deliver product information, personalized offers, and support at their fingertips. Take a look at Agora and my colleague Dom Citino will continue the presentation after the video.</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Tom to transition to Dom</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Ask Dom for source</a:t>
            </a:r>
          </a:p>
          <a:p>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Source: </a:t>
            </a:r>
            <a:r>
              <a:rPr lang="en-US" sz="1200" kern="1200" dirty="0" err="1" smtClean="0">
                <a:solidFill>
                  <a:schemeClr val="tx1"/>
                </a:solidFill>
                <a:effectLst/>
                <a:latin typeface="+mn-lt"/>
                <a:ea typeface="+mn-ea"/>
                <a:cs typeface="+mn-cs"/>
              </a:rPr>
              <a:t>Millenial</a:t>
            </a:r>
            <a:r>
              <a:rPr lang="en-US" sz="1200" kern="1200" dirty="0" smtClean="0">
                <a:solidFill>
                  <a:schemeClr val="tx1"/>
                </a:solidFill>
                <a:effectLst/>
                <a:latin typeface="+mn-lt"/>
                <a:ea typeface="+mn-ea"/>
                <a:cs typeface="+mn-cs"/>
              </a:rPr>
              <a:t> Media</a:t>
            </a:r>
          </a:p>
          <a:p>
            <a:r>
              <a:rPr lang="en-US" sz="1200" kern="1200" baseline="30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Source: eMarketer.com  time spent on newspapers is 30 minutes a day, magazines are 20 minutes a day</a:t>
            </a:r>
          </a:p>
          <a:p>
            <a:endParaRPr lang="en-US" dirty="0"/>
          </a:p>
        </p:txBody>
      </p:sp>
      <p:sp>
        <p:nvSpPr>
          <p:cNvPr id="4" name="Slide Number Placeholder 3"/>
          <p:cNvSpPr>
            <a:spLocks noGrp="1"/>
          </p:cNvSpPr>
          <p:nvPr>
            <p:ph type="sldNum" sz="quarter" idx="10"/>
          </p:nvPr>
        </p:nvSpPr>
        <p:spPr/>
        <p:txBody>
          <a:bodyPr/>
          <a:lstStyle/>
          <a:p>
            <a:fld id="{F45C8B5B-DFD1-42A1-B97F-3641A66A7E7C}" type="slidenum">
              <a:rPr lang="en-US" smtClean="0"/>
              <a:t>17</a:t>
            </a:fld>
            <a:endParaRPr lang="en-US"/>
          </a:p>
        </p:txBody>
      </p:sp>
    </p:spTree>
    <p:extLst>
      <p:ext uri="{BB962C8B-B14F-4D97-AF65-F5344CB8AC3E}">
        <p14:creationId xmlns:p14="http://schemas.microsoft.com/office/powerpoint/2010/main" val="1326082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accent2"/>
                </a:solidFill>
              </a:rPr>
              <a:t>Agora video (0:09 to 1:30)</a:t>
            </a:r>
            <a:endParaRPr kumimoji="0" lang="en-US" sz="1200" b="1" i="0" u="none" strike="noStrike" kern="1200" cap="none" spc="0" normalizeH="0" baseline="0" noProof="0" dirty="0" smtClean="0">
              <a:ln>
                <a:noFill/>
              </a:ln>
              <a:solidFill>
                <a:schemeClr val="accent2"/>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45C8B5B-DFD1-42A1-B97F-3641A66A7E7C}" type="slidenum">
              <a:rPr lang="en-US" smtClean="0"/>
              <a:t>18</a:t>
            </a:fld>
            <a:endParaRPr lang="en-US"/>
          </a:p>
        </p:txBody>
      </p:sp>
    </p:spTree>
    <p:extLst>
      <p:ext uri="{BB962C8B-B14F-4D97-AF65-F5344CB8AC3E}">
        <p14:creationId xmlns:p14="http://schemas.microsoft.com/office/powerpoint/2010/main" val="2337760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that’s Agora. It’s exciting to see how we are get really relevant with the consumers.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With all this transformation happening around the consumer, there’s now a big disconnect between the online and in-store experience for the consumer. They simply expect retail and CPG companies to deliver a consistent brand experience that is seamless with what they get at home or on the go.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Unlike those shopping experiences, when consumers walk into a store they become anonymous. Beyond a doubt, the first in-store challenge retailers must address, is delivering a personalized experience that also empowers self-service. </a:t>
            </a:r>
          </a:p>
          <a:p>
            <a:endParaRPr lang="en-US" dirty="0"/>
          </a:p>
        </p:txBody>
      </p:sp>
      <p:sp>
        <p:nvSpPr>
          <p:cNvPr id="4" name="Slide Number Placeholder 3"/>
          <p:cNvSpPr>
            <a:spLocks noGrp="1"/>
          </p:cNvSpPr>
          <p:nvPr>
            <p:ph type="sldNum" sz="quarter" idx="10"/>
          </p:nvPr>
        </p:nvSpPr>
        <p:spPr/>
        <p:txBody>
          <a:bodyPr/>
          <a:lstStyle/>
          <a:p>
            <a:fld id="{F45C8B5B-DFD1-42A1-B97F-3641A66A7E7C}" type="slidenum">
              <a:rPr lang="en-US" smtClean="0"/>
              <a:t>19</a:t>
            </a:fld>
            <a:endParaRPr lang="en-US"/>
          </a:p>
        </p:txBody>
      </p:sp>
    </p:spTree>
    <p:extLst>
      <p:ext uri="{BB962C8B-B14F-4D97-AF65-F5344CB8AC3E}">
        <p14:creationId xmlns:p14="http://schemas.microsoft.com/office/powerpoint/2010/main" val="3906466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Today, media and technology has the power to influence shoppers. In order to understand how, let’s take a look at several transformations that are occurring simultaneously within the shopper’s journey. Throughout this hour, we’ll explore how merging the power of media and technology can dramatically improve business.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Back in the olden days, shopping choices were made using landlines, TV, newspapers, and face-to-face. </a:t>
            </a:r>
            <a:endParaRPr lang="en-US" dirty="0">
              <a:solidFill>
                <a:schemeClr val="bg1"/>
              </a:solidFill>
              <a:latin typeface="Segoe" pitchFamily="34" charset="0"/>
            </a:endParaRPr>
          </a:p>
        </p:txBody>
      </p:sp>
      <p:sp>
        <p:nvSpPr>
          <p:cNvPr id="4" name="Slide Number Placeholder 3"/>
          <p:cNvSpPr>
            <a:spLocks noGrp="1"/>
          </p:cNvSpPr>
          <p:nvPr>
            <p:ph type="sldNum" sz="quarter" idx="10"/>
          </p:nvPr>
        </p:nvSpPr>
        <p:spPr/>
        <p:txBody>
          <a:bodyPr/>
          <a:lstStyle/>
          <a:p>
            <a:fld id="{F45C8B5B-DFD1-42A1-B97F-3641A66A7E7C}" type="slidenum">
              <a:rPr lang="en-US" smtClean="0"/>
              <a:t>2</a:t>
            </a:fld>
            <a:endParaRPr lang="en-US"/>
          </a:p>
        </p:txBody>
      </p:sp>
    </p:spTree>
    <p:extLst>
      <p:ext uri="{BB962C8B-B14F-4D97-AF65-F5344CB8AC3E}">
        <p14:creationId xmlns:p14="http://schemas.microsoft.com/office/powerpoint/2010/main" val="766126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Why all the fuss about personalized experience and self-service? Over the last fifty years, technology has made shopping efficient but really impersonal. Back in the day you went to the corner butcher who knew who you were, knew what your order was and he’d put it on your tab. Today, on-demand access to information has created a more efficient, savvy shopper and fueled high expectations. However, when the consumer walks into a store, they can become invisible.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45C8B5B-DFD1-42A1-B97F-3641A66A7E7C}" type="slidenum">
              <a:rPr lang="en-US" smtClean="0"/>
              <a:t>20</a:t>
            </a:fld>
            <a:endParaRPr lang="en-US"/>
          </a:p>
        </p:txBody>
      </p:sp>
    </p:spTree>
    <p:extLst>
      <p:ext uri="{BB962C8B-B14F-4D97-AF65-F5344CB8AC3E}">
        <p14:creationId xmlns:p14="http://schemas.microsoft.com/office/powerpoint/2010/main" val="3906466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doesn’t have to stay that way. In fact it can’t for businesses to survive. If retailers don’t deliver, the store is reduced to serving as a showroom for the brand website, rather than a venue for an experience that deepens brand loyalty. We can re-personalize shopping again in order to bring the consumer back in and deliver relevant, immersive experiences.</a:t>
            </a:r>
          </a:p>
          <a:p>
            <a:endParaRPr lang="en-US" dirty="0"/>
          </a:p>
        </p:txBody>
      </p:sp>
      <p:sp>
        <p:nvSpPr>
          <p:cNvPr id="4" name="Slide Number Placeholder 3"/>
          <p:cNvSpPr>
            <a:spLocks noGrp="1"/>
          </p:cNvSpPr>
          <p:nvPr>
            <p:ph type="sldNum" sz="quarter" idx="10"/>
          </p:nvPr>
        </p:nvSpPr>
        <p:spPr/>
        <p:txBody>
          <a:bodyPr/>
          <a:lstStyle/>
          <a:p>
            <a:fld id="{F45C8B5B-DFD1-42A1-B97F-3641A66A7E7C}" type="slidenum">
              <a:rPr lang="en-US" smtClean="0"/>
              <a:t>21</a:t>
            </a:fld>
            <a:endParaRPr lang="en-US"/>
          </a:p>
        </p:txBody>
      </p:sp>
    </p:spTree>
    <p:extLst>
      <p:ext uri="{BB962C8B-B14F-4D97-AF65-F5344CB8AC3E}">
        <p14:creationId xmlns:p14="http://schemas.microsoft.com/office/powerpoint/2010/main" val="3906466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order to deliver personalized, relevant service, you need technology that helps you connect with consumers and connects consumers with information. The next generation of in-store experiences does just that. It’s a multi-touch, interactive LCD Kiosk placed in-store to engage shoppers with your brand and in turn gives you valuable information and insight about them.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5C8B5B-DFD1-42A1-B97F-3641A66A7E7C}" type="slidenum">
              <a:rPr lang="en-US" smtClean="0"/>
              <a:t>22</a:t>
            </a:fld>
            <a:endParaRPr lang="en-US"/>
          </a:p>
        </p:txBody>
      </p:sp>
    </p:spTree>
    <p:extLst>
      <p:ext uri="{BB962C8B-B14F-4D97-AF65-F5344CB8AC3E}">
        <p14:creationId xmlns:p14="http://schemas.microsoft.com/office/powerpoint/2010/main" val="1888655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solidFill>
                  <a:schemeClr val="accent2"/>
                </a:solidFill>
              </a:rPr>
              <a:t>Razorfish</a:t>
            </a:r>
            <a:r>
              <a:rPr lang="en-US" b="1" dirty="0" smtClean="0">
                <a:solidFill>
                  <a:schemeClr val="accent2"/>
                </a:solidFill>
              </a:rPr>
              <a:t> demo :22 to 1:14</a:t>
            </a:r>
            <a:endParaRPr kumimoji="0" lang="en-US" sz="1200" b="1" i="0" u="none" strike="noStrike" kern="1200" cap="none" spc="0" normalizeH="0" baseline="0" noProof="0" dirty="0" smtClean="0">
              <a:ln>
                <a:noFill/>
              </a:ln>
              <a:solidFill>
                <a:schemeClr val="accent2"/>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F45C8B5B-DFD1-42A1-B97F-3641A66A7E7C}" type="slidenum">
              <a:rPr lang="en-US" smtClean="0"/>
              <a:t>23</a:t>
            </a:fld>
            <a:endParaRPr lang="en-US"/>
          </a:p>
        </p:txBody>
      </p:sp>
    </p:spTree>
    <p:extLst>
      <p:ext uri="{BB962C8B-B14F-4D97-AF65-F5344CB8AC3E}">
        <p14:creationId xmlns:p14="http://schemas.microsoft.com/office/powerpoint/2010/main" val="1888655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Consumers also need relevant customer service, but since they are so well informed before stepping foot in the door, they often know more than the sales people. This means the job of your sales associates must evolve. We tend to forget how important the sale associates are. The truth is, they’re the last line of defense in terms of customer experience. In order to provide relevant customer service, deliver a unique experience, and drive in-store purchase, sales associates need additional tools that help them work the room.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 the floor and in front of the customer, your sales force can be empowered with collaboration tools and motion computing devices that give them easy access to information. Armed with shopping history and other useful information, they can cross sell, and up-sell. The result?  Sales associates that can solve problems and provide an in-store experience that translates into more value for customers and increased revenue for you. Here’s an example of tools we can put in the hands of associates powered by Windows 7.</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Motion computing demo</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45C8B5B-DFD1-42A1-B97F-3641A66A7E7C}" type="slidenum">
              <a:rPr lang="en-US" smtClean="0"/>
              <a:t>24</a:t>
            </a:fld>
            <a:endParaRPr lang="en-US"/>
          </a:p>
        </p:txBody>
      </p:sp>
    </p:spTree>
    <p:extLst>
      <p:ext uri="{BB962C8B-B14F-4D97-AF65-F5344CB8AC3E}">
        <p14:creationId xmlns:p14="http://schemas.microsoft.com/office/powerpoint/2010/main" val="3526994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Just like the Wizard of Oz, there’s a lot going on behind the curtain that your customers don’t see. With the right back room technology, your sales associates can get the customer insights needed to deliver relevant service.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Tom talked about earlier, customers are connected to multiple screens and have access to all kinds of devices.  It’s become necessary for you to take a 360-degree view of consumers to make the interactions across these screens seamless regardless of channel.  This will help you create unique customer experiences and more powerful marketing that translates into that sought after loyalty.  </a:t>
            </a:r>
          </a:p>
          <a:p>
            <a:endParaRPr lang="en-US" dirty="0"/>
          </a:p>
        </p:txBody>
      </p:sp>
      <p:sp>
        <p:nvSpPr>
          <p:cNvPr id="4" name="Slide Number Placeholder 3"/>
          <p:cNvSpPr>
            <a:spLocks noGrp="1"/>
          </p:cNvSpPr>
          <p:nvPr>
            <p:ph type="sldNum" sz="quarter" idx="10"/>
          </p:nvPr>
        </p:nvSpPr>
        <p:spPr/>
        <p:txBody>
          <a:bodyPr/>
          <a:lstStyle/>
          <a:p>
            <a:fld id="{F45C8B5B-DFD1-42A1-B97F-3641A66A7E7C}" type="slidenum">
              <a:rPr lang="en-US" smtClean="0"/>
              <a:t>25</a:t>
            </a:fld>
            <a:endParaRPr lang="en-US"/>
          </a:p>
        </p:txBody>
      </p:sp>
    </p:spTree>
    <p:extLst>
      <p:ext uri="{BB962C8B-B14F-4D97-AF65-F5344CB8AC3E}">
        <p14:creationId xmlns:p14="http://schemas.microsoft.com/office/powerpoint/2010/main" val="399631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we have seen, the shopper’s journey has fundamentally changed, leaving the traditional purchase funnel behind. As a result, the business of retailers and CPG brands has become more complex. Now entertainment, social media and shopping intersect, so in order for you to reach consumers and foster their loyalty, they must be engaged on </a:t>
            </a:r>
            <a:r>
              <a:rPr lang="en-US" sz="1200" i="1" kern="1200" dirty="0" smtClean="0">
                <a:solidFill>
                  <a:schemeClr val="tx1"/>
                </a:solidFill>
                <a:effectLst/>
                <a:latin typeface="+mn-lt"/>
                <a:ea typeface="+mn-ea"/>
                <a:cs typeface="+mn-cs"/>
              </a:rPr>
              <a:t>their</a:t>
            </a:r>
            <a:r>
              <a:rPr lang="en-US" sz="1200" kern="1200" dirty="0" smtClean="0">
                <a:solidFill>
                  <a:schemeClr val="tx1"/>
                </a:solidFill>
                <a:effectLst/>
                <a:latin typeface="+mn-lt"/>
                <a:ea typeface="+mn-ea"/>
                <a:cs typeface="+mn-cs"/>
              </a:rPr>
              <a:t> terms, wherever they are: at home, on the go, or in store.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Like never before, technology can facilitate the marketer’s ability to engage consumers in new ways- it can be a key enabler to help you connect more effectively with customers on their terms.  By making consumer engagement across channels more seamless and experiential, you can create more relevant and personal experiences for them, and build customer loyalty that can affect their purchase decisions.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dynamic duo that can create a long-lasting relationship between you and your customers is media and technology. They used to function in parallel, but now these paths must cross in a big way. Hand-in-hand collaboration can recreate the brand journey in response to the shopper’s journey. </a:t>
            </a:r>
          </a:p>
          <a:p>
            <a:endParaRPr lang="en-US" dirty="0"/>
          </a:p>
        </p:txBody>
      </p:sp>
      <p:sp>
        <p:nvSpPr>
          <p:cNvPr id="4" name="Slide Number Placeholder 3"/>
          <p:cNvSpPr>
            <a:spLocks noGrp="1"/>
          </p:cNvSpPr>
          <p:nvPr>
            <p:ph type="sldNum" sz="quarter" idx="10"/>
          </p:nvPr>
        </p:nvSpPr>
        <p:spPr/>
        <p:txBody>
          <a:bodyPr/>
          <a:lstStyle/>
          <a:p>
            <a:fld id="{F45C8B5B-DFD1-42A1-B97F-3641A66A7E7C}" type="slidenum">
              <a:rPr lang="en-US" smtClean="0"/>
              <a:t>26</a:t>
            </a:fld>
            <a:endParaRPr lang="en-US"/>
          </a:p>
        </p:txBody>
      </p:sp>
    </p:spTree>
    <p:extLst>
      <p:ext uri="{BB962C8B-B14F-4D97-AF65-F5344CB8AC3E}">
        <p14:creationId xmlns:p14="http://schemas.microsoft.com/office/powerpoint/2010/main" val="1183455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Since then, the shopper’s journey has undergone a radical makeover. Technology advances allow us to stay connected 24/7.  We twitter, Bing, blog, IM, email, Facebook, </a:t>
            </a:r>
            <a:r>
              <a:rPr lang="en-US" sz="1200" kern="1200" dirty="0" err="1" smtClean="0">
                <a:solidFill>
                  <a:schemeClr val="tx1"/>
                </a:solidFill>
                <a:effectLst/>
                <a:latin typeface="+mn-lt"/>
                <a:ea typeface="+mn-ea"/>
                <a:cs typeface="+mn-cs"/>
              </a:rPr>
              <a:t>Kinect</a:t>
            </a:r>
            <a:r>
              <a:rPr lang="en-US" sz="1200" kern="1200" dirty="0" smtClean="0">
                <a:solidFill>
                  <a:schemeClr val="tx1"/>
                </a:solidFill>
                <a:effectLst/>
                <a:latin typeface="+mn-lt"/>
                <a:ea typeface="+mn-ea"/>
                <a:cs typeface="+mn-cs"/>
              </a:rPr>
              <a:t> and more, using multiple screens including TV/PC/Gaming/Mobile, sometimes all at the same time. What this means for you is the brand experience now begins wherever your customer is, on whatever screen they’re looking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5C8B5B-DFD1-42A1-B97F-3641A66A7E7C}" type="slidenum">
              <a:rPr lang="en-US" smtClean="0"/>
              <a:t>3</a:t>
            </a:fld>
            <a:endParaRPr lang="en-US"/>
          </a:p>
        </p:txBody>
      </p:sp>
    </p:spTree>
    <p:extLst>
      <p:ext uri="{BB962C8B-B14F-4D97-AF65-F5344CB8AC3E}">
        <p14:creationId xmlns:p14="http://schemas.microsoft.com/office/powerpoint/2010/main" val="766126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Inspired by the economy and evolving technology there has been a deep shift in the entire shopping paradigm. Carat, a market leader in digital media solutions and Microsoft conducted a research study, revealing changes in consumer behavior and emerging trends that impact their path to purchase. Let’s investigate the top five trends that are revolutionizing the shape of business.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first trend is the consumer purchase path, and it’s no longer linear. 360 degree marketing is an industry trend that responds to consumers using multiple screens. Another big trend is the demand for relevancy by the consumer. Then there’s the social networking trend, which is deeply impacting purchase behavior. The final trend is Mobile, the new screen for commerce. I’ll go deeper into these five trends throughout this presentation since they’re the ones to watch. </a:t>
            </a:r>
          </a:p>
          <a:p>
            <a:endParaRPr lang="en-US" dirty="0">
              <a:solidFill>
                <a:schemeClr val="bg1"/>
              </a:solidFill>
              <a:latin typeface="Segoe" pitchFamily="34" charset="0"/>
            </a:endParaRPr>
          </a:p>
        </p:txBody>
      </p:sp>
      <p:sp>
        <p:nvSpPr>
          <p:cNvPr id="4" name="Slide Number Placeholder 3"/>
          <p:cNvSpPr>
            <a:spLocks noGrp="1"/>
          </p:cNvSpPr>
          <p:nvPr>
            <p:ph type="sldNum" sz="quarter" idx="10"/>
          </p:nvPr>
        </p:nvSpPr>
        <p:spPr/>
        <p:txBody>
          <a:bodyPr/>
          <a:lstStyle/>
          <a:p>
            <a:fld id="{F45C8B5B-DFD1-42A1-B97F-3641A66A7E7C}" type="slidenum">
              <a:rPr lang="en-US" smtClean="0"/>
              <a:t>4</a:t>
            </a:fld>
            <a:endParaRPr lang="en-US"/>
          </a:p>
        </p:txBody>
      </p:sp>
    </p:spTree>
    <p:extLst>
      <p:ext uri="{BB962C8B-B14F-4D97-AF65-F5344CB8AC3E}">
        <p14:creationId xmlns:p14="http://schemas.microsoft.com/office/powerpoint/2010/main" val="766126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you can see, evolution is everywhere which takes us to trend number one –a new shopper’s journey that isn’t linear. The biggest change?  The journey is now heavily influenced by what shoppers do before and after they purchase.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Here’s how it works: the shopper starts with a need. They dive into a research phase, then move to purchase or additional research. Once they’ve made their purchase, they move into the post-purchase phase where they share their experience on social sites. This can trigger more needs. Yes, the funnel is gone. Now the shopper’s journey is a dynamic and continuous process that’s digital at every stage. </a:t>
            </a:r>
          </a:p>
          <a:p>
            <a:endParaRPr lang="en-US" dirty="0">
              <a:solidFill>
                <a:schemeClr val="bg1"/>
              </a:solidFill>
              <a:latin typeface="Segoe" pitchFamily="34" charset="0"/>
            </a:endParaRPr>
          </a:p>
        </p:txBody>
      </p:sp>
      <p:sp>
        <p:nvSpPr>
          <p:cNvPr id="4" name="Slide Number Placeholder 3"/>
          <p:cNvSpPr>
            <a:spLocks noGrp="1"/>
          </p:cNvSpPr>
          <p:nvPr>
            <p:ph type="sldNum" sz="quarter" idx="10"/>
          </p:nvPr>
        </p:nvSpPr>
        <p:spPr/>
        <p:txBody>
          <a:bodyPr/>
          <a:lstStyle/>
          <a:p>
            <a:fld id="{F45C8B5B-DFD1-42A1-B97F-3641A66A7E7C}" type="slidenum">
              <a:rPr lang="en-US" smtClean="0"/>
              <a:t>5</a:t>
            </a:fld>
            <a:endParaRPr lang="en-US"/>
          </a:p>
        </p:txBody>
      </p:sp>
    </p:spTree>
    <p:extLst>
      <p:ext uri="{BB962C8B-B14F-4D97-AF65-F5344CB8AC3E}">
        <p14:creationId xmlns:p14="http://schemas.microsoft.com/office/powerpoint/2010/main" val="766126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Another of the five trends is 360 degree marketing. In order to reach consumers at every digital </a:t>
            </a:r>
            <a:r>
              <a:rPr lang="en-US" sz="1200" kern="1200" dirty="0" err="1" smtClean="0">
                <a:solidFill>
                  <a:schemeClr val="tx1"/>
                </a:solidFill>
                <a:effectLst/>
                <a:latin typeface="+mn-lt"/>
                <a:ea typeface="+mn-ea"/>
                <a:cs typeface="+mn-cs"/>
              </a:rPr>
              <a:t>touchpoint</a:t>
            </a:r>
            <a:r>
              <a:rPr lang="en-US" sz="1200" kern="1200" dirty="0" smtClean="0">
                <a:solidFill>
                  <a:schemeClr val="tx1"/>
                </a:solidFill>
                <a:effectLst/>
                <a:latin typeface="+mn-lt"/>
                <a:ea typeface="+mn-ea"/>
                <a:cs typeface="+mn-cs"/>
              </a:rPr>
              <a:t>, companies need a 360 degree approach to their marketing efforts.</a:t>
            </a:r>
          </a:p>
          <a:p>
            <a:endParaRPr lang="en-US" dirty="0"/>
          </a:p>
        </p:txBody>
      </p:sp>
      <p:sp>
        <p:nvSpPr>
          <p:cNvPr id="4" name="Slide Number Placeholder 3"/>
          <p:cNvSpPr>
            <a:spLocks noGrp="1"/>
          </p:cNvSpPr>
          <p:nvPr>
            <p:ph type="sldNum" sz="quarter" idx="10"/>
          </p:nvPr>
        </p:nvSpPr>
        <p:spPr/>
        <p:txBody>
          <a:bodyPr/>
          <a:lstStyle/>
          <a:p>
            <a:fld id="{F45C8B5B-DFD1-42A1-B97F-3641A66A7E7C}" type="slidenum">
              <a:rPr lang="en-US" smtClean="0"/>
              <a:t>6</a:t>
            </a:fld>
            <a:endParaRPr lang="en-US"/>
          </a:p>
        </p:txBody>
      </p:sp>
    </p:spTree>
    <p:extLst>
      <p:ext uri="{BB962C8B-B14F-4D97-AF65-F5344CB8AC3E}">
        <p14:creationId xmlns:p14="http://schemas.microsoft.com/office/powerpoint/2010/main" val="3431221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That means you need a 360 degree view of their behavior. Here’s some data from the shopper’s journey study: 47% of shoppers used the internet for research</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Microsoft and Carat study 2010</a:t>
            </a:r>
          </a:p>
          <a:p>
            <a:endParaRPr lang="en-US" dirty="0"/>
          </a:p>
        </p:txBody>
      </p:sp>
      <p:sp>
        <p:nvSpPr>
          <p:cNvPr id="4" name="Slide Number Placeholder 3"/>
          <p:cNvSpPr>
            <a:spLocks noGrp="1"/>
          </p:cNvSpPr>
          <p:nvPr>
            <p:ph type="sldNum" sz="quarter" idx="10"/>
          </p:nvPr>
        </p:nvSpPr>
        <p:spPr/>
        <p:txBody>
          <a:bodyPr/>
          <a:lstStyle/>
          <a:p>
            <a:fld id="{F45C8B5B-DFD1-42A1-B97F-3641A66A7E7C}" type="slidenum">
              <a:rPr lang="en-US" smtClean="0"/>
              <a:t>7</a:t>
            </a:fld>
            <a:endParaRPr lang="en-US"/>
          </a:p>
        </p:txBody>
      </p:sp>
    </p:spTree>
    <p:extLst>
      <p:ext uri="{BB962C8B-B14F-4D97-AF65-F5344CB8AC3E}">
        <p14:creationId xmlns:p14="http://schemas.microsoft.com/office/powerpoint/2010/main" val="145765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21% were influenced by coupons</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Microsoft and Carat study 2010</a:t>
            </a:r>
          </a:p>
          <a:p>
            <a:endParaRPr lang="en-US" dirty="0"/>
          </a:p>
        </p:txBody>
      </p:sp>
      <p:sp>
        <p:nvSpPr>
          <p:cNvPr id="4" name="Slide Number Placeholder 3"/>
          <p:cNvSpPr>
            <a:spLocks noGrp="1"/>
          </p:cNvSpPr>
          <p:nvPr>
            <p:ph type="sldNum" sz="quarter" idx="10"/>
          </p:nvPr>
        </p:nvSpPr>
        <p:spPr/>
        <p:txBody>
          <a:bodyPr/>
          <a:lstStyle/>
          <a:p>
            <a:fld id="{F45C8B5B-DFD1-42A1-B97F-3641A66A7E7C}" type="slidenum">
              <a:rPr lang="en-US" smtClean="0"/>
              <a:t>8</a:t>
            </a:fld>
            <a:endParaRPr lang="en-US"/>
          </a:p>
        </p:txBody>
      </p:sp>
    </p:spTree>
    <p:extLst>
      <p:ext uri="{BB962C8B-B14F-4D97-AF65-F5344CB8AC3E}">
        <p14:creationId xmlns:p14="http://schemas.microsoft.com/office/powerpoint/2010/main" val="3449063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21% took advice from friends, family and colleagues as part of their research</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Microsoft and Carat study 2010</a:t>
            </a:r>
          </a:p>
        </p:txBody>
      </p:sp>
      <p:sp>
        <p:nvSpPr>
          <p:cNvPr id="4" name="Slide Number Placeholder 3"/>
          <p:cNvSpPr>
            <a:spLocks noGrp="1"/>
          </p:cNvSpPr>
          <p:nvPr>
            <p:ph type="sldNum" sz="quarter" idx="10"/>
          </p:nvPr>
        </p:nvSpPr>
        <p:spPr/>
        <p:txBody>
          <a:bodyPr/>
          <a:lstStyle/>
          <a:p>
            <a:fld id="{F45C8B5B-DFD1-42A1-B97F-3641A66A7E7C}" type="slidenum">
              <a:rPr lang="en-US" smtClean="0"/>
              <a:t>9</a:t>
            </a:fld>
            <a:endParaRPr lang="en-US"/>
          </a:p>
        </p:txBody>
      </p:sp>
    </p:spTree>
    <p:extLst>
      <p:ext uri="{BB962C8B-B14F-4D97-AF65-F5344CB8AC3E}">
        <p14:creationId xmlns:p14="http://schemas.microsoft.com/office/powerpoint/2010/main" val="1494377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Content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2132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in Content 2 Column">
    <p:spTree>
      <p:nvGrpSpPr>
        <p:cNvPr id="1" name=""/>
        <p:cNvGrpSpPr/>
        <p:nvPr/>
      </p:nvGrpSpPr>
      <p:grpSpPr>
        <a:xfrm>
          <a:off x="0" y="0"/>
          <a:ext cx="0" cy="0"/>
          <a:chOff x="0" y="0"/>
          <a:chExt cx="0" cy="0"/>
        </a:xfrm>
      </p:grpSpPr>
      <p:cxnSp>
        <p:nvCxnSpPr>
          <p:cNvPr id="8" name="Straight Connector 7"/>
          <p:cNvCxnSpPr/>
          <p:nvPr/>
        </p:nvCxnSpPr>
        <p:spPr>
          <a:xfrm>
            <a:off x="457200" y="6248400"/>
            <a:ext cx="8229600" cy="1588"/>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2" descr="C:\Users\v-juladd\Contacts\Desktop\00_Logo_TM_Updates-8_28_09\MSAAdvertisingLogos\MS_Advertising_logo_RGB_2line_0809.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479212" y="6340946"/>
            <a:ext cx="1130917" cy="425582"/>
          </a:xfrm>
          <a:prstGeom prst="rect">
            <a:avLst/>
          </a:prstGeom>
          <a:noFill/>
        </p:spPr>
      </p:pic>
      <p:sp>
        <p:nvSpPr>
          <p:cNvPr id="12" name="Slide Number Placeholder 5"/>
          <p:cNvSpPr>
            <a:spLocks noGrp="1"/>
          </p:cNvSpPr>
          <p:nvPr>
            <p:ph type="sldNum" sz="quarter" idx="12"/>
          </p:nvPr>
        </p:nvSpPr>
        <p:spPr>
          <a:xfrm>
            <a:off x="152401" y="6477001"/>
            <a:ext cx="393122" cy="152399"/>
          </a:xfrm>
        </p:spPr>
        <p:txBody>
          <a:bodyPr lIns="0" tIns="0" rIns="0" bIns="0"/>
          <a:lstStyle>
            <a:lvl1pPr algn="l">
              <a:defRPr sz="900" baseline="0">
                <a:solidFill>
                  <a:schemeClr val="tx1"/>
                </a:solidFill>
                <a:latin typeface="+mn-lt"/>
              </a:defRPr>
            </a:lvl1pPr>
          </a:lstStyle>
          <a:p>
            <a:fld id="{675E3146-75B0-4776-B7CE-9C53BCE34A7D}" type="slidenum">
              <a:rPr lang="en-US" smtClean="0">
                <a:solidFill>
                  <a:srgbClr val="000000"/>
                </a:solidFill>
              </a:rPr>
              <a:pPr/>
              <a:t>‹#›</a:t>
            </a:fld>
            <a:endParaRPr lang="en-US" dirty="0">
              <a:solidFill>
                <a:srgbClr val="000000"/>
              </a:solidFill>
            </a:endParaRPr>
          </a:p>
        </p:txBody>
      </p:sp>
      <p:pic>
        <p:nvPicPr>
          <p:cNvPr id="10" name="Picture 9" descr="logo_b_393x100.gif"/>
          <p:cNvPicPr>
            <a:picLocks noChangeAspect="1"/>
          </p:cNvPicPr>
          <p:nvPr userDrawn="1"/>
        </p:nvPicPr>
        <p:blipFill>
          <a:blip r:embed="rId3" cstate="email">
            <a:extLst>
              <a:ext uri="{28A0092B-C50C-407E-A947-70E740481C1C}">
                <a14:useLocalDpi xmlns:a14="http://schemas.microsoft.com/office/drawing/2010/main"/>
              </a:ext>
            </a:extLst>
          </a:blip>
          <a:srcRect r="32399"/>
          <a:stretch>
            <a:fillRect/>
          </a:stretch>
        </p:blipFill>
        <p:spPr>
          <a:xfrm>
            <a:off x="563887" y="6432699"/>
            <a:ext cx="762000" cy="286819"/>
          </a:xfrm>
          <a:prstGeom prst="rect">
            <a:avLst/>
          </a:prstGeom>
        </p:spPr>
      </p:pic>
      <p:sp>
        <p:nvSpPr>
          <p:cNvPr id="11" name="Content Placeholder 17"/>
          <p:cNvSpPr>
            <a:spLocks noGrp="1"/>
          </p:cNvSpPr>
          <p:nvPr>
            <p:ph sz="quarter" idx="14" hasCustomPrompt="1"/>
          </p:nvPr>
        </p:nvSpPr>
        <p:spPr>
          <a:xfrm>
            <a:off x="457200" y="685800"/>
            <a:ext cx="3886200" cy="5029200"/>
          </a:xfrm>
        </p:spPr>
        <p:txBody>
          <a:bodyPr lIns="0" tIns="0" rIns="0" bIns="0" anchor="ctr">
            <a:normAutofit/>
          </a:bodyPr>
          <a:lstStyle>
            <a:lvl1pPr>
              <a:spcBef>
                <a:spcPts val="0"/>
              </a:spcBef>
              <a:spcAft>
                <a:spcPts val="0"/>
              </a:spcAft>
              <a:buClr>
                <a:schemeClr val="accent2"/>
              </a:buClr>
              <a:buNone/>
              <a:defRPr sz="1800" b="1">
                <a:solidFill>
                  <a:schemeClr val="accent2"/>
                </a:solidFill>
              </a:defRPr>
            </a:lvl1pPr>
            <a:lvl2pPr marL="0" indent="0">
              <a:spcBef>
                <a:spcPts val="0"/>
              </a:spcBef>
              <a:spcAft>
                <a:spcPts val="0"/>
              </a:spcAft>
              <a:buClr>
                <a:schemeClr val="accent2"/>
              </a:buClr>
              <a:buFont typeface="Arial" pitchFamily="34" charset="0"/>
              <a:buNone/>
              <a:defRPr sz="1400" b="0">
                <a:solidFill>
                  <a:schemeClr val="tx2"/>
                </a:solidFill>
                <a:latin typeface="+mn-lt"/>
              </a:defRPr>
            </a:lvl2pPr>
            <a:lvl3pPr marL="115888" indent="-115888">
              <a:spcBef>
                <a:spcPts val="0"/>
              </a:spcBef>
              <a:spcAft>
                <a:spcPts val="0"/>
              </a:spcAft>
              <a:buClr>
                <a:schemeClr val="accent2"/>
              </a:buClr>
              <a:buSzPct val="100000"/>
              <a:buFont typeface="Arial" pitchFamily="34" charset="0"/>
              <a:buChar char="•"/>
              <a:defRPr sz="1400" b="0">
                <a:solidFill>
                  <a:schemeClr val="tx2"/>
                </a:solidFill>
                <a:latin typeface="+mn-lt"/>
              </a:defRPr>
            </a:lvl3pPr>
            <a:lvl4pPr marL="115888" indent="-115888">
              <a:spcBef>
                <a:spcPts val="0"/>
              </a:spcBef>
              <a:spcAft>
                <a:spcPts val="0"/>
              </a:spcAft>
              <a:buClr>
                <a:schemeClr val="accent2"/>
              </a:buClr>
              <a:buSzPct val="70000"/>
              <a:buFont typeface="Arial" pitchFamily="34" charset="0"/>
              <a:buChar char="•"/>
              <a:defRPr sz="1400">
                <a:solidFill>
                  <a:schemeClr val="tx2"/>
                </a:solidFill>
              </a:defRPr>
            </a:lvl4pPr>
            <a:lvl5pPr marL="115888" indent="-115888">
              <a:spcBef>
                <a:spcPts val="0"/>
              </a:spcBef>
              <a:spcAft>
                <a:spcPts val="0"/>
              </a:spcAft>
              <a:buClr>
                <a:schemeClr val="accent2"/>
              </a:buClr>
              <a:buSzPct val="70000"/>
              <a:buFont typeface="Arial" pitchFamily="34" charset="0"/>
              <a:buChar char="•"/>
              <a:defRPr sz="1400">
                <a:solidFill>
                  <a:schemeClr val="tx2"/>
                </a:solidFill>
              </a:defRPr>
            </a:lvl5pPr>
            <a:lvl6pPr marL="285750" indent="-114300">
              <a:buClr>
                <a:schemeClr val="accent2"/>
              </a:buClr>
              <a:buSzPct val="100000"/>
              <a:buFont typeface="Arial" pitchFamily="34" charset="0"/>
              <a:buChar char="•"/>
              <a:defRPr sz="1400" b="0">
                <a:solidFill>
                  <a:schemeClr val="tx2"/>
                </a:solidFill>
                <a:latin typeface="+mn-lt"/>
              </a:defRPr>
            </a:lvl6pPr>
            <a:lvl7pPr marL="400050" indent="-114300">
              <a:buClr>
                <a:schemeClr val="accent2"/>
              </a:buClr>
              <a:buSzPct val="100000"/>
              <a:buFont typeface="Arial" pitchFamily="34" charset="0"/>
              <a:buChar char="•"/>
              <a:defRPr sz="1400" b="0">
                <a:solidFill>
                  <a:schemeClr val="tx2"/>
                </a:solidFill>
                <a:latin typeface="+mn-lt"/>
              </a:defRPr>
            </a:lvl7pPr>
          </a:lstStyle>
          <a:p>
            <a:pPr lvl="1"/>
            <a:r>
              <a:rPr lang="en-US" dirty="0" smtClean="0"/>
              <a:t>Second level</a:t>
            </a:r>
          </a:p>
          <a:p>
            <a:pPr lvl="2"/>
            <a:r>
              <a:rPr lang="en-US" dirty="0" smtClean="0"/>
              <a:t>Third level</a:t>
            </a:r>
          </a:p>
          <a:p>
            <a:pPr lvl="5"/>
            <a:r>
              <a:rPr lang="en-US" dirty="0" smtClean="0"/>
              <a:t>Fourth level</a:t>
            </a:r>
          </a:p>
          <a:p>
            <a:pPr lvl="6"/>
            <a:r>
              <a:rPr lang="en-US" dirty="0" smtClean="0"/>
              <a:t>Fifth level</a:t>
            </a:r>
            <a:endParaRPr lang="en-US" dirty="0"/>
          </a:p>
        </p:txBody>
      </p:sp>
      <p:sp>
        <p:nvSpPr>
          <p:cNvPr id="13" name="Content Placeholder 17"/>
          <p:cNvSpPr>
            <a:spLocks noGrp="1"/>
          </p:cNvSpPr>
          <p:nvPr>
            <p:ph sz="quarter" idx="17" hasCustomPrompt="1"/>
          </p:nvPr>
        </p:nvSpPr>
        <p:spPr>
          <a:xfrm>
            <a:off x="4800600" y="685800"/>
            <a:ext cx="3886200" cy="5029200"/>
          </a:xfrm>
        </p:spPr>
        <p:txBody>
          <a:bodyPr lIns="0" tIns="0" rIns="0" bIns="0" anchor="ctr">
            <a:normAutofit/>
          </a:bodyPr>
          <a:lstStyle>
            <a:lvl1pPr>
              <a:spcBef>
                <a:spcPts val="0"/>
              </a:spcBef>
              <a:spcAft>
                <a:spcPts val="0"/>
              </a:spcAft>
              <a:buClr>
                <a:schemeClr val="accent2"/>
              </a:buClr>
              <a:buNone/>
              <a:defRPr sz="1800" b="1">
                <a:solidFill>
                  <a:schemeClr val="accent2"/>
                </a:solidFill>
              </a:defRPr>
            </a:lvl1pPr>
            <a:lvl2pPr marL="0" indent="0">
              <a:spcBef>
                <a:spcPts val="0"/>
              </a:spcBef>
              <a:spcAft>
                <a:spcPts val="0"/>
              </a:spcAft>
              <a:buClr>
                <a:schemeClr val="accent2"/>
              </a:buClr>
              <a:buFont typeface="Arial" pitchFamily="34" charset="0"/>
              <a:buNone/>
              <a:defRPr sz="1400" b="0">
                <a:solidFill>
                  <a:schemeClr val="tx2"/>
                </a:solidFill>
                <a:latin typeface="+mn-lt"/>
              </a:defRPr>
            </a:lvl2pPr>
            <a:lvl3pPr marL="115888" indent="-115888">
              <a:spcBef>
                <a:spcPts val="0"/>
              </a:spcBef>
              <a:spcAft>
                <a:spcPts val="0"/>
              </a:spcAft>
              <a:buClr>
                <a:schemeClr val="accent2"/>
              </a:buClr>
              <a:buSzPct val="100000"/>
              <a:buFont typeface="Arial" pitchFamily="34" charset="0"/>
              <a:buChar char="•"/>
              <a:defRPr sz="1400" b="0">
                <a:solidFill>
                  <a:schemeClr val="tx2"/>
                </a:solidFill>
                <a:latin typeface="+mn-lt"/>
              </a:defRPr>
            </a:lvl3pPr>
            <a:lvl4pPr marL="115888" indent="-115888">
              <a:spcBef>
                <a:spcPts val="0"/>
              </a:spcBef>
              <a:spcAft>
                <a:spcPts val="0"/>
              </a:spcAft>
              <a:buClr>
                <a:schemeClr val="accent2"/>
              </a:buClr>
              <a:buSzPct val="70000"/>
              <a:buFont typeface="Arial" pitchFamily="34" charset="0"/>
              <a:buChar char="•"/>
              <a:defRPr sz="1400">
                <a:solidFill>
                  <a:schemeClr val="tx2"/>
                </a:solidFill>
              </a:defRPr>
            </a:lvl4pPr>
            <a:lvl5pPr marL="115888" indent="-115888">
              <a:spcBef>
                <a:spcPts val="0"/>
              </a:spcBef>
              <a:spcAft>
                <a:spcPts val="0"/>
              </a:spcAft>
              <a:buClr>
                <a:schemeClr val="accent2"/>
              </a:buClr>
              <a:buSzPct val="70000"/>
              <a:buFont typeface="Arial" pitchFamily="34" charset="0"/>
              <a:buChar char="•"/>
              <a:defRPr sz="1400">
                <a:solidFill>
                  <a:schemeClr val="tx2"/>
                </a:solidFill>
              </a:defRPr>
            </a:lvl5pPr>
            <a:lvl6pPr marL="285750" indent="-114300">
              <a:buClr>
                <a:schemeClr val="accent2"/>
              </a:buClr>
              <a:buSzPct val="100000"/>
              <a:buFont typeface="Arial" pitchFamily="34" charset="0"/>
              <a:buChar char="•"/>
              <a:defRPr sz="1400" b="0">
                <a:solidFill>
                  <a:schemeClr val="tx2"/>
                </a:solidFill>
                <a:latin typeface="+mn-lt"/>
              </a:defRPr>
            </a:lvl6pPr>
            <a:lvl7pPr marL="400050" indent="-114300">
              <a:buClr>
                <a:schemeClr val="accent2"/>
              </a:buClr>
              <a:buSzPct val="100000"/>
              <a:buFont typeface="Arial" pitchFamily="34" charset="0"/>
              <a:buChar char="•"/>
              <a:defRPr sz="1400" b="0">
                <a:solidFill>
                  <a:schemeClr val="tx2"/>
                </a:solidFill>
                <a:latin typeface="+mn-lt"/>
              </a:defRPr>
            </a:lvl7pPr>
          </a:lstStyle>
          <a:p>
            <a:pPr lvl="1"/>
            <a:r>
              <a:rPr lang="en-US" dirty="0" smtClean="0"/>
              <a:t>Second level</a:t>
            </a:r>
          </a:p>
          <a:p>
            <a:pPr lvl="2"/>
            <a:r>
              <a:rPr lang="en-US" dirty="0" smtClean="0"/>
              <a:t>Third level</a:t>
            </a:r>
          </a:p>
          <a:p>
            <a:pPr lvl="5"/>
            <a:r>
              <a:rPr lang="en-US" dirty="0" smtClean="0"/>
              <a:t>Fourth level</a:t>
            </a:r>
          </a:p>
          <a:p>
            <a:pPr lvl="6"/>
            <a:r>
              <a:rPr lang="en-US" dirty="0" smtClean="0"/>
              <a:t>Fifth level</a:t>
            </a:r>
            <a:endParaRPr lang="en-US" dirty="0"/>
          </a:p>
        </p:txBody>
      </p:sp>
    </p:spTree>
    <p:extLst>
      <p:ext uri="{BB962C8B-B14F-4D97-AF65-F5344CB8AC3E}">
        <p14:creationId xmlns:p14="http://schemas.microsoft.com/office/powerpoint/2010/main" val="11902320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Break White 1">
    <p:spTree>
      <p:nvGrpSpPr>
        <p:cNvPr id="1" name=""/>
        <p:cNvGrpSpPr/>
        <p:nvPr/>
      </p:nvGrpSpPr>
      <p:grpSpPr>
        <a:xfrm>
          <a:off x="0" y="0"/>
          <a:ext cx="0" cy="0"/>
          <a:chOff x="0" y="0"/>
          <a:chExt cx="0" cy="0"/>
        </a:xfrm>
      </p:grpSpPr>
      <p:sp>
        <p:nvSpPr>
          <p:cNvPr id="9" name="Title 8"/>
          <p:cNvSpPr>
            <a:spLocks noGrp="1"/>
          </p:cNvSpPr>
          <p:nvPr>
            <p:ph type="title"/>
          </p:nvPr>
        </p:nvSpPr>
        <p:spPr>
          <a:xfrm>
            <a:off x="2964766" y="2863701"/>
            <a:ext cx="5715000" cy="1905000"/>
          </a:xfrm>
        </p:spPr>
        <p:txBody>
          <a:bodyPr lIns="0" tIns="0" rIns="0" bIns="0" anchor="b">
            <a:noAutofit/>
          </a:bodyPr>
          <a:lstStyle>
            <a:lvl1pPr algn="r">
              <a:defRPr sz="1800" b="1">
                <a:solidFill>
                  <a:schemeClr val="accent2"/>
                </a:solidFill>
              </a:defRPr>
            </a:lvl1pPr>
          </a:lstStyle>
          <a:p>
            <a:r>
              <a:rPr lang="en-US" dirty="0" smtClean="0"/>
              <a:t>Click to edit Master title style</a:t>
            </a:r>
            <a:endParaRPr lang="en-US" dirty="0"/>
          </a:p>
        </p:txBody>
      </p:sp>
      <p:cxnSp>
        <p:nvCxnSpPr>
          <p:cNvPr id="11" name="Straight Connector 10"/>
          <p:cNvCxnSpPr/>
          <p:nvPr/>
        </p:nvCxnSpPr>
        <p:spPr>
          <a:xfrm>
            <a:off x="914400" y="4800600"/>
            <a:ext cx="7772400" cy="1588"/>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8" name="Rectangle 17"/>
          <p:cNvSpPr/>
          <p:nvPr userDrawn="1"/>
        </p:nvSpPr>
        <p:spPr>
          <a:xfrm>
            <a:off x="8763000" y="0"/>
            <a:ext cx="381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3A42"/>
              </a:solidFill>
            </a:endParaRPr>
          </a:p>
        </p:txBody>
      </p:sp>
    </p:spTree>
    <p:extLst>
      <p:ext uri="{BB962C8B-B14F-4D97-AF65-F5344CB8AC3E}">
        <p14:creationId xmlns:p14="http://schemas.microsoft.com/office/powerpoint/2010/main" val="55273166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Main Content 1 Column">
    <p:spTree>
      <p:nvGrpSpPr>
        <p:cNvPr id="1" name=""/>
        <p:cNvGrpSpPr/>
        <p:nvPr/>
      </p:nvGrpSpPr>
      <p:grpSpPr>
        <a:xfrm>
          <a:off x="0" y="0"/>
          <a:ext cx="0" cy="0"/>
          <a:chOff x="0" y="0"/>
          <a:chExt cx="0" cy="0"/>
        </a:xfrm>
      </p:grpSpPr>
      <p:cxnSp>
        <p:nvCxnSpPr>
          <p:cNvPr id="8" name="Straight Connector 7"/>
          <p:cNvCxnSpPr/>
          <p:nvPr/>
        </p:nvCxnSpPr>
        <p:spPr>
          <a:xfrm>
            <a:off x="457200" y="6248400"/>
            <a:ext cx="8229600" cy="1588"/>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2" descr="C:\Users\v-juladd\Contacts\Desktop\00_Logo_TM_Updates-8_28_09\MSAAdvertisingLogos\MS_Advertising_logo_RGB_2line_0809.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479212" y="6340946"/>
            <a:ext cx="1130917" cy="425582"/>
          </a:xfrm>
          <a:prstGeom prst="rect">
            <a:avLst/>
          </a:prstGeom>
          <a:noFill/>
        </p:spPr>
      </p:pic>
      <p:sp>
        <p:nvSpPr>
          <p:cNvPr id="12" name="Slide Number Placeholder 5"/>
          <p:cNvSpPr>
            <a:spLocks noGrp="1"/>
          </p:cNvSpPr>
          <p:nvPr>
            <p:ph type="sldNum" sz="quarter" idx="12"/>
          </p:nvPr>
        </p:nvSpPr>
        <p:spPr>
          <a:xfrm>
            <a:off x="152401" y="6477001"/>
            <a:ext cx="393122" cy="152399"/>
          </a:xfrm>
        </p:spPr>
        <p:txBody>
          <a:bodyPr lIns="0" tIns="0" rIns="0" bIns="0"/>
          <a:lstStyle>
            <a:lvl1pPr algn="l">
              <a:defRPr sz="900" baseline="0">
                <a:solidFill>
                  <a:schemeClr val="tx1"/>
                </a:solidFill>
                <a:latin typeface="+mn-lt"/>
              </a:defRPr>
            </a:lvl1pPr>
          </a:lstStyle>
          <a:p>
            <a:fld id="{675E3146-75B0-4776-B7CE-9C53BCE34A7D}" type="slidenum">
              <a:rPr lang="en-US" smtClean="0">
                <a:solidFill>
                  <a:srgbClr val="000000"/>
                </a:solidFill>
              </a:rPr>
              <a:pPr/>
              <a:t>‹#›</a:t>
            </a:fld>
            <a:endParaRPr lang="en-US" dirty="0">
              <a:solidFill>
                <a:srgbClr val="000000"/>
              </a:solidFill>
            </a:endParaRPr>
          </a:p>
        </p:txBody>
      </p:sp>
      <p:pic>
        <p:nvPicPr>
          <p:cNvPr id="9" name="Picture 8" descr="logo_b_393x100.gif"/>
          <p:cNvPicPr>
            <a:picLocks noChangeAspect="1"/>
          </p:cNvPicPr>
          <p:nvPr userDrawn="1"/>
        </p:nvPicPr>
        <p:blipFill>
          <a:blip r:embed="rId3" cstate="email">
            <a:extLst>
              <a:ext uri="{28A0092B-C50C-407E-A947-70E740481C1C}">
                <a14:useLocalDpi xmlns:a14="http://schemas.microsoft.com/office/drawing/2010/main"/>
              </a:ext>
            </a:extLst>
          </a:blip>
          <a:srcRect r="32399"/>
          <a:stretch>
            <a:fillRect/>
          </a:stretch>
        </p:blipFill>
        <p:spPr>
          <a:xfrm>
            <a:off x="563887" y="6432699"/>
            <a:ext cx="762000" cy="286819"/>
          </a:xfrm>
          <a:prstGeom prst="rect">
            <a:avLst/>
          </a:prstGeom>
        </p:spPr>
      </p:pic>
      <p:sp>
        <p:nvSpPr>
          <p:cNvPr id="7" name="Content Placeholder 17"/>
          <p:cNvSpPr>
            <a:spLocks noGrp="1"/>
          </p:cNvSpPr>
          <p:nvPr>
            <p:ph sz="quarter" idx="15"/>
          </p:nvPr>
        </p:nvSpPr>
        <p:spPr>
          <a:xfrm>
            <a:off x="545992" y="6111043"/>
            <a:ext cx="6096000" cy="123111"/>
          </a:xfrm>
        </p:spPr>
        <p:txBody>
          <a:bodyPr lIns="0" tIns="0" rIns="0" bIns="0" anchor="b">
            <a:spAutoFit/>
          </a:bodyPr>
          <a:lstStyle>
            <a:lvl1pPr>
              <a:spcBef>
                <a:spcPts val="0"/>
              </a:spcBef>
              <a:spcAft>
                <a:spcPts val="0"/>
              </a:spcAft>
              <a:buClr>
                <a:schemeClr val="accent2"/>
              </a:buClr>
              <a:buNone/>
              <a:defRPr sz="800" b="0">
                <a:solidFill>
                  <a:schemeClr val="tx2"/>
                </a:solidFill>
              </a:defRPr>
            </a:lvl1pPr>
            <a:lvl2pPr marL="0" indent="0">
              <a:spcBef>
                <a:spcPts val="0"/>
              </a:spcBef>
              <a:spcAft>
                <a:spcPts val="0"/>
              </a:spcAft>
              <a:buClr>
                <a:schemeClr val="accent2"/>
              </a:buClr>
              <a:buFont typeface="Arial" pitchFamily="34" charset="0"/>
              <a:buNone/>
              <a:defRPr sz="1800" b="1">
                <a:solidFill>
                  <a:schemeClr val="tx1"/>
                </a:solidFill>
              </a:defRPr>
            </a:lvl2pPr>
            <a:lvl3pPr marL="115888" indent="-115888">
              <a:spcBef>
                <a:spcPts val="0"/>
              </a:spcBef>
              <a:spcAft>
                <a:spcPts val="0"/>
              </a:spcAft>
              <a:buClr>
                <a:schemeClr val="accent2"/>
              </a:buClr>
              <a:buSzPct val="100000"/>
              <a:buFont typeface="Arial" pitchFamily="34" charset="0"/>
              <a:buChar char="•"/>
              <a:defRPr sz="1400">
                <a:solidFill>
                  <a:schemeClr val="tx2"/>
                </a:solidFill>
              </a:defRPr>
            </a:lvl3pPr>
            <a:lvl4pPr marL="115888" indent="-115888">
              <a:spcBef>
                <a:spcPts val="0"/>
              </a:spcBef>
              <a:spcAft>
                <a:spcPts val="0"/>
              </a:spcAft>
              <a:buClr>
                <a:schemeClr val="accent2"/>
              </a:buClr>
              <a:buSzPct val="70000"/>
              <a:buFont typeface="Arial" pitchFamily="34" charset="0"/>
              <a:buChar char="•"/>
              <a:defRPr sz="1400">
                <a:solidFill>
                  <a:schemeClr val="tx2"/>
                </a:solidFill>
              </a:defRPr>
            </a:lvl4pPr>
            <a:lvl5pPr marL="115888" indent="-115888">
              <a:spcBef>
                <a:spcPts val="0"/>
              </a:spcBef>
              <a:spcAft>
                <a:spcPts val="0"/>
              </a:spcAft>
              <a:buClr>
                <a:schemeClr val="accent2"/>
              </a:buClr>
              <a:buSzPct val="70000"/>
              <a:buFont typeface="Arial" pitchFamily="34" charset="0"/>
              <a:buChar char="•"/>
              <a:defRPr sz="1400">
                <a:solidFill>
                  <a:schemeClr val="tx2"/>
                </a:solidFill>
              </a:defRPr>
            </a:lvl5pPr>
            <a:lvl6pPr marL="285750" indent="-114300">
              <a:buClr>
                <a:schemeClr val="accent2"/>
              </a:buClr>
              <a:buSzPct val="100000"/>
              <a:buFont typeface="Arial" pitchFamily="34" charset="0"/>
              <a:buChar char="•"/>
              <a:defRPr sz="1400">
                <a:solidFill>
                  <a:schemeClr val="tx2"/>
                </a:solidFill>
              </a:defRPr>
            </a:lvl6pPr>
            <a:lvl7pPr marL="400050" indent="-114300">
              <a:buClr>
                <a:schemeClr val="accent2"/>
              </a:buClr>
              <a:buSzPct val="100000"/>
              <a:buFont typeface="Arial" pitchFamily="34" charset="0"/>
              <a:buChar char="•"/>
              <a:defRPr sz="1400">
                <a:solidFill>
                  <a:schemeClr val="tx2"/>
                </a:solidFill>
              </a:defRPr>
            </a:lvl7pPr>
          </a:lstStyle>
          <a:p>
            <a:pPr lvl="0"/>
            <a:r>
              <a:rPr lang="en-US" dirty="0" smtClean="0"/>
              <a:t>Click to edit Master text style</a:t>
            </a:r>
          </a:p>
        </p:txBody>
      </p:sp>
      <p:sp>
        <p:nvSpPr>
          <p:cNvPr id="2" name="TextBox 1"/>
          <p:cNvSpPr txBox="1"/>
          <p:nvPr userDrawn="1"/>
        </p:nvSpPr>
        <p:spPr>
          <a:xfrm>
            <a:off x="563887" y="4343400"/>
            <a:ext cx="6522713" cy="1600200"/>
          </a:xfrm>
          <a:prstGeom prst="rect">
            <a:avLst/>
          </a:prstGeom>
        </p:spPr>
        <p:txBody>
          <a:bodyPr vert="horz" wrap="none" lIns="0" tIns="0" rIns="0" bIns="0" rtlCol="0" anchor="t">
            <a:noAutofit/>
          </a:bodyPr>
          <a:lstStyle/>
          <a:p>
            <a:pPr>
              <a:spcBef>
                <a:spcPct val="20000"/>
              </a:spcBef>
              <a:buClr>
                <a:srgbClr val="EF3A42"/>
              </a:buClr>
              <a:buFont typeface="Arial" pitchFamily="34" charset="0"/>
              <a:buNone/>
            </a:pPr>
            <a:r>
              <a:rPr lang="en-US" b="1" dirty="0">
                <a:solidFill>
                  <a:srgbClr val="EF3A42"/>
                </a:solidFill>
              </a:rPr>
              <a:t>Use the footnote below as a tool </a:t>
            </a:r>
          </a:p>
          <a:p>
            <a:pPr>
              <a:spcBef>
                <a:spcPct val="20000"/>
              </a:spcBef>
              <a:buClr>
                <a:srgbClr val="EF3A42"/>
              </a:buClr>
              <a:buFont typeface="Arial" pitchFamily="34" charset="0"/>
              <a:buNone/>
            </a:pPr>
            <a:endParaRPr lang="en-US" b="1" dirty="0">
              <a:solidFill>
                <a:srgbClr val="EF3A42"/>
              </a:solidFill>
            </a:endParaRPr>
          </a:p>
          <a:p>
            <a:pPr>
              <a:spcBef>
                <a:spcPct val="20000"/>
              </a:spcBef>
              <a:buClr>
                <a:srgbClr val="EF3A42"/>
              </a:buClr>
              <a:buFont typeface="Arial" pitchFamily="34" charset="0"/>
              <a:buNone/>
            </a:pPr>
            <a:r>
              <a:rPr lang="en-US" b="1" dirty="0">
                <a:solidFill>
                  <a:srgbClr val="EF3A42"/>
                </a:solidFill>
              </a:rPr>
              <a:t>In an effort to ensure consistency, please copy the footnote</a:t>
            </a:r>
            <a:br>
              <a:rPr lang="en-US" b="1" dirty="0">
                <a:solidFill>
                  <a:srgbClr val="EF3A42"/>
                </a:solidFill>
              </a:rPr>
            </a:br>
            <a:r>
              <a:rPr lang="en-US" b="1" dirty="0">
                <a:solidFill>
                  <a:srgbClr val="EF3A42"/>
                </a:solidFill>
              </a:rPr>
              <a:t>below and past it into slides where a footnote is </a:t>
            </a:r>
            <a:r>
              <a:rPr lang="en-US" b="1" dirty="0" err="1">
                <a:solidFill>
                  <a:srgbClr val="EF3A42"/>
                </a:solidFill>
              </a:rPr>
              <a:t>necessay</a:t>
            </a:r>
            <a:endParaRPr lang="en-US" b="1" dirty="0">
              <a:solidFill>
                <a:srgbClr val="EF3A42"/>
              </a:solidFill>
            </a:endParaRPr>
          </a:p>
        </p:txBody>
      </p:sp>
    </p:spTree>
    <p:extLst>
      <p:ext uri="{BB962C8B-B14F-4D97-AF65-F5344CB8AC3E}">
        <p14:creationId xmlns:p14="http://schemas.microsoft.com/office/powerpoint/2010/main" val="165035638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Main Content Blank">
    <p:spTree>
      <p:nvGrpSpPr>
        <p:cNvPr id="1" name=""/>
        <p:cNvGrpSpPr/>
        <p:nvPr/>
      </p:nvGrpSpPr>
      <p:grpSpPr>
        <a:xfrm>
          <a:off x="0" y="0"/>
          <a:ext cx="0" cy="0"/>
          <a:chOff x="0" y="0"/>
          <a:chExt cx="0" cy="0"/>
        </a:xfrm>
      </p:grpSpPr>
      <p:pic>
        <p:nvPicPr>
          <p:cNvPr id="12" name="Picture 2" descr="D:\USTM_hard-drive_1000\55_Assets\00_logos\MSA logos\MS_Advertising_logo_RGB_2line_rev_0809.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479212" y="6337582"/>
            <a:ext cx="1133856" cy="42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4964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hite 1">
    <p:spTree>
      <p:nvGrpSpPr>
        <p:cNvPr id="1" name=""/>
        <p:cNvGrpSpPr/>
        <p:nvPr/>
      </p:nvGrpSpPr>
      <p:grpSpPr>
        <a:xfrm>
          <a:off x="0" y="0"/>
          <a:ext cx="0" cy="0"/>
          <a:chOff x="0" y="0"/>
          <a:chExt cx="0" cy="0"/>
        </a:xfrm>
      </p:grpSpPr>
      <p:grpSp>
        <p:nvGrpSpPr>
          <p:cNvPr id="2" name="Group 13"/>
          <p:cNvGrpSpPr/>
          <p:nvPr userDrawn="1"/>
        </p:nvGrpSpPr>
        <p:grpSpPr>
          <a:xfrm>
            <a:off x="7162801" y="1226969"/>
            <a:ext cx="1771338" cy="218373"/>
            <a:chOff x="7162801" y="1226969"/>
            <a:chExt cx="1771338" cy="218373"/>
          </a:xfrm>
        </p:grpSpPr>
        <p:pic>
          <p:nvPicPr>
            <p:cNvPr id="8" name="Picture 7" descr="dream deliver 1.png"/>
            <p:cNvPicPr>
              <a:picLocks noChangeAspect="1"/>
            </p:cNvPicPr>
            <p:nvPr userDrawn="1"/>
          </p:nvPicPr>
          <p:blipFill>
            <a:blip r:embed="rId2" cstate="email">
              <a:extLst>
                <a:ext uri="{28A0092B-C50C-407E-A947-70E740481C1C}">
                  <a14:useLocalDpi xmlns:a14="http://schemas.microsoft.com/office/drawing/2010/main"/>
                </a:ext>
              </a:extLst>
            </a:blip>
            <a:srcRect b="-14193"/>
            <a:stretch>
              <a:fillRect/>
            </a:stretch>
          </p:blipFill>
          <p:spPr>
            <a:xfrm>
              <a:off x="7162801" y="1226969"/>
              <a:ext cx="793954" cy="218373"/>
            </a:xfrm>
            <a:prstGeom prst="rect">
              <a:avLst/>
            </a:prstGeom>
          </p:spPr>
        </p:pic>
        <p:pic>
          <p:nvPicPr>
            <p:cNvPr id="11" name="Picture 10" descr="dream deliver 1.png"/>
            <p:cNvPicPr>
              <a:picLocks noChangeAspect="1"/>
            </p:cNvPicPr>
            <p:nvPr userDrawn="1"/>
          </p:nvPicPr>
          <p:blipFill>
            <a:blip r:embed="rId3" cstate="email">
              <a:lum bright="-40000"/>
              <a:extLst>
                <a:ext uri="{28A0092B-C50C-407E-A947-70E740481C1C}">
                  <a14:useLocalDpi xmlns:a14="http://schemas.microsoft.com/office/drawing/2010/main"/>
                </a:ext>
              </a:extLst>
            </a:blip>
            <a:srcRect b="-10322"/>
            <a:stretch>
              <a:fillRect/>
            </a:stretch>
          </p:blipFill>
          <p:spPr>
            <a:xfrm>
              <a:off x="7964129" y="1226969"/>
              <a:ext cx="970010" cy="210999"/>
            </a:xfrm>
            <a:prstGeom prst="rect">
              <a:avLst/>
            </a:prstGeom>
          </p:spPr>
        </p:pic>
      </p:grpSp>
      <p:sp>
        <p:nvSpPr>
          <p:cNvPr id="15" name="Rectangle 14"/>
          <p:cNvSpPr/>
          <p:nvPr userDrawn="1"/>
        </p:nvSpPr>
        <p:spPr>
          <a:xfrm>
            <a:off x="0" y="6705600"/>
            <a:ext cx="9144000" cy="152400"/>
          </a:xfrm>
          <a:prstGeom prst="rect">
            <a:avLst/>
          </a:prstGeom>
          <a:solidFill>
            <a:srgbClr val="BE0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7" name="Straight Connector 16"/>
          <p:cNvCxnSpPr/>
          <p:nvPr userDrawn="1"/>
        </p:nvCxnSpPr>
        <p:spPr>
          <a:xfrm>
            <a:off x="1028700" y="3429000"/>
            <a:ext cx="7735290" cy="14844"/>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3" descr="C:\Users\v-damima\Desktop\ydiwdi_tagline_2.jp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240107" y="1288785"/>
            <a:ext cx="1455006" cy="140422"/>
          </a:xfrm>
          <a:prstGeom prst="rect">
            <a:avLst/>
          </a:prstGeom>
          <a:noFill/>
        </p:spPr>
      </p:pic>
      <p:pic>
        <p:nvPicPr>
          <p:cNvPr id="19" name="Picture 2" descr="C:\Users\v-juladd\Contacts\Desktop\00_Logo_TM_Updates-8_28_09\MSAAdvertisingLogos\MS_Advertising_logo_RGB_2line_0809.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6456884" y="352425"/>
            <a:ext cx="2182291" cy="821230"/>
          </a:xfrm>
          <a:prstGeom prst="rect">
            <a:avLst/>
          </a:prstGeom>
          <a:noFill/>
        </p:spPr>
      </p:pic>
      <p:sp>
        <p:nvSpPr>
          <p:cNvPr id="12" name="Text Placeholder 33"/>
          <p:cNvSpPr>
            <a:spLocks noGrp="1"/>
          </p:cNvSpPr>
          <p:nvPr>
            <p:ph type="body" sz="quarter" idx="16" hasCustomPrompt="1"/>
          </p:nvPr>
        </p:nvSpPr>
        <p:spPr>
          <a:xfrm>
            <a:off x="1022499" y="3462668"/>
            <a:ext cx="4191000" cy="1219200"/>
          </a:xfrm>
        </p:spPr>
        <p:txBody>
          <a:bodyPr lIns="0" tIns="0" rIns="0" bIns="0">
            <a:noAutofit/>
          </a:bodyPr>
          <a:lstStyle>
            <a:lvl2pPr>
              <a:defRPr sz="1200" b="1">
                <a:solidFill>
                  <a:schemeClr val="tx1"/>
                </a:solidFill>
              </a:defRPr>
            </a:lvl2pPr>
            <a:lvl3pPr marL="0" indent="0">
              <a:buFontTx/>
              <a:buNone/>
              <a:defRPr sz="1200" b="1">
                <a:solidFill>
                  <a:schemeClr val="tx1"/>
                </a:solidFill>
              </a:defRPr>
            </a:lvl3pPr>
            <a:lvl4pPr marL="0" indent="0">
              <a:buFontTx/>
              <a:buNone/>
              <a:defRPr sz="1200" b="1">
                <a:solidFill>
                  <a:schemeClr val="tx1"/>
                </a:solidFill>
              </a:defRPr>
            </a:lvl4pPr>
            <a:lvl5pPr marL="0" indent="0">
              <a:buFontTx/>
              <a:buNone/>
              <a:defRPr sz="1200" b="1">
                <a:solidFill>
                  <a:schemeClr val="tx1"/>
                </a:solidFill>
              </a:defRPr>
            </a:lvl5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33"/>
          <p:cNvSpPr>
            <a:spLocks noGrp="1"/>
          </p:cNvSpPr>
          <p:nvPr>
            <p:ph type="body" sz="quarter" idx="17"/>
          </p:nvPr>
        </p:nvSpPr>
        <p:spPr>
          <a:xfrm>
            <a:off x="1022499" y="2724150"/>
            <a:ext cx="4191000" cy="685800"/>
          </a:xfrm>
        </p:spPr>
        <p:txBody>
          <a:bodyPr lIns="0" tIns="0" rIns="0" bIns="0" anchor="b">
            <a:noAutofit/>
          </a:bodyPr>
          <a:lstStyle>
            <a:lvl2pPr>
              <a:defRPr sz="1200" b="1">
                <a:solidFill>
                  <a:schemeClr val="tx1"/>
                </a:solidFill>
              </a:defRPr>
            </a:lvl2pPr>
            <a:lvl3pPr marL="0" indent="0">
              <a:buFontTx/>
              <a:buNone/>
              <a:defRPr sz="1200" b="1">
                <a:solidFill>
                  <a:schemeClr val="tx1"/>
                </a:solidFill>
              </a:defRPr>
            </a:lvl3pPr>
            <a:lvl4pPr marL="0" indent="0">
              <a:buFontTx/>
              <a:buNone/>
              <a:defRPr sz="1200" b="1">
                <a:solidFill>
                  <a:schemeClr val="tx1"/>
                </a:solidFill>
              </a:defRPr>
            </a:lvl4pPr>
            <a:lvl5pPr marL="0" indent="0">
              <a:buFontTx/>
              <a:buNone/>
              <a:defRPr sz="1200" b="1">
                <a:solidFill>
                  <a:schemeClr val="tx1"/>
                </a:solidFill>
              </a:defRPr>
            </a:lvl5pPr>
          </a:lstStyle>
          <a:p>
            <a:pPr lvl="0"/>
            <a:r>
              <a:rPr lang="en-US" dirty="0" smtClean="0"/>
              <a:t>Click to edit Master text styles</a:t>
            </a:r>
          </a:p>
        </p:txBody>
      </p:sp>
    </p:spTree>
    <p:extLst>
      <p:ext uri="{BB962C8B-B14F-4D97-AF65-F5344CB8AC3E}">
        <p14:creationId xmlns:p14="http://schemas.microsoft.com/office/powerpoint/2010/main" val="37806523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White 1">
    <p:spTree>
      <p:nvGrpSpPr>
        <p:cNvPr id="1" name=""/>
        <p:cNvGrpSpPr/>
        <p:nvPr/>
      </p:nvGrpSpPr>
      <p:grpSpPr>
        <a:xfrm>
          <a:off x="0" y="0"/>
          <a:ext cx="0" cy="0"/>
          <a:chOff x="0" y="0"/>
          <a:chExt cx="0" cy="0"/>
        </a:xfrm>
      </p:grpSpPr>
      <p:grpSp>
        <p:nvGrpSpPr>
          <p:cNvPr id="2" name="Group 13"/>
          <p:cNvGrpSpPr/>
          <p:nvPr userDrawn="1"/>
        </p:nvGrpSpPr>
        <p:grpSpPr>
          <a:xfrm>
            <a:off x="7162801" y="1226969"/>
            <a:ext cx="1771338" cy="218373"/>
            <a:chOff x="7162801" y="1226969"/>
            <a:chExt cx="1771338" cy="218373"/>
          </a:xfrm>
        </p:grpSpPr>
        <p:pic>
          <p:nvPicPr>
            <p:cNvPr id="8" name="Picture 7" descr="dream deliver 1.png"/>
            <p:cNvPicPr>
              <a:picLocks noChangeAspect="1"/>
            </p:cNvPicPr>
            <p:nvPr userDrawn="1"/>
          </p:nvPicPr>
          <p:blipFill>
            <a:blip r:embed="rId2" cstate="email">
              <a:extLst>
                <a:ext uri="{28A0092B-C50C-407E-A947-70E740481C1C}">
                  <a14:useLocalDpi xmlns:a14="http://schemas.microsoft.com/office/drawing/2010/main"/>
                </a:ext>
              </a:extLst>
            </a:blip>
            <a:srcRect b="-14193"/>
            <a:stretch>
              <a:fillRect/>
            </a:stretch>
          </p:blipFill>
          <p:spPr>
            <a:xfrm>
              <a:off x="7162801" y="1226969"/>
              <a:ext cx="793954" cy="218373"/>
            </a:xfrm>
            <a:prstGeom prst="rect">
              <a:avLst/>
            </a:prstGeom>
          </p:spPr>
        </p:pic>
        <p:pic>
          <p:nvPicPr>
            <p:cNvPr id="11" name="Picture 10" descr="dream deliver 1.png"/>
            <p:cNvPicPr>
              <a:picLocks noChangeAspect="1"/>
            </p:cNvPicPr>
            <p:nvPr userDrawn="1"/>
          </p:nvPicPr>
          <p:blipFill>
            <a:blip r:embed="rId3" cstate="email">
              <a:lum bright="-40000"/>
              <a:extLst>
                <a:ext uri="{28A0092B-C50C-407E-A947-70E740481C1C}">
                  <a14:useLocalDpi xmlns:a14="http://schemas.microsoft.com/office/drawing/2010/main"/>
                </a:ext>
              </a:extLst>
            </a:blip>
            <a:srcRect b="-10322"/>
            <a:stretch>
              <a:fillRect/>
            </a:stretch>
          </p:blipFill>
          <p:spPr>
            <a:xfrm>
              <a:off x="7964129" y="1226969"/>
              <a:ext cx="970010" cy="210999"/>
            </a:xfrm>
            <a:prstGeom prst="rect">
              <a:avLst/>
            </a:prstGeom>
          </p:spPr>
        </p:pic>
      </p:grpSp>
      <p:sp>
        <p:nvSpPr>
          <p:cNvPr id="15" name="Rectangle 14"/>
          <p:cNvSpPr/>
          <p:nvPr userDrawn="1"/>
        </p:nvSpPr>
        <p:spPr>
          <a:xfrm>
            <a:off x="0" y="6705600"/>
            <a:ext cx="9144000" cy="152400"/>
          </a:xfrm>
          <a:prstGeom prst="rect">
            <a:avLst/>
          </a:prstGeom>
          <a:solidFill>
            <a:srgbClr val="BE0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7" name="Straight Connector 16"/>
          <p:cNvCxnSpPr/>
          <p:nvPr userDrawn="1"/>
        </p:nvCxnSpPr>
        <p:spPr>
          <a:xfrm>
            <a:off x="1028700" y="3429000"/>
            <a:ext cx="7735290" cy="14844"/>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3" descr="C:\Users\v-damima\Desktop\ydiwdi_tagline_2.jp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240107" y="1288785"/>
            <a:ext cx="1455006" cy="140422"/>
          </a:xfrm>
          <a:prstGeom prst="rect">
            <a:avLst/>
          </a:prstGeom>
          <a:noFill/>
        </p:spPr>
      </p:pic>
      <p:pic>
        <p:nvPicPr>
          <p:cNvPr id="19" name="Picture 2" descr="C:\Users\v-juladd\Contacts\Desktop\00_Logo_TM_Updates-8_28_09\MSAAdvertisingLogos\MS_Advertising_logo_RGB_2line_0809.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6456884" y="352425"/>
            <a:ext cx="2182291" cy="821230"/>
          </a:xfrm>
          <a:prstGeom prst="rect">
            <a:avLst/>
          </a:prstGeom>
          <a:noFill/>
        </p:spPr>
      </p:pic>
      <p:sp>
        <p:nvSpPr>
          <p:cNvPr id="34" name="Text Placeholder 33"/>
          <p:cNvSpPr>
            <a:spLocks noGrp="1"/>
          </p:cNvSpPr>
          <p:nvPr>
            <p:ph type="body" sz="quarter" idx="16"/>
          </p:nvPr>
        </p:nvSpPr>
        <p:spPr>
          <a:xfrm>
            <a:off x="1022499" y="3462668"/>
            <a:ext cx="4191000" cy="1219200"/>
          </a:xfrm>
        </p:spPr>
        <p:txBody>
          <a:bodyPr lIns="0" tIns="0" rIns="0" bIns="0">
            <a:noAutofit/>
          </a:bodyPr>
          <a:lstStyle>
            <a:lvl2pPr>
              <a:defRPr sz="1200" b="1">
                <a:solidFill>
                  <a:schemeClr val="tx1"/>
                </a:solidFill>
              </a:defRPr>
            </a:lvl2pPr>
            <a:lvl3pPr marL="0" indent="0">
              <a:buFontTx/>
              <a:buNone/>
              <a:defRPr sz="1200" b="1">
                <a:solidFill>
                  <a:schemeClr val="tx1"/>
                </a:solidFill>
              </a:defRPr>
            </a:lvl3pPr>
            <a:lvl4pPr marL="0" indent="0">
              <a:buFontTx/>
              <a:buNone/>
              <a:defRPr sz="1200" b="1">
                <a:solidFill>
                  <a:schemeClr val="tx1"/>
                </a:solidFill>
              </a:defRPr>
            </a:lvl4pPr>
            <a:lvl5pPr marL="0" indent="0">
              <a:buFontTx/>
              <a:buNone/>
              <a:defRPr sz="1200" b="1">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243676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hite 2">
    <p:spTree>
      <p:nvGrpSpPr>
        <p:cNvPr id="1" name=""/>
        <p:cNvGrpSpPr/>
        <p:nvPr/>
      </p:nvGrpSpPr>
      <p:grpSpPr>
        <a:xfrm>
          <a:off x="0" y="0"/>
          <a:ext cx="0" cy="0"/>
          <a:chOff x="0" y="0"/>
          <a:chExt cx="0" cy="0"/>
        </a:xfrm>
      </p:grpSpPr>
      <p:cxnSp>
        <p:nvCxnSpPr>
          <p:cNvPr id="9" name="Straight Connector 8"/>
          <p:cNvCxnSpPr/>
          <p:nvPr/>
        </p:nvCxnSpPr>
        <p:spPr>
          <a:xfrm>
            <a:off x="1028700" y="4800600"/>
            <a:ext cx="7658100" cy="1588"/>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3" name="Content Placeholder 15"/>
          <p:cNvSpPr>
            <a:spLocks noGrp="1"/>
          </p:cNvSpPr>
          <p:nvPr>
            <p:ph sz="quarter" idx="10"/>
          </p:nvPr>
        </p:nvSpPr>
        <p:spPr>
          <a:xfrm>
            <a:off x="1017588" y="704600"/>
            <a:ext cx="5078412" cy="4038600"/>
          </a:xfrm>
        </p:spPr>
        <p:txBody>
          <a:bodyPr lIns="0" tIns="0" rIns="0" bIns="0" anchor="b">
            <a:noAutofit/>
          </a:bodyPr>
          <a:lstStyle>
            <a:lvl1pPr marL="0" indent="0">
              <a:buNone/>
              <a:defRPr sz="1800" b="1">
                <a:solidFill>
                  <a:schemeClr val="accent2"/>
                </a:solidFill>
              </a:defRPr>
            </a:lvl1pPr>
            <a:lvl2pPr marL="0" indent="0">
              <a:buNone/>
              <a:defRPr sz="1200" b="1">
                <a:solidFill>
                  <a:schemeClr val="tx1"/>
                </a:solidFill>
              </a:defRPr>
            </a:lvl2pPr>
            <a:lvl3pPr marL="0" indent="0">
              <a:buNone/>
              <a:defRPr sz="1200" b="1">
                <a:solidFill>
                  <a:schemeClr val="tx1"/>
                </a:solidFill>
              </a:defRPr>
            </a:lvl3pPr>
            <a:lvl4pPr marL="0" indent="0">
              <a:buNone/>
              <a:defRPr sz="1200" b="1">
                <a:solidFill>
                  <a:schemeClr val="tx1"/>
                </a:solidFill>
              </a:defRPr>
            </a:lvl4pPr>
            <a:lvl5pPr marL="0" indent="0">
              <a:buNone/>
              <a:defRPr sz="1200" b="1">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2" descr="C:\Users\v-juladd\Contacts\Desktop\00_Logo_TM_Updates-8_28_09\MSAAdvertisingLogos\MS_Advertising_logo_RGB_2line_0809.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456884" y="352425"/>
            <a:ext cx="2182291" cy="821230"/>
          </a:xfrm>
          <a:prstGeom prst="rect">
            <a:avLst/>
          </a:prstGeom>
          <a:noFill/>
        </p:spPr>
      </p:pic>
      <p:pic>
        <p:nvPicPr>
          <p:cNvPr id="14" name="Picture 3" descr="C:\Users\v-damima\Desktop\ydiwdi_tagline_2.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240107" y="1288785"/>
            <a:ext cx="1455006" cy="140422"/>
          </a:xfrm>
          <a:prstGeom prst="rect">
            <a:avLst/>
          </a:prstGeom>
          <a:noFill/>
        </p:spPr>
      </p:pic>
    </p:spTree>
    <p:extLst>
      <p:ext uri="{BB962C8B-B14F-4D97-AF65-F5344CB8AC3E}">
        <p14:creationId xmlns:p14="http://schemas.microsoft.com/office/powerpoint/2010/main" val="697869267"/>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Main Content Blank">
    <p:spTree>
      <p:nvGrpSpPr>
        <p:cNvPr id="1" name=""/>
        <p:cNvGrpSpPr/>
        <p:nvPr/>
      </p:nvGrpSpPr>
      <p:grpSpPr>
        <a:xfrm>
          <a:off x="0" y="0"/>
          <a:ext cx="0" cy="0"/>
          <a:chOff x="0" y="0"/>
          <a:chExt cx="0" cy="0"/>
        </a:xfrm>
      </p:grpSpPr>
      <p:cxnSp>
        <p:nvCxnSpPr>
          <p:cNvPr id="8" name="Straight Connector 7"/>
          <p:cNvCxnSpPr/>
          <p:nvPr/>
        </p:nvCxnSpPr>
        <p:spPr>
          <a:xfrm>
            <a:off x="457200" y="6248400"/>
            <a:ext cx="8229600" cy="1588"/>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2" descr="C:\Users\v-juladd\Contacts\Desktop\00_Logo_TM_Updates-8_28_09\MSAAdvertisingLogos\MS_Advertising_logo_RGB_2line_0809.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479212" y="6340946"/>
            <a:ext cx="1130917" cy="425582"/>
          </a:xfrm>
          <a:prstGeom prst="rect">
            <a:avLst/>
          </a:prstGeom>
          <a:noFill/>
        </p:spPr>
      </p:pic>
      <p:sp>
        <p:nvSpPr>
          <p:cNvPr id="13" name="Slide Number Placeholder 5"/>
          <p:cNvSpPr>
            <a:spLocks noGrp="1"/>
          </p:cNvSpPr>
          <p:nvPr>
            <p:ph type="sldNum" sz="quarter" idx="12"/>
          </p:nvPr>
        </p:nvSpPr>
        <p:spPr>
          <a:xfrm>
            <a:off x="152401" y="6477001"/>
            <a:ext cx="393122" cy="152399"/>
          </a:xfrm>
        </p:spPr>
        <p:txBody>
          <a:bodyPr lIns="0" tIns="0" rIns="0" bIns="0"/>
          <a:lstStyle>
            <a:lvl1pPr algn="l">
              <a:defRPr sz="900" baseline="0">
                <a:solidFill>
                  <a:schemeClr val="tx1"/>
                </a:solidFill>
                <a:latin typeface="+mn-lt"/>
              </a:defRPr>
            </a:lvl1pPr>
          </a:lstStyle>
          <a:p>
            <a:fld id="{675E3146-75B0-4776-B7CE-9C53BCE34A7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069199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in Content 1 Column">
    <p:spTree>
      <p:nvGrpSpPr>
        <p:cNvPr id="1" name=""/>
        <p:cNvGrpSpPr/>
        <p:nvPr/>
      </p:nvGrpSpPr>
      <p:grpSpPr>
        <a:xfrm>
          <a:off x="0" y="0"/>
          <a:ext cx="0" cy="0"/>
          <a:chOff x="0" y="0"/>
          <a:chExt cx="0" cy="0"/>
        </a:xfrm>
      </p:grpSpPr>
      <p:cxnSp>
        <p:nvCxnSpPr>
          <p:cNvPr id="8" name="Straight Connector 7"/>
          <p:cNvCxnSpPr/>
          <p:nvPr/>
        </p:nvCxnSpPr>
        <p:spPr>
          <a:xfrm>
            <a:off x="457200" y="6248400"/>
            <a:ext cx="8229600" cy="1588"/>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2" descr="C:\Users\v-juladd\Contacts\Desktop\00_Logo_TM_Updates-8_28_09\MSAAdvertisingLogos\MS_Advertising_logo_RGB_2line_0809.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479212" y="6340946"/>
            <a:ext cx="1130917" cy="425582"/>
          </a:xfrm>
          <a:prstGeom prst="rect">
            <a:avLst/>
          </a:prstGeom>
          <a:noFill/>
        </p:spPr>
      </p:pic>
      <p:sp>
        <p:nvSpPr>
          <p:cNvPr id="12" name="Slide Number Placeholder 5"/>
          <p:cNvSpPr>
            <a:spLocks noGrp="1"/>
          </p:cNvSpPr>
          <p:nvPr>
            <p:ph type="sldNum" sz="quarter" idx="12"/>
          </p:nvPr>
        </p:nvSpPr>
        <p:spPr>
          <a:xfrm>
            <a:off x="152401" y="6477001"/>
            <a:ext cx="393122" cy="152399"/>
          </a:xfrm>
        </p:spPr>
        <p:txBody>
          <a:bodyPr lIns="0" tIns="0" rIns="0" bIns="0"/>
          <a:lstStyle>
            <a:lvl1pPr algn="l">
              <a:defRPr sz="900" baseline="0">
                <a:solidFill>
                  <a:schemeClr val="tx1"/>
                </a:solidFill>
                <a:latin typeface="+mn-lt"/>
              </a:defRPr>
            </a:lvl1pPr>
          </a:lstStyle>
          <a:p>
            <a:fld id="{675E3146-75B0-4776-B7CE-9C53BCE34A7D}" type="slidenum">
              <a:rPr lang="en-US" smtClean="0">
                <a:solidFill>
                  <a:srgbClr val="000000"/>
                </a:solidFill>
              </a:rPr>
              <a:pPr/>
              <a:t>‹#›</a:t>
            </a:fld>
            <a:endParaRPr lang="en-US" dirty="0">
              <a:solidFill>
                <a:srgbClr val="000000"/>
              </a:solidFill>
            </a:endParaRPr>
          </a:p>
        </p:txBody>
      </p:sp>
      <p:pic>
        <p:nvPicPr>
          <p:cNvPr id="10" name="Picture 9" descr="logo_b_393x100.gif"/>
          <p:cNvPicPr>
            <a:picLocks noChangeAspect="1"/>
          </p:cNvPicPr>
          <p:nvPr userDrawn="1"/>
        </p:nvPicPr>
        <p:blipFill>
          <a:blip r:embed="rId3" cstate="email">
            <a:extLst>
              <a:ext uri="{28A0092B-C50C-407E-A947-70E740481C1C}">
                <a14:useLocalDpi xmlns:a14="http://schemas.microsoft.com/office/drawing/2010/main"/>
              </a:ext>
            </a:extLst>
          </a:blip>
          <a:srcRect r="32399"/>
          <a:stretch>
            <a:fillRect/>
          </a:stretch>
        </p:blipFill>
        <p:spPr>
          <a:xfrm>
            <a:off x="563887" y="6432699"/>
            <a:ext cx="762000" cy="286819"/>
          </a:xfrm>
          <a:prstGeom prst="rect">
            <a:avLst/>
          </a:prstGeom>
        </p:spPr>
      </p:pic>
      <p:sp>
        <p:nvSpPr>
          <p:cNvPr id="11" name="Content Placeholder 17"/>
          <p:cNvSpPr>
            <a:spLocks noGrp="1"/>
          </p:cNvSpPr>
          <p:nvPr>
            <p:ph sz="quarter" idx="14"/>
          </p:nvPr>
        </p:nvSpPr>
        <p:spPr>
          <a:xfrm>
            <a:off x="457200" y="457200"/>
            <a:ext cx="8229600" cy="563526"/>
          </a:xfrm>
        </p:spPr>
        <p:txBody>
          <a:bodyPr lIns="0" tIns="0" rIns="0" bIns="0" anchor="t">
            <a:noAutofit/>
          </a:bodyPr>
          <a:lstStyle>
            <a:lvl1pPr>
              <a:spcBef>
                <a:spcPts val="0"/>
              </a:spcBef>
              <a:spcAft>
                <a:spcPts val="0"/>
              </a:spcAft>
              <a:buClr>
                <a:schemeClr val="accent2"/>
              </a:buClr>
              <a:buNone/>
              <a:defRPr sz="1800" b="1">
                <a:solidFill>
                  <a:schemeClr val="accent2"/>
                </a:solidFill>
              </a:defRPr>
            </a:lvl1pPr>
            <a:lvl2pPr marL="0" indent="0">
              <a:spcBef>
                <a:spcPts val="0"/>
              </a:spcBef>
              <a:spcAft>
                <a:spcPts val="0"/>
              </a:spcAft>
              <a:buClr>
                <a:schemeClr val="accent2"/>
              </a:buClr>
              <a:buFont typeface="Arial" pitchFamily="34" charset="0"/>
              <a:buNone/>
              <a:defRPr sz="1800" b="1">
                <a:solidFill>
                  <a:schemeClr val="tx1"/>
                </a:solidFill>
              </a:defRPr>
            </a:lvl2pPr>
            <a:lvl3pPr marL="115888" indent="-115888">
              <a:spcBef>
                <a:spcPts val="0"/>
              </a:spcBef>
              <a:spcAft>
                <a:spcPts val="0"/>
              </a:spcAft>
              <a:buClr>
                <a:schemeClr val="accent2"/>
              </a:buClr>
              <a:buSzPct val="100000"/>
              <a:buFont typeface="Arial" pitchFamily="34" charset="0"/>
              <a:buChar char="•"/>
              <a:defRPr sz="1400">
                <a:solidFill>
                  <a:schemeClr val="tx2"/>
                </a:solidFill>
              </a:defRPr>
            </a:lvl3pPr>
            <a:lvl4pPr marL="115888" indent="-115888">
              <a:spcBef>
                <a:spcPts val="0"/>
              </a:spcBef>
              <a:spcAft>
                <a:spcPts val="0"/>
              </a:spcAft>
              <a:buClr>
                <a:schemeClr val="accent2"/>
              </a:buClr>
              <a:buSzPct val="70000"/>
              <a:buFont typeface="Arial" pitchFamily="34" charset="0"/>
              <a:buChar char="•"/>
              <a:defRPr sz="1400">
                <a:solidFill>
                  <a:schemeClr val="tx2"/>
                </a:solidFill>
              </a:defRPr>
            </a:lvl4pPr>
            <a:lvl5pPr marL="115888" indent="-115888">
              <a:spcBef>
                <a:spcPts val="0"/>
              </a:spcBef>
              <a:spcAft>
                <a:spcPts val="0"/>
              </a:spcAft>
              <a:buClr>
                <a:schemeClr val="accent2"/>
              </a:buClr>
              <a:buSzPct val="70000"/>
              <a:buFont typeface="Arial" pitchFamily="34" charset="0"/>
              <a:buChar char="•"/>
              <a:defRPr sz="1400">
                <a:solidFill>
                  <a:schemeClr val="tx2"/>
                </a:solidFill>
              </a:defRPr>
            </a:lvl5pPr>
            <a:lvl6pPr marL="285750" indent="-114300">
              <a:buClr>
                <a:schemeClr val="accent2"/>
              </a:buClr>
              <a:buSzPct val="100000"/>
              <a:buFont typeface="Arial" pitchFamily="34" charset="0"/>
              <a:buChar char="•"/>
              <a:defRPr sz="1400">
                <a:solidFill>
                  <a:schemeClr val="tx2"/>
                </a:solidFill>
              </a:defRPr>
            </a:lvl6pPr>
            <a:lvl7pPr marL="400050" indent="-114300">
              <a:buClr>
                <a:schemeClr val="accent2"/>
              </a:buClr>
              <a:buSzPct val="100000"/>
              <a:buFont typeface="Arial" pitchFamily="34" charset="0"/>
              <a:buChar char="•"/>
              <a:defRPr sz="1400">
                <a:solidFill>
                  <a:schemeClr val="tx2"/>
                </a:solidFill>
              </a:defRPr>
            </a:lvl7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2762246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Main Content 1 Column">
    <p:spTree>
      <p:nvGrpSpPr>
        <p:cNvPr id="1" name=""/>
        <p:cNvGrpSpPr/>
        <p:nvPr/>
      </p:nvGrpSpPr>
      <p:grpSpPr>
        <a:xfrm>
          <a:off x="0" y="0"/>
          <a:ext cx="0" cy="0"/>
          <a:chOff x="0" y="0"/>
          <a:chExt cx="0" cy="0"/>
        </a:xfrm>
      </p:grpSpPr>
      <p:cxnSp>
        <p:nvCxnSpPr>
          <p:cNvPr id="8" name="Straight Connector 7"/>
          <p:cNvCxnSpPr/>
          <p:nvPr/>
        </p:nvCxnSpPr>
        <p:spPr>
          <a:xfrm>
            <a:off x="457200" y="6248400"/>
            <a:ext cx="8229600" cy="1588"/>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2" descr="C:\Users\v-juladd\Contacts\Desktop\00_Logo_TM_Updates-8_28_09\MSAAdvertisingLogos\MS_Advertising_logo_RGB_2line_0809.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479212" y="6340946"/>
            <a:ext cx="1130917" cy="425582"/>
          </a:xfrm>
          <a:prstGeom prst="rect">
            <a:avLst/>
          </a:prstGeom>
          <a:noFill/>
        </p:spPr>
      </p:pic>
      <p:sp>
        <p:nvSpPr>
          <p:cNvPr id="14" name="Slide Number Placeholder 5"/>
          <p:cNvSpPr>
            <a:spLocks noGrp="1"/>
          </p:cNvSpPr>
          <p:nvPr>
            <p:ph type="sldNum" sz="quarter" idx="12"/>
          </p:nvPr>
        </p:nvSpPr>
        <p:spPr>
          <a:xfrm>
            <a:off x="152401" y="6477001"/>
            <a:ext cx="393122" cy="152399"/>
          </a:xfrm>
        </p:spPr>
        <p:txBody>
          <a:bodyPr lIns="0" tIns="0" rIns="0" bIns="0"/>
          <a:lstStyle>
            <a:lvl1pPr algn="l">
              <a:defRPr sz="900" baseline="0">
                <a:solidFill>
                  <a:schemeClr val="tx1"/>
                </a:solidFill>
                <a:latin typeface="+mn-lt"/>
              </a:defRPr>
            </a:lvl1pPr>
          </a:lstStyle>
          <a:p>
            <a:fld id="{675E3146-75B0-4776-B7CE-9C53BCE34A7D}" type="slidenum">
              <a:rPr lang="en-US" smtClean="0">
                <a:solidFill>
                  <a:srgbClr val="000000"/>
                </a:solidFill>
              </a:rPr>
              <a:pPr/>
              <a:t>‹#›</a:t>
            </a:fld>
            <a:endParaRPr lang="en-US" dirty="0">
              <a:solidFill>
                <a:srgbClr val="000000"/>
              </a:solidFill>
            </a:endParaRPr>
          </a:p>
        </p:txBody>
      </p:sp>
      <p:pic>
        <p:nvPicPr>
          <p:cNvPr id="9" name="Picture 8" descr="logo_b_393x100.gif"/>
          <p:cNvPicPr>
            <a:picLocks noChangeAspect="1"/>
          </p:cNvPicPr>
          <p:nvPr userDrawn="1"/>
        </p:nvPicPr>
        <p:blipFill>
          <a:blip r:embed="rId3" cstate="email">
            <a:extLst>
              <a:ext uri="{28A0092B-C50C-407E-A947-70E740481C1C}">
                <a14:useLocalDpi xmlns:a14="http://schemas.microsoft.com/office/drawing/2010/main"/>
              </a:ext>
            </a:extLst>
          </a:blip>
          <a:srcRect r="32399"/>
          <a:stretch>
            <a:fillRect/>
          </a:stretch>
        </p:blipFill>
        <p:spPr>
          <a:xfrm>
            <a:off x="563887" y="6432699"/>
            <a:ext cx="762000" cy="286819"/>
          </a:xfrm>
          <a:prstGeom prst="rect">
            <a:avLst/>
          </a:prstGeom>
        </p:spPr>
      </p:pic>
      <p:sp>
        <p:nvSpPr>
          <p:cNvPr id="16" name="Content Placeholder 17"/>
          <p:cNvSpPr>
            <a:spLocks noGrp="1"/>
          </p:cNvSpPr>
          <p:nvPr>
            <p:ph sz="quarter" idx="14"/>
          </p:nvPr>
        </p:nvSpPr>
        <p:spPr>
          <a:xfrm>
            <a:off x="457200" y="457200"/>
            <a:ext cx="8229600" cy="563526"/>
          </a:xfrm>
        </p:spPr>
        <p:txBody>
          <a:bodyPr lIns="0" tIns="0" rIns="0" bIns="0" anchor="t">
            <a:noAutofit/>
          </a:bodyPr>
          <a:lstStyle>
            <a:lvl1pPr>
              <a:spcBef>
                <a:spcPts val="0"/>
              </a:spcBef>
              <a:spcAft>
                <a:spcPts val="0"/>
              </a:spcAft>
              <a:buClr>
                <a:schemeClr val="accent2"/>
              </a:buClr>
              <a:buNone/>
              <a:defRPr sz="1800" b="1">
                <a:solidFill>
                  <a:schemeClr val="accent2"/>
                </a:solidFill>
              </a:defRPr>
            </a:lvl1pPr>
            <a:lvl2pPr marL="0" indent="0">
              <a:spcBef>
                <a:spcPts val="0"/>
              </a:spcBef>
              <a:spcAft>
                <a:spcPts val="0"/>
              </a:spcAft>
              <a:buClr>
                <a:schemeClr val="accent2"/>
              </a:buClr>
              <a:buFont typeface="Arial" pitchFamily="34" charset="0"/>
              <a:buNone/>
              <a:defRPr sz="1800" b="1">
                <a:solidFill>
                  <a:schemeClr val="tx1"/>
                </a:solidFill>
              </a:defRPr>
            </a:lvl2pPr>
            <a:lvl3pPr marL="115888" indent="-115888">
              <a:spcBef>
                <a:spcPts val="0"/>
              </a:spcBef>
              <a:spcAft>
                <a:spcPts val="0"/>
              </a:spcAft>
              <a:buClr>
                <a:schemeClr val="accent2"/>
              </a:buClr>
              <a:buSzPct val="100000"/>
              <a:buFont typeface="Arial" pitchFamily="34" charset="0"/>
              <a:buChar char="•"/>
              <a:defRPr sz="1400">
                <a:solidFill>
                  <a:schemeClr val="tx2"/>
                </a:solidFill>
              </a:defRPr>
            </a:lvl3pPr>
            <a:lvl4pPr marL="115888" indent="-115888">
              <a:spcBef>
                <a:spcPts val="0"/>
              </a:spcBef>
              <a:spcAft>
                <a:spcPts val="0"/>
              </a:spcAft>
              <a:buClr>
                <a:schemeClr val="accent2"/>
              </a:buClr>
              <a:buSzPct val="70000"/>
              <a:buFont typeface="Arial" pitchFamily="34" charset="0"/>
              <a:buChar char="•"/>
              <a:defRPr sz="1400">
                <a:solidFill>
                  <a:schemeClr val="tx2"/>
                </a:solidFill>
              </a:defRPr>
            </a:lvl4pPr>
            <a:lvl5pPr marL="115888" indent="-115888">
              <a:spcBef>
                <a:spcPts val="0"/>
              </a:spcBef>
              <a:spcAft>
                <a:spcPts val="0"/>
              </a:spcAft>
              <a:buClr>
                <a:schemeClr val="accent2"/>
              </a:buClr>
              <a:buSzPct val="70000"/>
              <a:buFont typeface="Arial" pitchFamily="34" charset="0"/>
              <a:buChar char="•"/>
              <a:defRPr sz="1400">
                <a:solidFill>
                  <a:schemeClr val="tx2"/>
                </a:solidFill>
              </a:defRPr>
            </a:lvl5pPr>
            <a:lvl6pPr marL="285750" indent="-114300">
              <a:buClr>
                <a:schemeClr val="accent2"/>
              </a:buClr>
              <a:buSzPct val="100000"/>
              <a:buFont typeface="Arial" pitchFamily="34" charset="0"/>
              <a:buChar char="•"/>
              <a:defRPr sz="1400">
                <a:solidFill>
                  <a:schemeClr val="tx2"/>
                </a:solidFill>
              </a:defRPr>
            </a:lvl6pPr>
            <a:lvl7pPr marL="400050" indent="-114300">
              <a:buClr>
                <a:schemeClr val="accent2"/>
              </a:buClr>
              <a:buSzPct val="100000"/>
              <a:buFont typeface="Arial" pitchFamily="34" charset="0"/>
              <a:buChar char="•"/>
              <a:defRPr sz="1400">
                <a:solidFill>
                  <a:schemeClr val="tx2"/>
                </a:solidFill>
              </a:defRPr>
            </a:lvl7pPr>
          </a:lstStyle>
          <a:p>
            <a:pPr lvl="0"/>
            <a:r>
              <a:rPr lang="en-US" dirty="0" smtClean="0"/>
              <a:t>Click to edit Master text styles</a:t>
            </a:r>
          </a:p>
          <a:p>
            <a:pPr lvl="1"/>
            <a:r>
              <a:rPr lang="en-US" dirty="0" smtClean="0"/>
              <a:t>Second level</a:t>
            </a:r>
          </a:p>
        </p:txBody>
      </p:sp>
      <p:sp>
        <p:nvSpPr>
          <p:cNvPr id="17" name="Content Placeholder 17"/>
          <p:cNvSpPr>
            <a:spLocks noGrp="1"/>
          </p:cNvSpPr>
          <p:nvPr>
            <p:ph sz="quarter" idx="18" hasCustomPrompt="1"/>
          </p:nvPr>
        </p:nvSpPr>
        <p:spPr>
          <a:xfrm>
            <a:off x="457200" y="1090550"/>
            <a:ext cx="3886200" cy="4953000"/>
          </a:xfrm>
        </p:spPr>
        <p:txBody>
          <a:bodyPr lIns="0" tIns="0" rIns="0" bIns="0" anchor="ctr">
            <a:normAutofit/>
          </a:bodyPr>
          <a:lstStyle>
            <a:lvl1pPr>
              <a:spcBef>
                <a:spcPts val="0"/>
              </a:spcBef>
              <a:spcAft>
                <a:spcPts val="0"/>
              </a:spcAft>
              <a:buClr>
                <a:schemeClr val="accent2"/>
              </a:buClr>
              <a:buNone/>
              <a:defRPr sz="1800" b="1">
                <a:solidFill>
                  <a:schemeClr val="accent2"/>
                </a:solidFill>
              </a:defRPr>
            </a:lvl1pPr>
            <a:lvl2pPr marL="0" indent="0">
              <a:spcBef>
                <a:spcPts val="0"/>
              </a:spcBef>
              <a:spcAft>
                <a:spcPts val="0"/>
              </a:spcAft>
              <a:buClr>
                <a:schemeClr val="accent2"/>
              </a:buClr>
              <a:buFont typeface="Arial" pitchFamily="34" charset="0"/>
              <a:buNone/>
              <a:defRPr sz="1400" b="0">
                <a:solidFill>
                  <a:schemeClr val="tx2"/>
                </a:solidFill>
                <a:latin typeface="+mn-lt"/>
              </a:defRPr>
            </a:lvl2pPr>
            <a:lvl3pPr marL="115888" indent="-115888">
              <a:spcBef>
                <a:spcPts val="0"/>
              </a:spcBef>
              <a:spcAft>
                <a:spcPts val="0"/>
              </a:spcAft>
              <a:buClr>
                <a:schemeClr val="accent2"/>
              </a:buClr>
              <a:buSzPct val="100000"/>
              <a:buFont typeface="Arial" pitchFamily="34" charset="0"/>
              <a:buChar char="•"/>
              <a:defRPr sz="1400" b="0">
                <a:solidFill>
                  <a:schemeClr val="tx2"/>
                </a:solidFill>
                <a:latin typeface="+mn-lt"/>
              </a:defRPr>
            </a:lvl3pPr>
            <a:lvl4pPr marL="115888" indent="-115888">
              <a:spcBef>
                <a:spcPts val="0"/>
              </a:spcBef>
              <a:spcAft>
                <a:spcPts val="0"/>
              </a:spcAft>
              <a:buClr>
                <a:schemeClr val="accent2"/>
              </a:buClr>
              <a:buSzPct val="70000"/>
              <a:buFont typeface="Arial" pitchFamily="34" charset="0"/>
              <a:buChar char="•"/>
              <a:defRPr sz="1400">
                <a:solidFill>
                  <a:schemeClr val="tx2"/>
                </a:solidFill>
              </a:defRPr>
            </a:lvl4pPr>
            <a:lvl5pPr marL="115888" indent="-115888">
              <a:spcBef>
                <a:spcPts val="0"/>
              </a:spcBef>
              <a:spcAft>
                <a:spcPts val="0"/>
              </a:spcAft>
              <a:buClr>
                <a:schemeClr val="accent2"/>
              </a:buClr>
              <a:buSzPct val="70000"/>
              <a:buFont typeface="Arial" pitchFamily="34" charset="0"/>
              <a:buChar char="•"/>
              <a:defRPr sz="1400">
                <a:solidFill>
                  <a:schemeClr val="tx2"/>
                </a:solidFill>
              </a:defRPr>
            </a:lvl5pPr>
            <a:lvl6pPr marL="285750" indent="-114300">
              <a:buClr>
                <a:schemeClr val="accent2"/>
              </a:buClr>
              <a:buSzPct val="100000"/>
              <a:buFont typeface="Arial" pitchFamily="34" charset="0"/>
              <a:buChar char="•"/>
              <a:defRPr sz="1400" b="0">
                <a:solidFill>
                  <a:schemeClr val="tx2"/>
                </a:solidFill>
                <a:latin typeface="+mn-lt"/>
              </a:defRPr>
            </a:lvl6pPr>
            <a:lvl7pPr marL="400050" indent="-114300">
              <a:buClr>
                <a:schemeClr val="accent2"/>
              </a:buClr>
              <a:buSzPct val="100000"/>
              <a:buFont typeface="Arial" pitchFamily="34" charset="0"/>
              <a:buChar char="•"/>
              <a:defRPr sz="1400" b="0">
                <a:solidFill>
                  <a:schemeClr val="tx2"/>
                </a:solidFill>
                <a:latin typeface="+mn-lt"/>
              </a:defRPr>
            </a:lvl7pPr>
          </a:lstStyle>
          <a:p>
            <a:pPr lvl="1"/>
            <a:r>
              <a:rPr lang="en-US" dirty="0" smtClean="0"/>
              <a:t>Second level</a:t>
            </a:r>
          </a:p>
          <a:p>
            <a:pPr lvl="2"/>
            <a:r>
              <a:rPr lang="en-US" dirty="0" smtClean="0"/>
              <a:t>Third level</a:t>
            </a:r>
          </a:p>
          <a:p>
            <a:pPr lvl="5"/>
            <a:r>
              <a:rPr lang="en-US" dirty="0" smtClean="0"/>
              <a:t>Fourth level</a:t>
            </a:r>
          </a:p>
          <a:p>
            <a:pPr lvl="6"/>
            <a:r>
              <a:rPr lang="en-US" dirty="0" smtClean="0"/>
              <a:t>Fifth level</a:t>
            </a:r>
            <a:endParaRPr lang="en-US" dirty="0"/>
          </a:p>
        </p:txBody>
      </p:sp>
    </p:spTree>
    <p:extLst>
      <p:ext uri="{BB962C8B-B14F-4D97-AF65-F5344CB8AC3E}">
        <p14:creationId xmlns:p14="http://schemas.microsoft.com/office/powerpoint/2010/main" val="25259178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Main Content 1 Column">
    <p:spTree>
      <p:nvGrpSpPr>
        <p:cNvPr id="1" name=""/>
        <p:cNvGrpSpPr/>
        <p:nvPr/>
      </p:nvGrpSpPr>
      <p:grpSpPr>
        <a:xfrm>
          <a:off x="0" y="0"/>
          <a:ext cx="0" cy="0"/>
          <a:chOff x="0" y="0"/>
          <a:chExt cx="0" cy="0"/>
        </a:xfrm>
      </p:grpSpPr>
      <p:cxnSp>
        <p:nvCxnSpPr>
          <p:cNvPr id="8" name="Straight Connector 7"/>
          <p:cNvCxnSpPr/>
          <p:nvPr/>
        </p:nvCxnSpPr>
        <p:spPr>
          <a:xfrm>
            <a:off x="457200" y="6248400"/>
            <a:ext cx="8229600" cy="1588"/>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2" descr="C:\Users\v-juladd\Contacts\Desktop\00_Logo_TM_Updates-8_28_09\MSAAdvertisingLogos\MS_Advertising_logo_RGB_2line_0809.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479212" y="6340946"/>
            <a:ext cx="1130917" cy="425582"/>
          </a:xfrm>
          <a:prstGeom prst="rect">
            <a:avLst/>
          </a:prstGeom>
          <a:noFill/>
        </p:spPr>
      </p:pic>
      <p:sp>
        <p:nvSpPr>
          <p:cNvPr id="14" name="Slide Number Placeholder 5"/>
          <p:cNvSpPr>
            <a:spLocks noGrp="1"/>
          </p:cNvSpPr>
          <p:nvPr>
            <p:ph type="sldNum" sz="quarter" idx="12"/>
          </p:nvPr>
        </p:nvSpPr>
        <p:spPr>
          <a:xfrm>
            <a:off x="152401" y="6477001"/>
            <a:ext cx="393122" cy="152399"/>
          </a:xfrm>
        </p:spPr>
        <p:txBody>
          <a:bodyPr lIns="0" tIns="0" rIns="0" bIns="0"/>
          <a:lstStyle>
            <a:lvl1pPr algn="l">
              <a:defRPr sz="900" baseline="0">
                <a:solidFill>
                  <a:schemeClr val="tx1"/>
                </a:solidFill>
                <a:latin typeface="+mn-lt"/>
              </a:defRPr>
            </a:lvl1pPr>
          </a:lstStyle>
          <a:p>
            <a:fld id="{675E3146-75B0-4776-B7CE-9C53BCE34A7D}" type="slidenum">
              <a:rPr lang="en-US" smtClean="0">
                <a:solidFill>
                  <a:srgbClr val="000000"/>
                </a:solidFill>
              </a:rPr>
              <a:pPr/>
              <a:t>‹#›</a:t>
            </a:fld>
            <a:endParaRPr lang="en-US" dirty="0">
              <a:solidFill>
                <a:srgbClr val="000000"/>
              </a:solidFill>
            </a:endParaRPr>
          </a:p>
        </p:txBody>
      </p:sp>
      <p:pic>
        <p:nvPicPr>
          <p:cNvPr id="12" name="Picture 11" descr="logo_b_393x100.gif"/>
          <p:cNvPicPr>
            <a:picLocks noChangeAspect="1"/>
          </p:cNvPicPr>
          <p:nvPr userDrawn="1"/>
        </p:nvPicPr>
        <p:blipFill>
          <a:blip r:embed="rId3" cstate="email">
            <a:extLst>
              <a:ext uri="{28A0092B-C50C-407E-A947-70E740481C1C}">
                <a14:useLocalDpi xmlns:a14="http://schemas.microsoft.com/office/drawing/2010/main"/>
              </a:ext>
            </a:extLst>
          </a:blip>
          <a:srcRect r="32399"/>
          <a:stretch>
            <a:fillRect/>
          </a:stretch>
        </p:blipFill>
        <p:spPr>
          <a:xfrm>
            <a:off x="563887" y="6432699"/>
            <a:ext cx="762000" cy="286819"/>
          </a:xfrm>
          <a:prstGeom prst="rect">
            <a:avLst/>
          </a:prstGeom>
        </p:spPr>
      </p:pic>
      <p:sp>
        <p:nvSpPr>
          <p:cNvPr id="13" name="Content Placeholder 17"/>
          <p:cNvSpPr>
            <a:spLocks noGrp="1"/>
          </p:cNvSpPr>
          <p:nvPr>
            <p:ph sz="quarter" idx="14"/>
          </p:nvPr>
        </p:nvSpPr>
        <p:spPr>
          <a:xfrm>
            <a:off x="457200" y="457200"/>
            <a:ext cx="8229600" cy="563526"/>
          </a:xfrm>
        </p:spPr>
        <p:txBody>
          <a:bodyPr lIns="0" tIns="0" rIns="0" bIns="0" anchor="t">
            <a:noAutofit/>
          </a:bodyPr>
          <a:lstStyle>
            <a:lvl1pPr>
              <a:spcBef>
                <a:spcPts val="0"/>
              </a:spcBef>
              <a:spcAft>
                <a:spcPts val="0"/>
              </a:spcAft>
              <a:buClr>
                <a:schemeClr val="accent2"/>
              </a:buClr>
              <a:buNone/>
              <a:defRPr sz="1800" b="1">
                <a:solidFill>
                  <a:schemeClr val="accent2"/>
                </a:solidFill>
              </a:defRPr>
            </a:lvl1pPr>
            <a:lvl2pPr marL="0" indent="0">
              <a:spcBef>
                <a:spcPts val="0"/>
              </a:spcBef>
              <a:spcAft>
                <a:spcPts val="0"/>
              </a:spcAft>
              <a:buClr>
                <a:schemeClr val="accent2"/>
              </a:buClr>
              <a:buFont typeface="Arial" pitchFamily="34" charset="0"/>
              <a:buNone/>
              <a:defRPr sz="1800" b="1">
                <a:solidFill>
                  <a:schemeClr val="tx1"/>
                </a:solidFill>
              </a:defRPr>
            </a:lvl2pPr>
            <a:lvl3pPr marL="115888" indent="-115888">
              <a:spcBef>
                <a:spcPts val="0"/>
              </a:spcBef>
              <a:spcAft>
                <a:spcPts val="0"/>
              </a:spcAft>
              <a:buClr>
                <a:schemeClr val="accent2"/>
              </a:buClr>
              <a:buSzPct val="100000"/>
              <a:buFont typeface="Arial" pitchFamily="34" charset="0"/>
              <a:buChar char="•"/>
              <a:defRPr sz="1400">
                <a:solidFill>
                  <a:schemeClr val="tx2"/>
                </a:solidFill>
              </a:defRPr>
            </a:lvl3pPr>
            <a:lvl4pPr marL="115888" indent="-115888">
              <a:spcBef>
                <a:spcPts val="0"/>
              </a:spcBef>
              <a:spcAft>
                <a:spcPts val="0"/>
              </a:spcAft>
              <a:buClr>
                <a:schemeClr val="accent2"/>
              </a:buClr>
              <a:buSzPct val="70000"/>
              <a:buFont typeface="Arial" pitchFamily="34" charset="0"/>
              <a:buChar char="•"/>
              <a:defRPr sz="1400">
                <a:solidFill>
                  <a:schemeClr val="tx2"/>
                </a:solidFill>
              </a:defRPr>
            </a:lvl4pPr>
            <a:lvl5pPr marL="115888" indent="-115888">
              <a:spcBef>
                <a:spcPts val="0"/>
              </a:spcBef>
              <a:spcAft>
                <a:spcPts val="0"/>
              </a:spcAft>
              <a:buClr>
                <a:schemeClr val="accent2"/>
              </a:buClr>
              <a:buSzPct val="70000"/>
              <a:buFont typeface="Arial" pitchFamily="34" charset="0"/>
              <a:buChar char="•"/>
              <a:defRPr sz="1400">
                <a:solidFill>
                  <a:schemeClr val="tx2"/>
                </a:solidFill>
              </a:defRPr>
            </a:lvl5pPr>
            <a:lvl6pPr marL="285750" indent="-114300">
              <a:buClr>
                <a:schemeClr val="accent2"/>
              </a:buClr>
              <a:buSzPct val="100000"/>
              <a:buFont typeface="Arial" pitchFamily="34" charset="0"/>
              <a:buChar char="•"/>
              <a:defRPr sz="1400">
                <a:solidFill>
                  <a:schemeClr val="tx2"/>
                </a:solidFill>
              </a:defRPr>
            </a:lvl6pPr>
            <a:lvl7pPr marL="400050" indent="-114300">
              <a:buClr>
                <a:schemeClr val="accent2"/>
              </a:buClr>
              <a:buSzPct val="100000"/>
              <a:buFont typeface="Arial" pitchFamily="34" charset="0"/>
              <a:buChar char="•"/>
              <a:defRPr sz="1400">
                <a:solidFill>
                  <a:schemeClr val="tx2"/>
                </a:solidFill>
              </a:defRPr>
            </a:lvl7pPr>
          </a:lstStyle>
          <a:p>
            <a:pPr lvl="0"/>
            <a:r>
              <a:rPr lang="en-US" dirty="0" smtClean="0"/>
              <a:t>Click to edit Master text styles</a:t>
            </a:r>
          </a:p>
          <a:p>
            <a:pPr lvl="1"/>
            <a:r>
              <a:rPr lang="en-US" dirty="0" smtClean="0"/>
              <a:t>Second level</a:t>
            </a:r>
          </a:p>
        </p:txBody>
      </p:sp>
      <p:sp>
        <p:nvSpPr>
          <p:cNvPr id="16" name="Content Placeholder 17"/>
          <p:cNvSpPr>
            <a:spLocks noGrp="1"/>
          </p:cNvSpPr>
          <p:nvPr>
            <p:ph sz="quarter" idx="17" hasCustomPrompt="1"/>
          </p:nvPr>
        </p:nvSpPr>
        <p:spPr>
          <a:xfrm>
            <a:off x="457200" y="1090550"/>
            <a:ext cx="8229600" cy="4953000"/>
          </a:xfrm>
        </p:spPr>
        <p:txBody>
          <a:bodyPr lIns="0" tIns="0" rIns="0" bIns="0" anchor="ctr">
            <a:normAutofit/>
          </a:bodyPr>
          <a:lstStyle>
            <a:lvl1pPr>
              <a:spcBef>
                <a:spcPts val="0"/>
              </a:spcBef>
              <a:spcAft>
                <a:spcPts val="0"/>
              </a:spcAft>
              <a:buClr>
                <a:schemeClr val="accent2"/>
              </a:buClr>
              <a:buNone/>
              <a:defRPr sz="1800" b="1">
                <a:solidFill>
                  <a:schemeClr val="accent2"/>
                </a:solidFill>
              </a:defRPr>
            </a:lvl1pPr>
            <a:lvl2pPr marL="0" indent="0">
              <a:spcBef>
                <a:spcPts val="0"/>
              </a:spcBef>
              <a:spcAft>
                <a:spcPts val="0"/>
              </a:spcAft>
              <a:buClr>
                <a:schemeClr val="accent2"/>
              </a:buClr>
              <a:buFont typeface="Arial" pitchFamily="34" charset="0"/>
              <a:buNone/>
              <a:defRPr sz="1400" b="0">
                <a:solidFill>
                  <a:schemeClr val="tx2"/>
                </a:solidFill>
                <a:latin typeface="+mn-lt"/>
              </a:defRPr>
            </a:lvl2pPr>
            <a:lvl3pPr marL="115888" indent="-115888">
              <a:spcBef>
                <a:spcPts val="0"/>
              </a:spcBef>
              <a:spcAft>
                <a:spcPts val="0"/>
              </a:spcAft>
              <a:buClr>
                <a:schemeClr val="accent2"/>
              </a:buClr>
              <a:buSzPct val="100000"/>
              <a:buFont typeface="Arial" pitchFamily="34" charset="0"/>
              <a:buChar char="•"/>
              <a:defRPr sz="1400" b="0">
                <a:solidFill>
                  <a:schemeClr val="tx2"/>
                </a:solidFill>
                <a:latin typeface="+mn-lt"/>
              </a:defRPr>
            </a:lvl3pPr>
            <a:lvl4pPr marL="115888" indent="-115888">
              <a:spcBef>
                <a:spcPts val="0"/>
              </a:spcBef>
              <a:spcAft>
                <a:spcPts val="0"/>
              </a:spcAft>
              <a:buClr>
                <a:schemeClr val="accent2"/>
              </a:buClr>
              <a:buSzPct val="70000"/>
              <a:buFont typeface="Arial" pitchFamily="34" charset="0"/>
              <a:buChar char="•"/>
              <a:defRPr sz="1400">
                <a:solidFill>
                  <a:schemeClr val="tx2"/>
                </a:solidFill>
              </a:defRPr>
            </a:lvl4pPr>
            <a:lvl5pPr marL="115888" indent="-115888">
              <a:spcBef>
                <a:spcPts val="0"/>
              </a:spcBef>
              <a:spcAft>
                <a:spcPts val="0"/>
              </a:spcAft>
              <a:buClr>
                <a:schemeClr val="accent2"/>
              </a:buClr>
              <a:buSzPct val="70000"/>
              <a:buFont typeface="Arial" pitchFamily="34" charset="0"/>
              <a:buChar char="•"/>
              <a:defRPr sz="1400">
                <a:solidFill>
                  <a:schemeClr val="tx2"/>
                </a:solidFill>
              </a:defRPr>
            </a:lvl5pPr>
            <a:lvl6pPr marL="285750" indent="-114300">
              <a:buClr>
                <a:schemeClr val="accent2"/>
              </a:buClr>
              <a:buSzPct val="100000"/>
              <a:buFont typeface="Arial" pitchFamily="34" charset="0"/>
              <a:buChar char="•"/>
              <a:defRPr sz="1400" b="0">
                <a:solidFill>
                  <a:schemeClr val="tx2"/>
                </a:solidFill>
                <a:latin typeface="+mn-lt"/>
              </a:defRPr>
            </a:lvl6pPr>
            <a:lvl7pPr marL="400050" indent="-114300">
              <a:buClr>
                <a:schemeClr val="accent2"/>
              </a:buClr>
              <a:buSzPct val="100000"/>
              <a:buFont typeface="Arial" pitchFamily="34" charset="0"/>
              <a:buChar char="•"/>
              <a:defRPr sz="1400" b="0">
                <a:solidFill>
                  <a:schemeClr val="tx2"/>
                </a:solidFill>
                <a:latin typeface="+mn-lt"/>
              </a:defRPr>
            </a:lvl7pPr>
          </a:lstStyle>
          <a:p>
            <a:pPr lvl="1"/>
            <a:r>
              <a:rPr lang="en-US" dirty="0" smtClean="0"/>
              <a:t>Second level</a:t>
            </a:r>
          </a:p>
          <a:p>
            <a:pPr lvl="2"/>
            <a:r>
              <a:rPr lang="en-US" dirty="0" smtClean="0"/>
              <a:t>Third level</a:t>
            </a:r>
          </a:p>
          <a:p>
            <a:pPr lvl="5"/>
            <a:r>
              <a:rPr lang="en-US" dirty="0" smtClean="0"/>
              <a:t>Fourth level</a:t>
            </a:r>
          </a:p>
          <a:p>
            <a:pPr lvl="6"/>
            <a:r>
              <a:rPr lang="en-US" dirty="0" smtClean="0"/>
              <a:t>Fifth level</a:t>
            </a:r>
            <a:endParaRPr lang="en-US" dirty="0"/>
          </a:p>
        </p:txBody>
      </p:sp>
    </p:spTree>
    <p:extLst>
      <p:ext uri="{BB962C8B-B14F-4D97-AF65-F5344CB8AC3E}">
        <p14:creationId xmlns:p14="http://schemas.microsoft.com/office/powerpoint/2010/main" val="9527079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Main Content 1 Column">
    <p:spTree>
      <p:nvGrpSpPr>
        <p:cNvPr id="1" name=""/>
        <p:cNvGrpSpPr/>
        <p:nvPr/>
      </p:nvGrpSpPr>
      <p:grpSpPr>
        <a:xfrm>
          <a:off x="0" y="0"/>
          <a:ext cx="0" cy="0"/>
          <a:chOff x="0" y="0"/>
          <a:chExt cx="0" cy="0"/>
        </a:xfrm>
      </p:grpSpPr>
      <p:cxnSp>
        <p:nvCxnSpPr>
          <p:cNvPr id="8" name="Straight Connector 7"/>
          <p:cNvCxnSpPr/>
          <p:nvPr/>
        </p:nvCxnSpPr>
        <p:spPr>
          <a:xfrm>
            <a:off x="457200" y="6248400"/>
            <a:ext cx="8229600" cy="1588"/>
          </a:xfrm>
          <a:prstGeom prst="line">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2" descr="C:\Users\v-juladd\Contacts\Desktop\00_Logo_TM_Updates-8_28_09\MSAAdvertisingLogos\MS_Advertising_logo_RGB_2line_0809.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479212" y="6340946"/>
            <a:ext cx="1130917" cy="425582"/>
          </a:xfrm>
          <a:prstGeom prst="rect">
            <a:avLst/>
          </a:prstGeom>
          <a:noFill/>
        </p:spPr>
      </p:pic>
      <p:sp>
        <p:nvSpPr>
          <p:cNvPr id="12" name="Slide Number Placeholder 5"/>
          <p:cNvSpPr>
            <a:spLocks noGrp="1"/>
          </p:cNvSpPr>
          <p:nvPr>
            <p:ph type="sldNum" sz="quarter" idx="12"/>
          </p:nvPr>
        </p:nvSpPr>
        <p:spPr>
          <a:xfrm>
            <a:off x="152401" y="6477001"/>
            <a:ext cx="393122" cy="152399"/>
          </a:xfrm>
        </p:spPr>
        <p:txBody>
          <a:bodyPr lIns="0" tIns="0" rIns="0" bIns="0"/>
          <a:lstStyle>
            <a:lvl1pPr algn="l">
              <a:defRPr sz="900" baseline="0">
                <a:solidFill>
                  <a:schemeClr val="tx1"/>
                </a:solidFill>
                <a:latin typeface="+mn-lt"/>
              </a:defRPr>
            </a:lvl1pPr>
          </a:lstStyle>
          <a:p>
            <a:fld id="{675E3146-75B0-4776-B7CE-9C53BCE34A7D}" type="slidenum">
              <a:rPr lang="en-US" smtClean="0">
                <a:solidFill>
                  <a:srgbClr val="000000"/>
                </a:solidFill>
              </a:rPr>
              <a:pPr/>
              <a:t>‹#›</a:t>
            </a:fld>
            <a:endParaRPr lang="en-US" dirty="0">
              <a:solidFill>
                <a:srgbClr val="000000"/>
              </a:solidFill>
            </a:endParaRPr>
          </a:p>
        </p:txBody>
      </p:sp>
      <p:pic>
        <p:nvPicPr>
          <p:cNvPr id="9" name="Picture 8" descr="logo_b_393x100.gif"/>
          <p:cNvPicPr>
            <a:picLocks noChangeAspect="1"/>
          </p:cNvPicPr>
          <p:nvPr userDrawn="1"/>
        </p:nvPicPr>
        <p:blipFill>
          <a:blip r:embed="rId3" cstate="email">
            <a:extLst>
              <a:ext uri="{28A0092B-C50C-407E-A947-70E740481C1C}">
                <a14:useLocalDpi xmlns:a14="http://schemas.microsoft.com/office/drawing/2010/main"/>
              </a:ext>
            </a:extLst>
          </a:blip>
          <a:srcRect r="32399"/>
          <a:stretch>
            <a:fillRect/>
          </a:stretch>
        </p:blipFill>
        <p:spPr>
          <a:xfrm>
            <a:off x="563887" y="6432699"/>
            <a:ext cx="762000" cy="286819"/>
          </a:xfrm>
          <a:prstGeom prst="rect">
            <a:avLst/>
          </a:prstGeom>
        </p:spPr>
      </p:pic>
      <p:sp>
        <p:nvSpPr>
          <p:cNvPr id="11" name="Content Placeholder 17"/>
          <p:cNvSpPr>
            <a:spLocks noGrp="1"/>
          </p:cNvSpPr>
          <p:nvPr>
            <p:ph sz="quarter" idx="14" hasCustomPrompt="1"/>
          </p:nvPr>
        </p:nvSpPr>
        <p:spPr>
          <a:xfrm>
            <a:off x="457200" y="685800"/>
            <a:ext cx="3886200" cy="5029200"/>
          </a:xfrm>
        </p:spPr>
        <p:txBody>
          <a:bodyPr lIns="0" tIns="0" rIns="0" bIns="0" anchor="ctr">
            <a:normAutofit/>
          </a:bodyPr>
          <a:lstStyle>
            <a:lvl1pPr>
              <a:spcBef>
                <a:spcPts val="0"/>
              </a:spcBef>
              <a:spcAft>
                <a:spcPts val="0"/>
              </a:spcAft>
              <a:buClr>
                <a:schemeClr val="accent2"/>
              </a:buClr>
              <a:buNone/>
              <a:defRPr sz="1800" b="1">
                <a:solidFill>
                  <a:schemeClr val="accent2"/>
                </a:solidFill>
              </a:defRPr>
            </a:lvl1pPr>
            <a:lvl2pPr marL="0" indent="0">
              <a:spcBef>
                <a:spcPts val="0"/>
              </a:spcBef>
              <a:spcAft>
                <a:spcPts val="0"/>
              </a:spcAft>
              <a:buClr>
                <a:schemeClr val="accent2"/>
              </a:buClr>
              <a:buFont typeface="Arial" pitchFamily="34" charset="0"/>
              <a:buNone/>
              <a:defRPr sz="1400" b="0">
                <a:solidFill>
                  <a:schemeClr val="tx2"/>
                </a:solidFill>
                <a:latin typeface="+mn-lt"/>
              </a:defRPr>
            </a:lvl2pPr>
            <a:lvl3pPr marL="115888" indent="-115888">
              <a:spcBef>
                <a:spcPts val="0"/>
              </a:spcBef>
              <a:spcAft>
                <a:spcPts val="0"/>
              </a:spcAft>
              <a:buClr>
                <a:schemeClr val="accent2"/>
              </a:buClr>
              <a:buSzPct val="100000"/>
              <a:buFont typeface="Arial" pitchFamily="34" charset="0"/>
              <a:buChar char="•"/>
              <a:defRPr sz="1400" b="0">
                <a:solidFill>
                  <a:schemeClr val="tx2"/>
                </a:solidFill>
                <a:latin typeface="+mn-lt"/>
              </a:defRPr>
            </a:lvl3pPr>
            <a:lvl4pPr marL="115888" indent="-115888">
              <a:spcBef>
                <a:spcPts val="0"/>
              </a:spcBef>
              <a:spcAft>
                <a:spcPts val="0"/>
              </a:spcAft>
              <a:buClr>
                <a:schemeClr val="accent2"/>
              </a:buClr>
              <a:buSzPct val="70000"/>
              <a:buFont typeface="Arial" pitchFamily="34" charset="0"/>
              <a:buChar char="•"/>
              <a:defRPr sz="1400">
                <a:solidFill>
                  <a:schemeClr val="tx2"/>
                </a:solidFill>
              </a:defRPr>
            </a:lvl4pPr>
            <a:lvl5pPr marL="115888" indent="-115888">
              <a:spcBef>
                <a:spcPts val="0"/>
              </a:spcBef>
              <a:spcAft>
                <a:spcPts val="0"/>
              </a:spcAft>
              <a:buClr>
                <a:schemeClr val="accent2"/>
              </a:buClr>
              <a:buSzPct val="70000"/>
              <a:buFont typeface="Arial" pitchFamily="34" charset="0"/>
              <a:buChar char="•"/>
              <a:defRPr sz="1400">
                <a:solidFill>
                  <a:schemeClr val="tx2"/>
                </a:solidFill>
              </a:defRPr>
            </a:lvl5pPr>
            <a:lvl6pPr marL="285750" indent="-114300">
              <a:buClr>
                <a:schemeClr val="accent2"/>
              </a:buClr>
              <a:buSzPct val="100000"/>
              <a:buFont typeface="Arial" pitchFamily="34" charset="0"/>
              <a:buChar char="•"/>
              <a:defRPr sz="1400" b="0">
                <a:solidFill>
                  <a:schemeClr val="tx2"/>
                </a:solidFill>
                <a:latin typeface="+mn-lt"/>
              </a:defRPr>
            </a:lvl6pPr>
            <a:lvl7pPr marL="400050" indent="-114300">
              <a:buClr>
                <a:schemeClr val="accent2"/>
              </a:buClr>
              <a:buSzPct val="100000"/>
              <a:buFont typeface="Arial" pitchFamily="34" charset="0"/>
              <a:buChar char="•"/>
              <a:defRPr sz="1400" b="0">
                <a:solidFill>
                  <a:schemeClr val="tx2"/>
                </a:solidFill>
                <a:latin typeface="+mn-lt"/>
              </a:defRPr>
            </a:lvl7pPr>
          </a:lstStyle>
          <a:p>
            <a:pPr lvl="1"/>
            <a:r>
              <a:rPr lang="en-US" dirty="0" smtClean="0"/>
              <a:t>Second level</a:t>
            </a:r>
          </a:p>
          <a:p>
            <a:pPr lvl="2"/>
            <a:r>
              <a:rPr lang="en-US" dirty="0" smtClean="0"/>
              <a:t>Third level</a:t>
            </a:r>
          </a:p>
          <a:p>
            <a:pPr lvl="5"/>
            <a:r>
              <a:rPr lang="en-US" dirty="0" smtClean="0"/>
              <a:t>Fourth level</a:t>
            </a:r>
          </a:p>
          <a:p>
            <a:pPr lvl="6"/>
            <a:r>
              <a:rPr lang="en-US" dirty="0" smtClean="0"/>
              <a:t>Fifth level</a:t>
            </a:r>
            <a:endParaRPr lang="en-US" dirty="0"/>
          </a:p>
        </p:txBody>
      </p:sp>
    </p:spTree>
    <p:extLst>
      <p:ext uri="{BB962C8B-B14F-4D97-AF65-F5344CB8AC3E}">
        <p14:creationId xmlns:p14="http://schemas.microsoft.com/office/powerpoint/2010/main" val="31945603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E3146-75B0-4776-B7CE-9C53BCE34A7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986800711"/>
      </p:ext>
    </p:extLst>
  </p:cSld>
  <p:clrMap bg1="lt1" tx1="dk1" bg2="lt2" tx2="dk2" accent1="accent1" accent2="accent2" accent3="accent3" accent4="accent4" accent5="accent5" accent6="accent6" hlink="hlink" folHlink="folHlink"/>
  <p:sldLayoutIdLst>
    <p:sldLayoutId id="2147483655" r:id="rId1"/>
    <p:sldLayoutId id="2147483652" r:id="rId2"/>
    <p:sldLayoutId id="2147483653" r:id="rId3"/>
    <p:sldLayoutId id="2147483654" r:id="rId4"/>
    <p:sldLayoutId id="2147483667" r:id="rId5"/>
    <p:sldLayoutId id="2147483656" r:id="rId6"/>
    <p:sldLayoutId id="2147483658" r:id="rId7"/>
    <p:sldLayoutId id="2147483660" r:id="rId8"/>
    <p:sldLayoutId id="2147483662" r:id="rId9"/>
    <p:sldLayoutId id="2147483664" r:id="rId10"/>
    <p:sldLayoutId id="2147483665" r:id="rId11"/>
    <p:sldLayoutId id="2147483666" r:id="rId12"/>
    <p:sldLayoutId id="2147483668" r:id="rId13"/>
  </p:sldLayoutIdLst>
  <p:timing>
    <p:tnLst>
      <p:par>
        <p:cTn id="1" dur="indefinite" restart="never" nodeType="tmRoot"/>
      </p:par>
    </p:tnLst>
  </p:timing>
  <p:hf hdr="0" ftr="0" dt="0"/>
  <p:txStyles>
    <p:titleStyle>
      <a:lvl1pPr algn="ctr" defTabSz="914400" rtl="0" eaLnBrk="1" latinLnBrk="0" hangingPunct="1">
        <a:spcBef>
          <a:spcPct val="0"/>
        </a:spcBef>
        <a:buNone/>
        <a:defRPr sz="1800" b="1" kern="1200">
          <a:solidFill>
            <a:schemeClr val="accent2"/>
          </a:solidFill>
          <a:latin typeface="+mj-lt"/>
          <a:ea typeface="+mj-ea"/>
          <a:cs typeface="+mj-cs"/>
        </a:defRPr>
      </a:lvl1pPr>
    </p:titleStyle>
    <p:bodyStyle>
      <a:lvl1pPr marL="0" indent="0" algn="l" defTabSz="914400" rtl="0" eaLnBrk="1" latinLnBrk="0" hangingPunct="1">
        <a:spcBef>
          <a:spcPct val="20000"/>
        </a:spcBef>
        <a:buClr>
          <a:schemeClr val="accent2"/>
        </a:buClr>
        <a:buFont typeface="Arial" pitchFamily="34" charset="0"/>
        <a:buNone/>
        <a:tabLst/>
        <a:defRPr sz="1800" b="1" kern="1200">
          <a:solidFill>
            <a:schemeClr val="accent2"/>
          </a:solidFill>
          <a:latin typeface="+mn-lt"/>
          <a:ea typeface="+mn-ea"/>
          <a:cs typeface="+mn-cs"/>
        </a:defRPr>
      </a:lvl1pPr>
      <a:lvl2pPr marL="0" indent="0" algn="l" defTabSz="914400" rtl="0" eaLnBrk="1" latinLnBrk="0" hangingPunct="1">
        <a:spcBef>
          <a:spcPct val="20000"/>
        </a:spcBef>
        <a:buClr>
          <a:schemeClr val="accent2"/>
        </a:buClr>
        <a:buFont typeface="Arial" pitchFamily="34" charset="0"/>
        <a:buNone/>
        <a:tabLst/>
        <a:defRPr sz="1400" b="0" kern="1200">
          <a:solidFill>
            <a:schemeClr val="tx2"/>
          </a:solidFill>
          <a:latin typeface="+mn-lt"/>
          <a:ea typeface="+mn-ea"/>
          <a:cs typeface="+mn-cs"/>
        </a:defRPr>
      </a:lvl2pPr>
      <a:lvl3pPr marL="114300" indent="-114300" algn="l" defTabSz="914400" rtl="0" eaLnBrk="1" latinLnBrk="0" hangingPunct="1">
        <a:spcBef>
          <a:spcPct val="20000"/>
        </a:spcBef>
        <a:buClr>
          <a:schemeClr val="accent2"/>
        </a:buClr>
        <a:buSzPct val="100000"/>
        <a:buFont typeface="Arial" pitchFamily="34" charset="0"/>
        <a:buChar char="•"/>
        <a:defRPr sz="1400" b="0" kern="1200">
          <a:solidFill>
            <a:schemeClr val="tx2"/>
          </a:solidFill>
          <a:latin typeface="+mn-lt"/>
          <a:ea typeface="+mn-ea"/>
          <a:cs typeface="+mn-cs"/>
        </a:defRPr>
      </a:lvl3pPr>
      <a:lvl4pPr marL="114300" indent="-114300" algn="l" defTabSz="914400" rtl="0" eaLnBrk="1" latinLnBrk="0" hangingPunct="1">
        <a:spcBef>
          <a:spcPct val="20000"/>
        </a:spcBef>
        <a:buClr>
          <a:schemeClr val="accent2"/>
        </a:buClr>
        <a:buSzPct val="100000"/>
        <a:buFont typeface="Arial" pitchFamily="34" charset="0"/>
        <a:buChar char="•"/>
        <a:defRPr sz="1400" b="0" kern="1200">
          <a:solidFill>
            <a:schemeClr val="tx2"/>
          </a:solidFill>
          <a:latin typeface="+mn-lt"/>
          <a:ea typeface="+mn-ea"/>
          <a:cs typeface="+mn-cs"/>
        </a:defRPr>
      </a:lvl4pPr>
      <a:lvl5pPr marL="114300" indent="-114300" algn="l" defTabSz="914400" rtl="0" eaLnBrk="1" latinLnBrk="0" hangingPunct="1">
        <a:spcBef>
          <a:spcPct val="20000"/>
        </a:spcBef>
        <a:buClr>
          <a:schemeClr val="accent2"/>
        </a:buClr>
        <a:buSzPct val="100000"/>
        <a:buFont typeface="Arial" pitchFamily="34" charset="0"/>
        <a:buChar char="•"/>
        <a:defRPr sz="1400" b="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27.png"/><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microsoft.com/office/2007/relationships/hdphoto" Target="../media/hdphoto7.wdp"/></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2.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2008475">
            <a:off x="-4784345" y="-4365739"/>
            <a:ext cx="15816190" cy="13746938"/>
          </a:xfrm>
          <a:prstGeom prst="ellipse">
            <a:avLst/>
          </a:prstGeom>
          <a:gradFill flip="none" rotWithShape="1">
            <a:gsLst>
              <a:gs pos="70000">
                <a:schemeClr val="tx1">
                  <a:alpha val="0"/>
                </a:schemeClr>
              </a:gs>
              <a:gs pos="13000">
                <a:schemeClr val="accent2">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4876800" y="3883152"/>
            <a:ext cx="3886200" cy="1755648"/>
            <a:chOff x="328270" y="2054352"/>
            <a:chExt cx="3886200" cy="1755648"/>
          </a:xfrm>
        </p:grpSpPr>
        <p:sp>
          <p:nvSpPr>
            <p:cNvPr id="12" name="TextBox 11"/>
            <p:cNvSpPr txBox="1"/>
            <p:nvPr/>
          </p:nvSpPr>
          <p:spPr>
            <a:xfrm>
              <a:off x="328270" y="2054352"/>
              <a:ext cx="2819400" cy="681533"/>
            </a:xfrm>
            <a:prstGeom prst="rect">
              <a:avLst/>
            </a:prstGeom>
          </p:spPr>
          <p:txBody>
            <a:bodyPr vert="horz" wrap="square" lIns="0" tIns="0" rIns="0" bIns="0" rtlCol="0" anchor="t">
              <a:noAutofit/>
            </a:bodyPr>
            <a:lstStyle/>
            <a:p>
              <a:r>
                <a:rPr lang="en-US" sz="4800" b="1" dirty="0" smtClean="0"/>
                <a:t>Together</a:t>
              </a:r>
              <a:r>
                <a:rPr lang="en-US" dirty="0" smtClean="0">
                  <a:solidFill>
                    <a:schemeClr val="accent2"/>
                  </a:solidFill>
                </a:rPr>
                <a:t/>
              </a:r>
              <a:br>
                <a:rPr lang="en-US" dirty="0" smtClean="0">
                  <a:solidFill>
                    <a:schemeClr val="accent2"/>
                  </a:solidFill>
                </a:rPr>
              </a:br>
              <a:r>
                <a:rPr lang="en-US" dirty="0">
                  <a:solidFill>
                    <a:schemeClr val="accent2"/>
                  </a:solidFill>
                </a:rPr>
                <a:t> </a:t>
              </a:r>
            </a:p>
            <a:p>
              <a:pPr marL="0" marR="0" indent="0" algn="l" defTabSz="914400" rtl="0" eaLnBrk="1" fontAlgn="auto" latinLnBrk="0" hangingPunct="1">
                <a:lnSpc>
                  <a:spcPct val="100000"/>
                </a:lnSpc>
                <a:spcBef>
                  <a:spcPct val="20000"/>
                </a:spcBef>
                <a:spcAft>
                  <a:spcPts val="0"/>
                </a:spcAft>
                <a:buClr>
                  <a:schemeClr val="accent2"/>
                </a:buClr>
                <a:buSzTx/>
                <a:buFont typeface="Arial" pitchFamily="34" charset="0"/>
                <a:buNone/>
                <a:tabLst/>
              </a:pPr>
              <a:endParaRPr kumimoji="0" lang="en-US" sz="1800" i="0" u="none" strike="noStrike" kern="1200" cap="none" spc="0" normalizeH="0" baseline="0" noProof="0" dirty="0" smtClean="0">
                <a:ln>
                  <a:noFill/>
                </a:ln>
                <a:solidFill>
                  <a:schemeClr val="accent2"/>
                </a:solidFill>
                <a:effectLst/>
                <a:uLnTx/>
                <a:uFillTx/>
              </a:endParaRPr>
            </a:p>
          </p:txBody>
        </p:sp>
        <p:sp>
          <p:nvSpPr>
            <p:cNvPr id="13" name="TextBox 12"/>
            <p:cNvSpPr txBox="1"/>
            <p:nvPr/>
          </p:nvSpPr>
          <p:spPr>
            <a:xfrm>
              <a:off x="457200" y="2819400"/>
              <a:ext cx="3757270" cy="990600"/>
            </a:xfrm>
            <a:prstGeom prst="rect">
              <a:avLst/>
            </a:prstGeom>
          </p:spPr>
          <p:txBody>
            <a:bodyPr vert="horz" wrap="square" lIns="0" tIns="0" rIns="0" bIns="0" rtlCol="0" anchor="t">
              <a:noAutofit/>
            </a:bodyPr>
            <a:lstStyle/>
            <a:p>
              <a:r>
                <a:rPr lang="en-US" sz="1600" dirty="0" smtClean="0">
                  <a:solidFill>
                    <a:schemeClr val="bg1"/>
                  </a:solidFill>
                </a:rPr>
                <a:t>Media </a:t>
              </a:r>
              <a:r>
                <a:rPr lang="en-US" sz="1600" dirty="0">
                  <a:solidFill>
                    <a:schemeClr val="bg1"/>
                  </a:solidFill>
                </a:rPr>
                <a:t>and technology </a:t>
              </a:r>
              <a:r>
                <a:rPr lang="en-US" sz="1600" dirty="0" smtClean="0">
                  <a:solidFill>
                    <a:schemeClr val="bg1"/>
                  </a:solidFill>
                </a:rPr>
                <a:t>is a </a:t>
              </a:r>
              <a:br>
                <a:rPr lang="en-US" sz="1600" dirty="0" smtClean="0">
                  <a:solidFill>
                    <a:schemeClr val="bg1"/>
                  </a:solidFill>
                </a:rPr>
              </a:br>
              <a:r>
                <a:rPr lang="en-US" sz="1600" dirty="0" smtClean="0">
                  <a:solidFill>
                    <a:schemeClr val="bg1"/>
                  </a:solidFill>
                </a:rPr>
                <a:t>game-changer </a:t>
              </a:r>
              <a:r>
                <a:rPr lang="en-US" sz="1600" dirty="0">
                  <a:solidFill>
                    <a:schemeClr val="bg1"/>
                  </a:solidFill>
                </a:rPr>
                <a:t>for your </a:t>
              </a:r>
              <a:r>
                <a:rPr lang="en-US" sz="1600" dirty="0" smtClean="0">
                  <a:solidFill>
                    <a:schemeClr val="bg1"/>
                  </a:solidFill>
                </a:rPr>
                <a:t>business.</a:t>
              </a:r>
              <a:endParaRPr lang="en-US" sz="1600" dirty="0">
                <a:solidFill>
                  <a:schemeClr val="bg1"/>
                </a:solidFill>
              </a:endParaRPr>
            </a:p>
            <a:p>
              <a:r>
                <a:rPr lang="en-US" dirty="0">
                  <a:solidFill>
                    <a:schemeClr val="accent2"/>
                  </a:solidFill>
                </a:rPr>
                <a:t> </a:t>
              </a:r>
            </a:p>
            <a:p>
              <a:pPr marL="0" marR="0" indent="0" algn="l" defTabSz="914400" rtl="0" eaLnBrk="1" fontAlgn="auto" latinLnBrk="0" hangingPunct="1">
                <a:lnSpc>
                  <a:spcPct val="100000"/>
                </a:lnSpc>
                <a:spcBef>
                  <a:spcPct val="20000"/>
                </a:spcBef>
                <a:spcAft>
                  <a:spcPts val="0"/>
                </a:spcAft>
                <a:buClr>
                  <a:schemeClr val="accent2"/>
                </a:buClr>
                <a:buSzTx/>
                <a:buFont typeface="Arial" pitchFamily="34" charset="0"/>
                <a:buNone/>
                <a:tabLst/>
              </a:pPr>
              <a:endParaRPr kumimoji="0" lang="en-US" sz="1800" i="0" u="none" strike="noStrike" kern="1200" cap="none" spc="0" normalizeH="0" baseline="0" noProof="0" dirty="0" smtClean="0">
                <a:ln>
                  <a:noFill/>
                </a:ln>
                <a:solidFill>
                  <a:schemeClr val="accent2"/>
                </a:solidFill>
                <a:effectLst/>
                <a:uLnTx/>
                <a:uFillTx/>
              </a:endParaRPr>
            </a:p>
          </p:txBody>
        </p:sp>
      </p:grpSp>
      <p:pic>
        <p:nvPicPr>
          <p:cNvPr id="1027" name="Picture 3" descr="C:\Users\v-juladd\Desktop\slide1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83280" y="1157468"/>
            <a:ext cx="3339041" cy="33390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v-juladd\Desktop\slide1b.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90159" y="1154875"/>
            <a:ext cx="3339041" cy="3339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8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1500" fill="hold"/>
                                        <p:tgtEl>
                                          <p:spTgt spid="1027"/>
                                        </p:tgtEl>
                                        <p:attrNameLst>
                                          <p:attrName>ppt_x</p:attrName>
                                        </p:attrNameLst>
                                      </p:cBhvr>
                                      <p:tavLst>
                                        <p:tav tm="0">
                                          <p:val>
                                            <p:strVal val="0-#ppt_w/2"/>
                                          </p:val>
                                        </p:tav>
                                        <p:tav tm="100000">
                                          <p:val>
                                            <p:strVal val="#ppt_x"/>
                                          </p:val>
                                        </p:tav>
                                      </p:tavLst>
                                    </p:anim>
                                    <p:anim calcmode="lin" valueType="num">
                                      <p:cBhvr additive="base">
                                        <p:cTn id="8" dur="1500" fill="hold"/>
                                        <p:tgtEl>
                                          <p:spTgt spid="1027"/>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1500"/>
                                        <p:tgtEl>
                                          <p:spTgt spid="1027"/>
                                        </p:tgtEl>
                                      </p:cBhvr>
                                    </p:animEffect>
                                  </p:childTnLst>
                                </p:cTn>
                              </p:par>
                              <p:par>
                                <p:cTn id="12" presetID="2" presetClass="entr" presetSubtype="3" fill="hold" nodeType="with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additive="base">
                                        <p:cTn id="14" dur="1500" fill="hold"/>
                                        <p:tgtEl>
                                          <p:spTgt spid="1028"/>
                                        </p:tgtEl>
                                        <p:attrNameLst>
                                          <p:attrName>ppt_x</p:attrName>
                                        </p:attrNameLst>
                                      </p:cBhvr>
                                      <p:tavLst>
                                        <p:tav tm="0">
                                          <p:val>
                                            <p:strVal val="1+#ppt_w/2"/>
                                          </p:val>
                                        </p:tav>
                                        <p:tav tm="100000">
                                          <p:val>
                                            <p:strVal val="#ppt_x"/>
                                          </p:val>
                                        </p:tav>
                                      </p:tavLst>
                                    </p:anim>
                                    <p:anim calcmode="lin" valueType="num">
                                      <p:cBhvr additive="base">
                                        <p:cTn id="15" dur="1500" fill="hold"/>
                                        <p:tgtEl>
                                          <p:spTgt spid="1028"/>
                                        </p:tgtEl>
                                        <p:attrNameLst>
                                          <p:attrName>ppt_y</p:attrName>
                                        </p:attrNameLst>
                                      </p:cBhvr>
                                      <p:tavLst>
                                        <p:tav tm="0">
                                          <p:val>
                                            <p:strVal val="0-#ppt_h/2"/>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1500"/>
                                        <p:tgtEl>
                                          <p:spTgt spid="1028"/>
                                        </p:tgtEl>
                                      </p:cBhvr>
                                    </p:animEffect>
                                  </p:childTnLst>
                                </p:cTn>
                              </p:par>
                              <p:par>
                                <p:cTn id="19" presetID="27" presetClass="emph" presetSubtype="0" fill="remove" grpId="0" nodeType="withEffect">
                                  <p:stCondLst>
                                    <p:cond delay="1750"/>
                                  </p:stCondLst>
                                  <p:childTnLst>
                                    <p:animClr clrSpc="rgb" dir="cw">
                                      <p:cBhvr override="childStyle">
                                        <p:cTn id="20" dur="625" autoRev="1" fill="remove"/>
                                        <p:tgtEl>
                                          <p:spTgt spid="3"/>
                                        </p:tgtEl>
                                        <p:attrNameLst>
                                          <p:attrName>style.color</p:attrName>
                                        </p:attrNameLst>
                                      </p:cBhvr>
                                      <p:to>
                                        <a:srgbClr val="FFFFFF"/>
                                      </p:to>
                                    </p:animClr>
                                    <p:animClr clrSpc="rgb" dir="cw">
                                      <p:cBhvr>
                                        <p:cTn id="21" dur="625" autoRev="1" fill="remove"/>
                                        <p:tgtEl>
                                          <p:spTgt spid="3"/>
                                        </p:tgtEl>
                                        <p:attrNameLst>
                                          <p:attrName>fillcolor</p:attrName>
                                        </p:attrNameLst>
                                      </p:cBhvr>
                                      <p:to>
                                        <a:srgbClr val="FFFFFF"/>
                                      </p:to>
                                    </p:animClr>
                                    <p:set>
                                      <p:cBhvr>
                                        <p:cTn id="22" dur="625" autoRev="1" fill="remove"/>
                                        <p:tgtEl>
                                          <p:spTgt spid="3"/>
                                        </p:tgtEl>
                                        <p:attrNameLst>
                                          <p:attrName>fill.type</p:attrName>
                                        </p:attrNameLst>
                                      </p:cBhvr>
                                      <p:to>
                                        <p:strVal val="solid"/>
                                      </p:to>
                                    </p:set>
                                    <p:set>
                                      <p:cBhvr>
                                        <p:cTn id="23" dur="625" autoRev="1" fill="remove"/>
                                        <p:tgtEl>
                                          <p:spTgt spid="3"/>
                                        </p:tgtEl>
                                        <p:attrNameLst>
                                          <p:attrName>fill.on</p:attrName>
                                        </p:attrNameLst>
                                      </p:cBhvr>
                                      <p:to>
                                        <p:strVal val="true"/>
                                      </p:to>
                                    </p:set>
                                  </p:childTnLst>
                                </p:cTn>
                              </p:par>
                              <p:par>
                                <p:cTn id="24" presetID="10" presetClass="entr" presetSubtype="0" fill="hold" grpId="0" nodeType="withEffect">
                                  <p:stCondLst>
                                    <p:cond delay="24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500"/>
                                        <p:tgtEl>
                                          <p:spTgt spid="8"/>
                                        </p:tgtEl>
                                      </p:cBhvr>
                                    </p:animEffect>
                                  </p:childTnLst>
                                </p:cTn>
                              </p:par>
                            </p:childTnLst>
                          </p:cTn>
                        </p:par>
                        <p:par>
                          <p:cTn id="27" fill="hold">
                            <p:stCondLst>
                              <p:cond delay="3950"/>
                            </p:stCondLst>
                            <p:childTnLst>
                              <p:par>
                                <p:cTn id="28" presetID="10"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7440" y="860555"/>
            <a:ext cx="9578625" cy="6256217"/>
            <a:chOff x="-167440" y="860555"/>
            <a:chExt cx="9578625" cy="6256217"/>
          </a:xfrm>
        </p:grpSpPr>
        <p:pic>
          <p:nvPicPr>
            <p:cNvPr id="3074" name="Picture 2" descr="C:\Users\SVGraphics\Documents\__MY PICS\FY11 POP\POP 710 3M project\Picture1.png"/>
            <p:cNvPicPr>
              <a:picLocks noChangeAspect="1" noChangeArrowheads="1"/>
            </p:cNvPicPr>
            <p:nvPr/>
          </p:nvPicPr>
          <p:blipFill rotWithShape="1">
            <a:blip r:embed="rId3" cstate="email">
              <a:duotone>
                <a:prstClr val="black"/>
                <a:schemeClr val="tx2">
                  <a:tint val="45000"/>
                  <a:satMod val="400000"/>
                </a:schemeClr>
              </a:duotone>
              <a:extLst>
                <a:ext uri="{28A0092B-C50C-407E-A947-70E740481C1C}">
                  <a14:useLocalDpi xmlns:a14="http://schemas.microsoft.com/office/drawing/2010/main"/>
                </a:ext>
              </a:extLst>
            </a:blip>
            <a:srcRect/>
            <a:stretch/>
          </p:blipFill>
          <p:spPr bwMode="auto">
            <a:xfrm>
              <a:off x="38100" y="860555"/>
              <a:ext cx="9105900" cy="6012397"/>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rot="11407824">
              <a:off x="-167440" y="1204778"/>
              <a:ext cx="9578625" cy="5911994"/>
            </a:xfrm>
            <a:prstGeom prst="rect">
              <a:avLst/>
            </a:prstGeom>
            <a:gradFill flip="none" rotWithShape="1">
              <a:gsLst>
                <a:gs pos="8000">
                  <a:schemeClr val="tx1"/>
                </a:gs>
                <a:gs pos="73000">
                  <a:schemeClr val="accent1">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0" y="0"/>
            <a:ext cx="9144000" cy="6858000"/>
          </a:xfrm>
          <a:prstGeom prst="rect">
            <a:avLst/>
          </a:prstGeom>
          <a:gradFill flip="none" rotWithShape="1">
            <a:gsLst>
              <a:gs pos="0">
                <a:srgbClr val="3F0508"/>
              </a:gs>
              <a:gs pos="40000">
                <a:schemeClr val="tx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20954947">
            <a:off x="2018370" y="-631722"/>
            <a:ext cx="4462572" cy="4462572"/>
          </a:xfrm>
          <a:prstGeom prst="ellipse">
            <a:avLst/>
          </a:prstGeom>
          <a:gradFill flip="none" rotWithShape="1">
            <a:gsLst>
              <a:gs pos="0">
                <a:srgbClr val="CE1119">
                  <a:shade val="30000"/>
                  <a:satMod val="115000"/>
                </a:srgbClr>
              </a:gs>
              <a:gs pos="22000">
                <a:srgbClr val="CE1119">
                  <a:shade val="67500"/>
                  <a:satMod val="115000"/>
                  <a:alpha val="73000"/>
                </a:srgbClr>
              </a:gs>
              <a:gs pos="72000">
                <a:srgbClr val="CE1119">
                  <a:shade val="100000"/>
                  <a:satMod val="115000"/>
                  <a:alpha val="44000"/>
                </a:srgbClr>
              </a:gs>
            </a:gsLst>
            <a:path path="circle">
              <a:fillToRect l="50000" t="50000" r="50000" b="50000"/>
            </a:path>
            <a:tileRect/>
          </a:gra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2362200" y="304800"/>
            <a:ext cx="3657600" cy="2286000"/>
          </a:xfrm>
          <a:prstGeom prst="rect">
            <a:avLst/>
          </a:prstGeom>
        </p:spPr>
        <p:txBody>
          <a:bodyPr vert="horz" wrap="square" lIns="0" tIns="0" rIns="0" bIns="0" rtlCol="0" anchor="t">
            <a:noAutofit/>
          </a:bodyPr>
          <a:lstStyle/>
          <a:p>
            <a:pPr marL="0" marR="0" indent="0" algn="ctr" defTabSz="914400" rtl="0" eaLnBrk="1" fontAlgn="auto" latinLnBrk="0" hangingPunct="1">
              <a:lnSpc>
                <a:spcPct val="100000"/>
              </a:lnSpc>
              <a:spcAft>
                <a:spcPts val="0"/>
              </a:spcAft>
              <a:buClr>
                <a:schemeClr val="accent2"/>
              </a:buClr>
              <a:buSzTx/>
              <a:buFont typeface="Arial" pitchFamily="34" charset="0"/>
              <a:buNone/>
              <a:tabLst/>
            </a:pPr>
            <a:r>
              <a:rPr lang="en-US" sz="13800" b="1" spc="-300" dirty="0" smtClean="0"/>
              <a:t>One</a:t>
            </a:r>
            <a:r>
              <a:rPr lang="en-US" sz="13800" b="1" dirty="0" smtClean="0"/>
              <a:t> </a:t>
            </a:r>
            <a:r>
              <a:rPr lang="en-US" sz="4400" b="1" dirty="0" smtClean="0">
                <a:solidFill>
                  <a:schemeClr val="bg1"/>
                </a:solidFill>
              </a:rPr>
              <a:t/>
            </a:r>
            <a:br>
              <a:rPr lang="en-US" sz="4400" b="1" dirty="0" smtClean="0">
                <a:solidFill>
                  <a:schemeClr val="bg1"/>
                </a:solidFill>
              </a:rPr>
            </a:br>
            <a:endParaRPr kumimoji="0" lang="en-US" sz="2800" b="1" i="0" u="none" strike="noStrike" kern="1200" cap="none" spc="0" normalizeH="0" baseline="0" noProof="0" dirty="0" smtClean="0">
              <a:ln>
                <a:noFill/>
              </a:ln>
              <a:solidFill>
                <a:schemeClr val="bg1"/>
              </a:solidFill>
              <a:effectLst/>
              <a:uLnTx/>
              <a:uFillTx/>
            </a:endParaRPr>
          </a:p>
        </p:txBody>
      </p:sp>
      <p:sp>
        <p:nvSpPr>
          <p:cNvPr id="3" name="Content Placeholder 2"/>
          <p:cNvSpPr>
            <a:spLocks noGrp="1"/>
          </p:cNvSpPr>
          <p:nvPr>
            <p:ph sz="quarter" idx="4294967295"/>
          </p:nvPr>
        </p:nvSpPr>
        <p:spPr>
          <a:xfrm>
            <a:off x="9466263" y="6137275"/>
            <a:ext cx="8335962" cy="298450"/>
          </a:xfrm>
        </p:spPr>
        <p:txBody>
          <a:bodyPr>
            <a:normAutofit fontScale="85000" lnSpcReduction="10000"/>
          </a:bodyPr>
          <a:lstStyle/>
          <a:p>
            <a:r>
              <a:rPr lang="en-US" dirty="0" smtClean="0"/>
              <a:t> </a:t>
            </a:r>
            <a:endParaRPr lang="en-US" dirty="0"/>
          </a:p>
        </p:txBody>
      </p:sp>
      <p:sp>
        <p:nvSpPr>
          <p:cNvPr id="2" name="Title 1"/>
          <p:cNvSpPr>
            <a:spLocks noGrp="1"/>
          </p:cNvSpPr>
          <p:nvPr>
            <p:ph type="title" idx="4294967295"/>
          </p:nvPr>
        </p:nvSpPr>
        <p:spPr>
          <a:xfrm>
            <a:off x="9648825" y="585787"/>
            <a:ext cx="8201025" cy="352425"/>
          </a:xfrm>
        </p:spPr>
        <p:txBody>
          <a:bodyPr>
            <a:normAutofit fontScale="90000"/>
          </a:bodyPr>
          <a:lstStyle/>
          <a:p>
            <a:r>
              <a:rPr lang="en-US" dirty="0" smtClean="0"/>
              <a:t> </a:t>
            </a:r>
            <a:endParaRPr lang="en-US" dirty="0"/>
          </a:p>
        </p:txBody>
      </p:sp>
      <p:sp>
        <p:nvSpPr>
          <p:cNvPr id="5" name="Text Placeholder 4"/>
          <p:cNvSpPr>
            <a:spLocks noGrp="1"/>
          </p:cNvSpPr>
          <p:nvPr>
            <p:ph type="body" sz="quarter" idx="4294967295"/>
          </p:nvPr>
        </p:nvSpPr>
        <p:spPr>
          <a:xfrm>
            <a:off x="9601200" y="908050"/>
            <a:ext cx="8201025" cy="387350"/>
          </a:xfrm>
        </p:spPr>
        <p:txBody>
          <a:bodyPr>
            <a:normAutofit/>
          </a:bodyPr>
          <a:lstStyle/>
          <a:p>
            <a:r>
              <a:rPr lang="en-US" dirty="0" smtClean="0"/>
              <a:t> </a:t>
            </a:r>
            <a:endParaRPr lang="en-US" dirty="0"/>
          </a:p>
        </p:txBody>
      </p:sp>
      <p:grpSp>
        <p:nvGrpSpPr>
          <p:cNvPr id="11" name="Group 10"/>
          <p:cNvGrpSpPr/>
          <p:nvPr/>
        </p:nvGrpSpPr>
        <p:grpSpPr>
          <a:xfrm>
            <a:off x="1419198" y="2036636"/>
            <a:ext cx="1220917" cy="1220917"/>
            <a:chOff x="1419198" y="2036636"/>
            <a:chExt cx="1220917" cy="1220917"/>
          </a:xfrm>
        </p:grpSpPr>
        <p:sp>
          <p:nvSpPr>
            <p:cNvPr id="35" name="Oval 34"/>
            <p:cNvSpPr/>
            <p:nvPr/>
          </p:nvSpPr>
          <p:spPr>
            <a:xfrm rot="210350">
              <a:off x="1419198" y="2036636"/>
              <a:ext cx="1220917" cy="1220917"/>
            </a:xfrm>
            <a:prstGeom prst="ellipse">
              <a:avLst/>
            </a:prstGeom>
            <a:gradFill>
              <a:gsLst>
                <a:gs pos="84000">
                  <a:schemeClr val="accent2">
                    <a:lumMod val="75000"/>
                    <a:alpha val="12000"/>
                  </a:schemeClr>
                </a:gs>
                <a:gs pos="11000">
                  <a:schemeClr val="accent2">
                    <a:lumMod val="75000"/>
                    <a:alpha val="69000"/>
                  </a:schemeClr>
                </a:gs>
              </a:gsLst>
              <a:path path="circle">
                <a:fillToRect l="50000" t="50000" r="50000" b="50000"/>
              </a:path>
            </a:gra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763643" y="2419350"/>
              <a:ext cx="767794" cy="552450"/>
            </a:xfrm>
            <a:prstGeom prst="rect">
              <a:avLst/>
            </a:prstGeom>
          </p:spPr>
          <p:txBody>
            <a:bodyPr vert="horz" wrap="square" lIns="0" tIns="0" rIns="0" bIns="0" rtlCol="0" anchor="t">
              <a:noAutofit/>
            </a:bodyPr>
            <a:lstStyle/>
            <a:p>
              <a:pPr marL="0" marR="0" indent="0" algn="l" defTabSz="914400" rtl="0" eaLnBrk="1" fontAlgn="auto" latinLnBrk="0" hangingPunct="1">
                <a:lnSpc>
                  <a:spcPct val="100000"/>
                </a:lnSpc>
                <a:spcBef>
                  <a:spcPct val="20000"/>
                </a:spcBef>
                <a:spcAft>
                  <a:spcPts val="0"/>
                </a:spcAft>
                <a:buClr>
                  <a:schemeClr val="accent2"/>
                </a:buClr>
                <a:buSzTx/>
                <a:buFont typeface="Arial" pitchFamily="34" charset="0"/>
                <a:buNone/>
                <a:tabLst/>
              </a:pPr>
              <a:r>
                <a:rPr kumimoji="0" lang="en-US" sz="3600" b="1" i="0" u="none" strike="noStrike" kern="1200" cap="none" spc="0" normalizeH="0" baseline="0" noProof="0" dirty="0" smtClean="0">
                  <a:ln>
                    <a:noFill/>
                  </a:ln>
                  <a:effectLst/>
                  <a:uLnTx/>
                  <a:uFillTx/>
                  <a:latin typeface="+mn-lt"/>
                  <a:ea typeface="+mn-ea"/>
                  <a:cs typeface="+mn-cs"/>
                </a:rPr>
                <a:t>IM</a:t>
              </a:r>
            </a:p>
          </p:txBody>
        </p:sp>
      </p:grpSp>
      <p:grpSp>
        <p:nvGrpSpPr>
          <p:cNvPr id="12" name="Group 11"/>
          <p:cNvGrpSpPr/>
          <p:nvPr/>
        </p:nvGrpSpPr>
        <p:grpSpPr>
          <a:xfrm>
            <a:off x="2124883" y="-212702"/>
            <a:ext cx="1560382" cy="1889102"/>
            <a:chOff x="2124883" y="-212702"/>
            <a:chExt cx="1560382" cy="1889102"/>
          </a:xfrm>
          <a:gradFill>
            <a:gsLst>
              <a:gs pos="84000">
                <a:schemeClr val="accent2">
                  <a:lumMod val="40000"/>
                  <a:lumOff val="60000"/>
                  <a:alpha val="11000"/>
                </a:schemeClr>
              </a:gs>
              <a:gs pos="11000">
                <a:schemeClr val="accent2">
                  <a:lumMod val="40000"/>
                  <a:lumOff val="60000"/>
                  <a:alpha val="46000"/>
                </a:schemeClr>
              </a:gs>
            </a:gsLst>
            <a:path path="circle">
              <a:fillToRect l="50000" t="50000" r="50000" b="50000"/>
            </a:path>
          </a:gradFill>
        </p:grpSpPr>
        <p:sp>
          <p:nvSpPr>
            <p:cNvPr id="42" name="Oval 41"/>
            <p:cNvSpPr/>
            <p:nvPr/>
          </p:nvSpPr>
          <p:spPr>
            <a:xfrm rot="221120">
              <a:off x="2124883" y="-212702"/>
              <a:ext cx="1560382" cy="1560382"/>
            </a:xfrm>
            <a:prstGeom prst="ellipse">
              <a:avLst/>
            </a:prstGeom>
            <a:grp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2133600" y="487279"/>
              <a:ext cx="1515162" cy="1189121"/>
            </a:xfrm>
            <a:prstGeom prst="rect">
              <a:avLst/>
            </a:prstGeom>
            <a:noFill/>
          </p:spPr>
          <p:txBody>
            <a:bodyPr vert="horz" wrap="square" lIns="0" tIns="0" rIns="0" bIns="0" rtlCol="0" anchor="t">
              <a:noAutofit/>
            </a:bodyPr>
            <a:lstStyle/>
            <a:p>
              <a:pPr marL="0" marR="0" indent="0" algn="ctr" defTabSz="914400" rtl="0" eaLnBrk="1" fontAlgn="auto" latinLnBrk="0" hangingPunct="1">
                <a:lnSpc>
                  <a:spcPct val="100000"/>
                </a:lnSpc>
                <a:spcBef>
                  <a:spcPct val="20000"/>
                </a:spcBef>
                <a:spcAft>
                  <a:spcPts val="0"/>
                </a:spcAft>
                <a:buClr>
                  <a:schemeClr val="accent2"/>
                </a:buClr>
                <a:buSzTx/>
                <a:buFont typeface="Arial" pitchFamily="34" charset="0"/>
                <a:buNone/>
                <a:tabLst/>
              </a:pPr>
              <a:r>
                <a:rPr kumimoji="0" lang="en-US" sz="1400" b="1" i="0" u="none" strike="noStrike" kern="1200" cap="none" spc="0" normalizeH="0" baseline="0" noProof="0" dirty="0" smtClean="0">
                  <a:ln>
                    <a:noFill/>
                  </a:ln>
                  <a:effectLst/>
                  <a:uLnTx/>
                  <a:uFillTx/>
                  <a:latin typeface="+mn-lt"/>
                  <a:ea typeface="+mn-ea"/>
                  <a:cs typeface="+mn-cs"/>
                </a:rPr>
                <a:t>Game Console</a:t>
              </a:r>
            </a:p>
          </p:txBody>
        </p:sp>
      </p:grpSp>
      <p:grpSp>
        <p:nvGrpSpPr>
          <p:cNvPr id="69" name="Group 68"/>
          <p:cNvGrpSpPr/>
          <p:nvPr/>
        </p:nvGrpSpPr>
        <p:grpSpPr>
          <a:xfrm>
            <a:off x="5332525" y="2633370"/>
            <a:ext cx="1604427" cy="1676400"/>
            <a:chOff x="5332525" y="2633370"/>
            <a:chExt cx="1604427" cy="1676400"/>
          </a:xfrm>
          <a:gradFill>
            <a:gsLst>
              <a:gs pos="84000">
                <a:schemeClr val="accent2">
                  <a:lumMod val="75000"/>
                  <a:alpha val="42000"/>
                </a:schemeClr>
              </a:gs>
              <a:gs pos="11000">
                <a:schemeClr val="accent2">
                  <a:lumMod val="75000"/>
                </a:schemeClr>
              </a:gs>
            </a:gsLst>
            <a:path path="circle">
              <a:fillToRect l="50000" t="50000" r="50000" b="50000"/>
            </a:path>
          </a:gradFill>
        </p:grpSpPr>
        <p:sp>
          <p:nvSpPr>
            <p:cNvPr id="43" name="Oval 42"/>
            <p:cNvSpPr/>
            <p:nvPr/>
          </p:nvSpPr>
          <p:spPr>
            <a:xfrm rot="21026236">
              <a:off x="5376570" y="2633370"/>
              <a:ext cx="1560382" cy="1560382"/>
            </a:xfrm>
            <a:prstGeom prst="ellipse">
              <a:avLst/>
            </a:prstGeom>
            <a:grp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5332525" y="3120649"/>
              <a:ext cx="1515162" cy="1189121"/>
            </a:xfrm>
            <a:prstGeom prst="rect">
              <a:avLst/>
            </a:prstGeom>
            <a:noFill/>
          </p:spPr>
          <p:txBody>
            <a:bodyPr vert="horz" wrap="square" lIns="0" tIns="0" rIns="0" bIns="0" rtlCol="0" anchor="t">
              <a:noAutofit/>
            </a:bodyPr>
            <a:lstStyle/>
            <a:p>
              <a:pPr marL="0" marR="0" indent="0" algn="ctr" defTabSz="914400" rtl="0" eaLnBrk="1" fontAlgn="auto" latinLnBrk="0" hangingPunct="1">
                <a:lnSpc>
                  <a:spcPct val="100000"/>
                </a:lnSpc>
                <a:spcBef>
                  <a:spcPct val="20000"/>
                </a:spcBef>
                <a:spcAft>
                  <a:spcPts val="0"/>
                </a:spcAft>
                <a:buClr>
                  <a:schemeClr val="accent2"/>
                </a:buClr>
                <a:buSzTx/>
                <a:buFont typeface="Arial" pitchFamily="34" charset="0"/>
                <a:buNone/>
                <a:tabLst/>
              </a:pPr>
              <a:r>
                <a:rPr kumimoji="0" lang="en-US" sz="3600" b="1" i="0" u="none" strike="noStrike" kern="1200" cap="none" spc="0" normalizeH="0" baseline="0" noProof="0" dirty="0" smtClean="0">
                  <a:ln>
                    <a:noFill/>
                  </a:ln>
                  <a:effectLst/>
                  <a:uLnTx/>
                  <a:uFillTx/>
                  <a:latin typeface="+mn-lt"/>
                  <a:ea typeface="+mn-ea"/>
                  <a:cs typeface="+mn-cs"/>
                </a:rPr>
                <a:t>Web</a:t>
              </a:r>
            </a:p>
          </p:txBody>
        </p:sp>
      </p:grpSp>
      <p:grpSp>
        <p:nvGrpSpPr>
          <p:cNvPr id="30" name="Group 29"/>
          <p:cNvGrpSpPr/>
          <p:nvPr/>
        </p:nvGrpSpPr>
        <p:grpSpPr>
          <a:xfrm>
            <a:off x="6104838" y="1819963"/>
            <a:ext cx="1515162" cy="1609037"/>
            <a:chOff x="6104838" y="1819963"/>
            <a:chExt cx="1515162" cy="1609037"/>
          </a:xfrm>
          <a:gradFill>
            <a:gsLst>
              <a:gs pos="84000">
                <a:schemeClr val="accent2">
                  <a:lumMod val="75000"/>
                  <a:alpha val="42000"/>
                </a:schemeClr>
              </a:gs>
              <a:gs pos="11000">
                <a:schemeClr val="accent2">
                  <a:lumMod val="75000"/>
                </a:schemeClr>
              </a:gs>
            </a:gsLst>
            <a:path path="circle">
              <a:fillToRect l="50000" t="50000" r="50000" b="50000"/>
            </a:path>
          </a:gradFill>
        </p:grpSpPr>
        <p:sp>
          <p:nvSpPr>
            <p:cNvPr id="38" name="Oval 37"/>
            <p:cNvSpPr/>
            <p:nvPr/>
          </p:nvSpPr>
          <p:spPr>
            <a:xfrm>
              <a:off x="6172200" y="1819963"/>
              <a:ext cx="1304237" cy="1304237"/>
            </a:xfrm>
            <a:prstGeom prst="ellipse">
              <a:avLst/>
            </a:prstGeom>
            <a:gradFill>
              <a:gsLst>
                <a:gs pos="84000">
                  <a:schemeClr val="accent2">
                    <a:lumMod val="75000"/>
                    <a:alpha val="7000"/>
                  </a:schemeClr>
                </a:gs>
                <a:gs pos="32000">
                  <a:schemeClr val="accent2">
                    <a:lumMod val="75000"/>
                    <a:alpha val="53000"/>
                  </a:schemeClr>
                </a:gs>
              </a:gsLst>
              <a:path path="circle">
                <a:fillToRect l="50000" t="50000" r="50000" b="50000"/>
              </a:path>
            </a:gra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6104838" y="2239879"/>
              <a:ext cx="1515162" cy="1189121"/>
            </a:xfrm>
            <a:prstGeom prst="rect">
              <a:avLst/>
            </a:prstGeom>
            <a:noFill/>
          </p:spPr>
          <p:txBody>
            <a:bodyPr vert="horz" wrap="square" lIns="0" tIns="0" rIns="0" bIns="0" rtlCol="0" anchor="t">
              <a:noAutofit/>
            </a:bodyPr>
            <a:lstStyle/>
            <a:p>
              <a:pPr marL="0" marR="0" indent="0" algn="ctr" defTabSz="914400" rtl="0" eaLnBrk="1" fontAlgn="auto" latinLnBrk="0" hangingPunct="1">
                <a:lnSpc>
                  <a:spcPct val="100000"/>
                </a:lnSpc>
                <a:spcBef>
                  <a:spcPct val="20000"/>
                </a:spcBef>
                <a:spcAft>
                  <a:spcPts val="0"/>
                </a:spcAft>
                <a:buClr>
                  <a:schemeClr val="accent2"/>
                </a:buClr>
                <a:buSzTx/>
                <a:buFont typeface="Arial" pitchFamily="34" charset="0"/>
                <a:buNone/>
                <a:tabLst/>
              </a:pPr>
              <a:r>
                <a:rPr kumimoji="0" lang="en-US" sz="2400" b="1" i="0" u="none" strike="noStrike" kern="1200" cap="none" spc="0" normalizeH="0" baseline="0" noProof="0" dirty="0" smtClean="0">
                  <a:ln>
                    <a:noFill/>
                  </a:ln>
                  <a:effectLst/>
                  <a:uLnTx/>
                  <a:uFillTx/>
                  <a:latin typeface="+mn-lt"/>
                  <a:ea typeface="+mn-ea"/>
                  <a:cs typeface="+mn-cs"/>
                </a:rPr>
                <a:t>Radio</a:t>
              </a:r>
            </a:p>
          </p:txBody>
        </p:sp>
      </p:grpSp>
      <p:grpSp>
        <p:nvGrpSpPr>
          <p:cNvPr id="13" name="Group 12"/>
          <p:cNvGrpSpPr/>
          <p:nvPr/>
        </p:nvGrpSpPr>
        <p:grpSpPr>
          <a:xfrm>
            <a:off x="2927716" y="268474"/>
            <a:ext cx="2608474" cy="2608474"/>
            <a:chOff x="2927716" y="268474"/>
            <a:chExt cx="2608474" cy="2608474"/>
          </a:xfrm>
          <a:gradFill>
            <a:gsLst>
              <a:gs pos="84000">
                <a:schemeClr val="accent2">
                  <a:lumMod val="75000"/>
                  <a:alpha val="42000"/>
                </a:schemeClr>
              </a:gs>
              <a:gs pos="11000">
                <a:schemeClr val="accent2">
                  <a:lumMod val="75000"/>
                </a:schemeClr>
              </a:gs>
            </a:gsLst>
            <a:path path="circle">
              <a:fillToRect l="50000" t="50000" r="50000" b="50000"/>
            </a:path>
          </a:gradFill>
        </p:grpSpPr>
        <p:sp>
          <p:nvSpPr>
            <p:cNvPr id="36" name="Oval 35"/>
            <p:cNvSpPr/>
            <p:nvPr/>
          </p:nvSpPr>
          <p:spPr>
            <a:xfrm rot="20954947">
              <a:off x="2927716" y="268474"/>
              <a:ext cx="2608474" cy="2608474"/>
            </a:xfrm>
            <a:prstGeom prst="ellipse">
              <a:avLst/>
            </a:prstGeom>
            <a:grp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429000" y="1295400"/>
              <a:ext cx="1846284" cy="904875"/>
            </a:xfrm>
            <a:prstGeom prst="rect">
              <a:avLst/>
            </a:prstGeom>
            <a:noFill/>
          </p:spPr>
          <p:txBody>
            <a:bodyPr vert="horz" wrap="square" lIns="0" tIns="0" rIns="0" bIns="0" rtlCol="0" anchor="t">
              <a:noAutofit/>
            </a:bodyPr>
            <a:lstStyle/>
            <a:p>
              <a:pPr marL="0" marR="0" indent="0" algn="l" defTabSz="914400" rtl="0" eaLnBrk="1" fontAlgn="auto" latinLnBrk="0" hangingPunct="1">
                <a:lnSpc>
                  <a:spcPct val="100000"/>
                </a:lnSpc>
                <a:spcBef>
                  <a:spcPct val="20000"/>
                </a:spcBef>
                <a:spcAft>
                  <a:spcPts val="0"/>
                </a:spcAft>
                <a:buClr>
                  <a:schemeClr val="accent2"/>
                </a:buClr>
                <a:buSzTx/>
                <a:buFont typeface="Arial" pitchFamily="34" charset="0"/>
                <a:buNone/>
                <a:tabLst/>
              </a:pPr>
              <a:r>
                <a:rPr lang="en-US" sz="4000" b="1" dirty="0" smtClean="0"/>
                <a:t>Mobile</a:t>
              </a:r>
              <a:endParaRPr kumimoji="0" lang="en-US" sz="4400" b="1" i="0" u="none" strike="noStrike" kern="1200" cap="none" spc="0" normalizeH="0" baseline="0" noProof="0" dirty="0" smtClean="0">
                <a:ln>
                  <a:noFill/>
                </a:ln>
                <a:effectLst/>
                <a:uLnTx/>
                <a:uFillTx/>
              </a:endParaRPr>
            </a:p>
          </p:txBody>
        </p:sp>
      </p:grpSp>
      <p:grpSp>
        <p:nvGrpSpPr>
          <p:cNvPr id="9" name="Group 8"/>
          <p:cNvGrpSpPr/>
          <p:nvPr/>
        </p:nvGrpSpPr>
        <p:grpSpPr>
          <a:xfrm>
            <a:off x="-757064" y="-642408"/>
            <a:ext cx="2608474" cy="2608474"/>
            <a:chOff x="-757064" y="-642408"/>
            <a:chExt cx="2608474" cy="2608474"/>
          </a:xfrm>
          <a:gradFill>
            <a:gsLst>
              <a:gs pos="39000">
                <a:schemeClr val="accent2">
                  <a:lumMod val="75000"/>
                  <a:alpha val="75000"/>
                </a:schemeClr>
              </a:gs>
              <a:gs pos="100000">
                <a:schemeClr val="accent2">
                  <a:lumMod val="75000"/>
                  <a:alpha val="35000"/>
                </a:schemeClr>
              </a:gs>
            </a:gsLst>
            <a:path path="circle">
              <a:fillToRect l="50000" t="50000" r="50000" b="50000"/>
            </a:path>
          </a:gradFill>
        </p:grpSpPr>
        <p:sp>
          <p:nvSpPr>
            <p:cNvPr id="45" name="Oval 44"/>
            <p:cNvSpPr/>
            <p:nvPr/>
          </p:nvSpPr>
          <p:spPr>
            <a:xfrm>
              <a:off x="-757064" y="-642408"/>
              <a:ext cx="2608474" cy="2608474"/>
            </a:xfrm>
            <a:prstGeom prst="ellipse">
              <a:avLst/>
            </a:prstGeom>
            <a:grp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581570" y="381000"/>
              <a:ext cx="1247230" cy="1030651"/>
            </a:xfrm>
            <a:prstGeom prst="rect">
              <a:avLst/>
            </a:prstGeom>
            <a:noFill/>
          </p:spPr>
          <p:txBody>
            <a:bodyPr vert="horz" wrap="square" lIns="0" tIns="0" rIns="0" bIns="0" rtlCol="0" anchor="t">
              <a:noAutofit/>
            </a:bodyPr>
            <a:lstStyle/>
            <a:p>
              <a:pPr marL="0" marR="0" indent="0" defTabSz="914400" rtl="0" eaLnBrk="1" fontAlgn="auto" latinLnBrk="0" hangingPunct="1">
                <a:lnSpc>
                  <a:spcPct val="100000"/>
                </a:lnSpc>
                <a:spcAft>
                  <a:spcPts val="0"/>
                </a:spcAft>
                <a:buClr>
                  <a:schemeClr val="accent2"/>
                </a:buClr>
                <a:buSzTx/>
                <a:buFont typeface="Arial" pitchFamily="34" charset="0"/>
                <a:buNone/>
                <a:tabLst/>
              </a:pPr>
              <a:r>
                <a:rPr kumimoji="0" lang="en-US" sz="2400" b="1" i="0" u="none" strike="noStrike" kern="1200" cap="none" spc="0" normalizeH="0" baseline="0" noProof="0" dirty="0" smtClean="0">
                  <a:ln>
                    <a:noFill/>
                  </a:ln>
                  <a:effectLst/>
                  <a:uLnTx/>
                  <a:uFillTx/>
                </a:rPr>
                <a:t>     Call</a:t>
              </a:r>
              <a:r>
                <a:rPr lang="en-US" sz="2400" b="1" dirty="0"/>
                <a:t/>
              </a:r>
              <a:br>
                <a:rPr lang="en-US" sz="2400" b="1" dirty="0"/>
              </a:br>
              <a:r>
                <a:rPr kumimoji="0" lang="en-US" sz="2400" b="1" i="0" u="none" strike="noStrike" kern="1200" cap="none" spc="0" normalizeH="0" noProof="0" dirty="0" smtClean="0">
                  <a:ln>
                    <a:noFill/>
                  </a:ln>
                  <a:effectLst/>
                  <a:uLnTx/>
                  <a:uFillTx/>
                </a:rPr>
                <a:t>Center  </a:t>
              </a:r>
              <a:endParaRPr kumimoji="0" lang="en-US" sz="2400" b="1" i="0" u="none" strike="noStrike" kern="1200" cap="none" spc="0" normalizeH="0" baseline="0" noProof="0" dirty="0" smtClean="0">
                <a:ln>
                  <a:noFill/>
                </a:ln>
                <a:effectLst/>
                <a:uLnTx/>
                <a:uFillTx/>
              </a:endParaRPr>
            </a:p>
          </p:txBody>
        </p:sp>
      </p:grpSp>
      <p:grpSp>
        <p:nvGrpSpPr>
          <p:cNvPr id="21" name="Group 20"/>
          <p:cNvGrpSpPr/>
          <p:nvPr/>
        </p:nvGrpSpPr>
        <p:grpSpPr>
          <a:xfrm>
            <a:off x="6578885" y="-470407"/>
            <a:ext cx="1726915" cy="1726915"/>
            <a:chOff x="6250525" y="-470407"/>
            <a:chExt cx="1726915" cy="1726915"/>
          </a:xfrm>
          <a:gradFill>
            <a:gsLst>
              <a:gs pos="50000">
                <a:schemeClr val="accent2">
                  <a:lumMod val="75000"/>
                  <a:alpha val="75000"/>
                </a:schemeClr>
              </a:gs>
              <a:gs pos="100000">
                <a:schemeClr val="accent2">
                  <a:lumMod val="75000"/>
                  <a:alpha val="35000"/>
                </a:schemeClr>
              </a:gs>
            </a:gsLst>
            <a:path path="circle">
              <a:fillToRect l="50000" t="50000" r="50000" b="50000"/>
            </a:path>
          </a:gradFill>
        </p:grpSpPr>
        <p:sp>
          <p:nvSpPr>
            <p:cNvPr id="40" name="Oval 39"/>
            <p:cNvSpPr/>
            <p:nvPr/>
          </p:nvSpPr>
          <p:spPr>
            <a:xfrm>
              <a:off x="6250525" y="-470407"/>
              <a:ext cx="1726915" cy="1726915"/>
            </a:xfrm>
            <a:prstGeom prst="ellipse">
              <a:avLst/>
            </a:prstGeom>
            <a:grp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6371538" y="220579"/>
              <a:ext cx="1515162" cy="693821"/>
            </a:xfrm>
            <a:prstGeom prst="rect">
              <a:avLst/>
            </a:prstGeom>
            <a:noFill/>
          </p:spPr>
          <p:txBody>
            <a:bodyPr vert="horz" wrap="square" lIns="0" tIns="0" rIns="0" bIns="0" rtlCol="0" anchor="t">
              <a:noAutofit/>
            </a:bodyPr>
            <a:lstStyle/>
            <a:p>
              <a:pPr marL="0" marR="0" indent="0" algn="ctr" defTabSz="914400" rtl="0" eaLnBrk="1" fontAlgn="auto" latinLnBrk="0" hangingPunct="1">
                <a:lnSpc>
                  <a:spcPct val="100000"/>
                </a:lnSpc>
                <a:spcBef>
                  <a:spcPct val="20000"/>
                </a:spcBef>
                <a:spcAft>
                  <a:spcPts val="0"/>
                </a:spcAft>
                <a:buClr>
                  <a:schemeClr val="accent2"/>
                </a:buClr>
                <a:buSzTx/>
                <a:buFont typeface="Arial" pitchFamily="34" charset="0"/>
                <a:buNone/>
                <a:tabLst/>
              </a:pPr>
              <a:r>
                <a:rPr kumimoji="0" lang="en-US" sz="3600" b="1" i="0" u="none" strike="noStrike" kern="1200" cap="none" spc="0" normalizeH="0" baseline="0" noProof="0" dirty="0" smtClean="0">
                  <a:ln>
                    <a:noFill/>
                  </a:ln>
                  <a:effectLst/>
                  <a:uLnTx/>
                  <a:uFillTx/>
                  <a:latin typeface="+mn-lt"/>
                  <a:ea typeface="+mn-ea"/>
                  <a:cs typeface="+mn-cs"/>
                </a:rPr>
                <a:t>Print</a:t>
              </a:r>
              <a:endParaRPr kumimoji="0" lang="en-US" sz="2400" b="1" i="0" u="none" strike="noStrike" kern="1200" cap="none" spc="0" normalizeH="0" baseline="0" noProof="0" dirty="0" smtClean="0">
                <a:ln>
                  <a:noFill/>
                </a:ln>
                <a:effectLst/>
                <a:uLnTx/>
                <a:uFillTx/>
                <a:latin typeface="+mn-lt"/>
                <a:ea typeface="+mn-ea"/>
                <a:cs typeface="+mn-cs"/>
              </a:endParaRPr>
            </a:p>
          </p:txBody>
        </p:sp>
      </p:grpSp>
      <p:grpSp>
        <p:nvGrpSpPr>
          <p:cNvPr id="20" name="Group 19"/>
          <p:cNvGrpSpPr/>
          <p:nvPr/>
        </p:nvGrpSpPr>
        <p:grpSpPr>
          <a:xfrm>
            <a:off x="4800600" y="240364"/>
            <a:ext cx="1515162" cy="1055036"/>
            <a:chOff x="4800600" y="240364"/>
            <a:chExt cx="1515162" cy="1055036"/>
          </a:xfrm>
          <a:gradFill>
            <a:gsLst>
              <a:gs pos="84000">
                <a:schemeClr val="accent2">
                  <a:lumMod val="40000"/>
                  <a:lumOff val="60000"/>
                  <a:alpha val="11000"/>
                </a:schemeClr>
              </a:gs>
              <a:gs pos="11000">
                <a:schemeClr val="accent2">
                  <a:lumMod val="40000"/>
                  <a:lumOff val="60000"/>
                </a:schemeClr>
              </a:gs>
            </a:gsLst>
            <a:path path="circle">
              <a:fillToRect l="50000" t="50000" r="50000" b="50000"/>
            </a:path>
          </a:gradFill>
        </p:grpSpPr>
        <p:sp>
          <p:nvSpPr>
            <p:cNvPr id="55" name="Oval 54"/>
            <p:cNvSpPr/>
            <p:nvPr/>
          </p:nvSpPr>
          <p:spPr>
            <a:xfrm>
              <a:off x="5036471" y="240364"/>
              <a:ext cx="999437" cy="999437"/>
            </a:xfrm>
            <a:prstGeom prst="ellipse">
              <a:avLst/>
            </a:prstGeom>
            <a:gradFill>
              <a:gsLst>
                <a:gs pos="84000">
                  <a:schemeClr val="accent2">
                    <a:lumMod val="60000"/>
                    <a:lumOff val="40000"/>
                    <a:alpha val="13000"/>
                  </a:schemeClr>
                </a:gs>
                <a:gs pos="11000">
                  <a:schemeClr val="accent2">
                    <a:lumMod val="60000"/>
                    <a:lumOff val="40000"/>
                    <a:alpha val="52000"/>
                  </a:schemeClr>
                </a:gs>
              </a:gsLst>
              <a:path path="circle">
                <a:fillToRect l="50000" t="50000" r="50000" b="50000"/>
              </a:path>
            </a:gra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800600" y="601579"/>
              <a:ext cx="1515162" cy="693821"/>
            </a:xfrm>
            <a:prstGeom prst="rect">
              <a:avLst/>
            </a:prstGeom>
            <a:noFill/>
          </p:spPr>
          <p:txBody>
            <a:bodyPr vert="horz" wrap="square" lIns="0" tIns="0" rIns="0" bIns="0" rtlCol="0" anchor="t">
              <a:noAutofit/>
            </a:bodyPr>
            <a:lstStyle/>
            <a:p>
              <a:pPr marL="0" marR="0" indent="0" algn="ctr" defTabSz="914400" rtl="0" eaLnBrk="1" fontAlgn="auto" latinLnBrk="0" hangingPunct="1">
                <a:lnSpc>
                  <a:spcPct val="100000"/>
                </a:lnSpc>
                <a:spcBef>
                  <a:spcPct val="20000"/>
                </a:spcBef>
                <a:spcAft>
                  <a:spcPts val="0"/>
                </a:spcAft>
                <a:buClr>
                  <a:schemeClr val="accent2"/>
                </a:buClr>
                <a:buSzTx/>
                <a:buFont typeface="Arial" pitchFamily="34" charset="0"/>
                <a:buNone/>
                <a:tabLst/>
              </a:pPr>
              <a:r>
                <a:rPr kumimoji="0" lang="en-US" sz="1400" b="1" i="0" u="none" strike="noStrike" kern="1200" cap="none" spc="0" normalizeH="0" baseline="0" noProof="0" dirty="0" smtClean="0">
                  <a:ln>
                    <a:noFill/>
                  </a:ln>
                  <a:effectLst/>
                  <a:uLnTx/>
                  <a:uFillTx/>
                  <a:latin typeface="+mn-lt"/>
                  <a:ea typeface="+mn-ea"/>
                  <a:cs typeface="+mn-cs"/>
                </a:rPr>
                <a:t>Search</a:t>
              </a:r>
              <a:endParaRPr kumimoji="0" lang="en-US" b="1" i="0" u="none" strike="noStrike" kern="1200" cap="none" spc="0" normalizeH="0" baseline="0" noProof="0" dirty="0" smtClean="0">
                <a:ln>
                  <a:noFill/>
                </a:ln>
                <a:effectLst/>
                <a:uLnTx/>
                <a:uFillTx/>
                <a:latin typeface="+mn-lt"/>
                <a:ea typeface="+mn-ea"/>
                <a:cs typeface="+mn-cs"/>
              </a:endParaRPr>
            </a:p>
          </p:txBody>
        </p:sp>
      </p:grpSp>
      <p:grpSp>
        <p:nvGrpSpPr>
          <p:cNvPr id="71" name="Group 70"/>
          <p:cNvGrpSpPr/>
          <p:nvPr/>
        </p:nvGrpSpPr>
        <p:grpSpPr>
          <a:xfrm>
            <a:off x="-1491290" y="3648899"/>
            <a:ext cx="3650351" cy="3650351"/>
            <a:chOff x="-1491290" y="3648899"/>
            <a:chExt cx="3650351" cy="3650351"/>
          </a:xfrm>
          <a:gradFill flip="none" rotWithShape="1">
            <a:gsLst>
              <a:gs pos="93000">
                <a:schemeClr val="accent1">
                  <a:shade val="30000"/>
                  <a:satMod val="115000"/>
                </a:schemeClr>
              </a:gs>
              <a:gs pos="29000">
                <a:schemeClr val="accent1">
                  <a:shade val="100000"/>
                  <a:satMod val="115000"/>
                  <a:alpha val="64000"/>
                </a:schemeClr>
              </a:gs>
            </a:gsLst>
            <a:path path="circle">
              <a:fillToRect l="50000" t="50000" r="50000" b="50000"/>
            </a:path>
            <a:tileRect/>
          </a:gradFill>
        </p:grpSpPr>
        <p:sp>
          <p:nvSpPr>
            <p:cNvPr id="64" name="Oval 63"/>
            <p:cNvSpPr/>
            <p:nvPr/>
          </p:nvSpPr>
          <p:spPr>
            <a:xfrm rot="221120">
              <a:off x="-1491290" y="3648899"/>
              <a:ext cx="3650351" cy="3650351"/>
            </a:xfrm>
            <a:prstGeom prst="ellipse">
              <a:avLst/>
            </a:prstGeom>
            <a:gradFill>
              <a:gsLst>
                <a:gs pos="93000">
                  <a:schemeClr val="accent1">
                    <a:shade val="30000"/>
                    <a:satMod val="115000"/>
                    <a:alpha val="6000"/>
                  </a:schemeClr>
                </a:gs>
                <a:gs pos="29000">
                  <a:schemeClr val="accent1">
                    <a:shade val="100000"/>
                    <a:satMod val="115000"/>
                    <a:alpha val="64000"/>
                  </a:schemeClr>
                </a:gs>
              </a:gsLst>
              <a:path path="circle">
                <a:fillToRect l="50000" t="50000" r="50000" b="50000"/>
              </a:path>
            </a:gra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389838" y="4572000"/>
              <a:ext cx="1515162" cy="1189121"/>
            </a:xfrm>
            <a:prstGeom prst="rect">
              <a:avLst/>
            </a:prstGeom>
            <a:noFill/>
          </p:spPr>
          <p:txBody>
            <a:bodyPr vert="horz" wrap="square" lIns="0" tIns="0" rIns="0" bIns="0" rtlCol="0" anchor="t">
              <a:noAutofit/>
            </a:bodyPr>
            <a:lstStyle/>
            <a:p>
              <a:pPr marL="0" marR="0" indent="0" algn="ctr" defTabSz="914400" rtl="0" eaLnBrk="1" fontAlgn="auto" latinLnBrk="0" hangingPunct="1">
                <a:lnSpc>
                  <a:spcPct val="100000"/>
                </a:lnSpc>
                <a:spcBef>
                  <a:spcPct val="20000"/>
                </a:spcBef>
                <a:spcAft>
                  <a:spcPts val="0"/>
                </a:spcAft>
                <a:buClr>
                  <a:schemeClr val="accent2"/>
                </a:buClr>
                <a:buSzTx/>
                <a:buFont typeface="Arial" pitchFamily="34" charset="0"/>
                <a:buNone/>
                <a:tabLst/>
              </a:pPr>
              <a:r>
                <a:rPr kumimoji="0" lang="en-US" sz="44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POS</a:t>
              </a:r>
            </a:p>
          </p:txBody>
        </p:sp>
      </p:grpSp>
      <p:grpSp>
        <p:nvGrpSpPr>
          <p:cNvPr id="70" name="Group 69"/>
          <p:cNvGrpSpPr/>
          <p:nvPr/>
        </p:nvGrpSpPr>
        <p:grpSpPr>
          <a:xfrm>
            <a:off x="6641467" y="4965067"/>
            <a:ext cx="2837734" cy="2837734"/>
            <a:chOff x="6641467" y="4965067"/>
            <a:chExt cx="2837734" cy="2837734"/>
          </a:xfrm>
        </p:grpSpPr>
        <p:sp>
          <p:nvSpPr>
            <p:cNvPr id="63" name="Oval 62"/>
            <p:cNvSpPr/>
            <p:nvPr/>
          </p:nvSpPr>
          <p:spPr>
            <a:xfrm rot="221120">
              <a:off x="6641467" y="4965067"/>
              <a:ext cx="2837734" cy="2837734"/>
            </a:xfrm>
            <a:prstGeom prst="ellipse">
              <a:avLst/>
            </a:prstGeom>
            <a:gradFill flip="none" rotWithShape="1">
              <a:gsLst>
                <a:gs pos="84000">
                  <a:schemeClr val="bg1">
                    <a:alpha val="73000"/>
                  </a:schemeClr>
                </a:gs>
                <a:gs pos="11000">
                  <a:schemeClr val="bg1">
                    <a:alpha val="24000"/>
                  </a:schemeClr>
                </a:gs>
              </a:gsLst>
              <a:path path="circle">
                <a:fillToRect l="50000" t="50000" r="50000" b="50000"/>
              </a:path>
              <a:tileRect/>
            </a:gra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7010400" y="5592679"/>
              <a:ext cx="2167231" cy="1189121"/>
            </a:xfrm>
            <a:prstGeom prst="rect">
              <a:avLst/>
            </a:prstGeom>
          </p:spPr>
          <p:txBody>
            <a:bodyPr vert="horz" wrap="square" lIns="0" tIns="0" rIns="0" bIns="0" rtlCol="0" anchor="t">
              <a:noAutofit/>
            </a:bodyPr>
            <a:lstStyle/>
            <a:p>
              <a:pPr marL="0" marR="0" indent="0" algn="ctr" defTabSz="914400" rtl="0" eaLnBrk="1" fontAlgn="auto" latinLnBrk="0" hangingPunct="1">
                <a:lnSpc>
                  <a:spcPct val="100000"/>
                </a:lnSpc>
                <a:spcBef>
                  <a:spcPct val="20000"/>
                </a:spcBef>
                <a:spcAft>
                  <a:spcPts val="0"/>
                </a:spcAft>
                <a:buClr>
                  <a:schemeClr val="accent2"/>
                </a:buClr>
                <a:buSzTx/>
                <a:buFont typeface="Arial" pitchFamily="34" charset="0"/>
                <a:buNone/>
                <a:tabLst/>
              </a:pPr>
              <a:r>
                <a:rPr kumimoji="0" lang="en-US" sz="4400" b="1"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Kiosks</a:t>
              </a:r>
            </a:p>
          </p:txBody>
        </p:sp>
      </p:grpSp>
      <p:grpSp>
        <p:nvGrpSpPr>
          <p:cNvPr id="10" name="Group 9"/>
          <p:cNvGrpSpPr/>
          <p:nvPr/>
        </p:nvGrpSpPr>
        <p:grpSpPr>
          <a:xfrm>
            <a:off x="-304800" y="1699163"/>
            <a:ext cx="1515162" cy="1272637"/>
            <a:chOff x="-304800" y="1699163"/>
            <a:chExt cx="1515162" cy="1272637"/>
          </a:xfrm>
        </p:grpSpPr>
        <p:sp>
          <p:nvSpPr>
            <p:cNvPr id="58" name="Oval 57"/>
            <p:cNvSpPr/>
            <p:nvPr/>
          </p:nvSpPr>
          <p:spPr>
            <a:xfrm>
              <a:off x="-179977" y="1699163"/>
              <a:ext cx="1216853" cy="1216853"/>
            </a:xfrm>
            <a:prstGeom prst="ellipse">
              <a:avLst/>
            </a:prstGeom>
            <a:gradFill flip="none" rotWithShape="1">
              <a:gsLst>
                <a:gs pos="0">
                  <a:schemeClr val="accent2">
                    <a:lumMod val="60000"/>
                    <a:lumOff val="40000"/>
                    <a:alpha val="54000"/>
                  </a:schemeClr>
                </a:gs>
                <a:gs pos="100000">
                  <a:schemeClr val="tx1">
                    <a:alpha val="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304800" y="2277979"/>
              <a:ext cx="1515162" cy="693821"/>
            </a:xfrm>
            <a:prstGeom prst="rect">
              <a:avLst/>
            </a:prstGeom>
          </p:spPr>
          <p:txBody>
            <a:bodyPr vert="horz" wrap="square" lIns="0" tIns="0" rIns="0" bIns="0" rtlCol="0" anchor="t">
              <a:noAutofit/>
            </a:bodyPr>
            <a:lstStyle/>
            <a:p>
              <a:pPr marL="0" marR="0" indent="0" algn="ctr" defTabSz="914400" rtl="0" eaLnBrk="1" fontAlgn="auto" latinLnBrk="0" hangingPunct="1">
                <a:lnSpc>
                  <a:spcPct val="100000"/>
                </a:lnSpc>
                <a:spcBef>
                  <a:spcPct val="20000"/>
                </a:spcBef>
                <a:spcAft>
                  <a:spcPts val="0"/>
                </a:spcAft>
                <a:buClr>
                  <a:schemeClr val="accent2"/>
                </a:buClr>
                <a:buSzTx/>
                <a:buFont typeface="Arial" pitchFamily="34" charset="0"/>
                <a:buNone/>
                <a:tabLst/>
              </a:pPr>
              <a:r>
                <a:rPr lang="en-US" sz="1400" b="1" dirty="0" smtClean="0"/>
                <a:t>IPTV</a:t>
              </a:r>
              <a:endParaRPr kumimoji="0" lang="en-US" b="1" i="0" u="none" strike="noStrike" kern="1200" cap="none" spc="0" normalizeH="0" baseline="0" noProof="0" dirty="0" smtClean="0">
                <a:ln>
                  <a:noFill/>
                </a:ln>
                <a:effectLst/>
                <a:uLnTx/>
                <a:uFillTx/>
                <a:latin typeface="+mn-lt"/>
                <a:ea typeface="+mn-ea"/>
                <a:cs typeface="+mn-cs"/>
              </a:endParaRPr>
            </a:p>
          </p:txBody>
        </p:sp>
      </p:grpSp>
      <p:grpSp>
        <p:nvGrpSpPr>
          <p:cNvPr id="23" name="Group 22"/>
          <p:cNvGrpSpPr/>
          <p:nvPr/>
        </p:nvGrpSpPr>
        <p:grpSpPr>
          <a:xfrm>
            <a:off x="7782612" y="-248295"/>
            <a:ext cx="1515162" cy="1162695"/>
            <a:chOff x="7782612" y="-248295"/>
            <a:chExt cx="1515162" cy="1162695"/>
          </a:xfrm>
        </p:grpSpPr>
        <p:sp>
          <p:nvSpPr>
            <p:cNvPr id="44" name="Oval 43"/>
            <p:cNvSpPr/>
            <p:nvPr/>
          </p:nvSpPr>
          <p:spPr>
            <a:xfrm>
              <a:off x="8077200" y="-248295"/>
              <a:ext cx="910124" cy="910124"/>
            </a:xfrm>
            <a:prstGeom prst="ellipse">
              <a:avLst/>
            </a:prstGeom>
            <a:gradFill flip="none" rotWithShape="1">
              <a:gsLst>
                <a:gs pos="94000">
                  <a:schemeClr val="bg1">
                    <a:alpha val="73000"/>
                  </a:schemeClr>
                </a:gs>
                <a:gs pos="1000">
                  <a:schemeClr val="bg1">
                    <a:alpha val="24000"/>
                  </a:schemeClr>
                </a:gs>
                <a:gs pos="33000">
                  <a:schemeClr val="bg1">
                    <a:alpha val="24000"/>
                  </a:schemeClr>
                </a:gs>
              </a:gsLst>
              <a:path path="circle">
                <a:fillToRect t="100000" r="100000"/>
              </a:path>
              <a:tileRect l="-100000" b="-100000"/>
            </a:gra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7782612" y="220579"/>
              <a:ext cx="1515162" cy="693821"/>
            </a:xfrm>
            <a:prstGeom prst="rect">
              <a:avLst/>
            </a:prstGeom>
          </p:spPr>
          <p:txBody>
            <a:bodyPr vert="horz" wrap="square" lIns="0" tIns="0" rIns="0" bIns="0" rtlCol="0" anchor="t">
              <a:noAutofit/>
            </a:bodyPr>
            <a:lstStyle/>
            <a:p>
              <a:pPr marL="0" marR="0" indent="0" algn="ctr" defTabSz="914400" rtl="0" eaLnBrk="1" fontAlgn="auto" latinLnBrk="0" hangingPunct="1">
                <a:lnSpc>
                  <a:spcPct val="100000"/>
                </a:lnSpc>
                <a:spcBef>
                  <a:spcPct val="20000"/>
                </a:spcBef>
                <a:spcAft>
                  <a:spcPts val="0"/>
                </a:spcAft>
                <a:buClr>
                  <a:schemeClr val="accent2"/>
                </a:buClr>
                <a:buSzTx/>
                <a:buFont typeface="Arial" pitchFamily="34" charset="0"/>
                <a:buNone/>
                <a:tabLst/>
              </a:pPr>
              <a:r>
                <a:rPr lang="en-US" sz="1400" b="1" noProof="0" dirty="0" smtClean="0"/>
                <a:t>TV</a:t>
              </a:r>
              <a:endParaRPr kumimoji="0" lang="en-US" b="1" i="0" u="none" strike="noStrike" kern="1200" cap="none" spc="0" normalizeH="0" baseline="0" noProof="0" dirty="0" smtClean="0">
                <a:ln>
                  <a:noFill/>
                </a:ln>
                <a:effectLst/>
                <a:uLnTx/>
                <a:uFillTx/>
              </a:endParaRPr>
            </a:p>
          </p:txBody>
        </p:sp>
      </p:grpSp>
      <p:sp>
        <p:nvSpPr>
          <p:cNvPr id="76" name="Oval 75"/>
          <p:cNvSpPr/>
          <p:nvPr/>
        </p:nvSpPr>
        <p:spPr>
          <a:xfrm rot="20954947">
            <a:off x="3055758" y="6040851"/>
            <a:ext cx="235603" cy="105345"/>
          </a:xfrm>
          <a:prstGeom prst="ellipse">
            <a:avLst/>
          </a:prstGeom>
          <a:solidFill>
            <a:srgbClr val="CE1119">
              <a:alpha val="36863"/>
            </a:srgbClr>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rot="10800000">
            <a:off x="-27018" y="-1524000"/>
            <a:ext cx="9297779" cy="1053593"/>
          </a:xfrm>
          <a:prstGeom prst="rect">
            <a:avLst/>
          </a:prstGeom>
          <a:gradFill flip="none" rotWithShape="1">
            <a:gsLst>
              <a:gs pos="1000">
                <a:schemeClr val="tx1"/>
              </a:gs>
              <a:gs pos="65000">
                <a:schemeClr val="accent1">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TextBox 78"/>
          <p:cNvSpPr txBox="1"/>
          <p:nvPr/>
        </p:nvSpPr>
        <p:spPr>
          <a:xfrm>
            <a:off x="2438400" y="2133600"/>
            <a:ext cx="3657600" cy="2286000"/>
          </a:xfrm>
          <a:prstGeom prst="rect">
            <a:avLst/>
          </a:prstGeom>
        </p:spPr>
        <p:txBody>
          <a:bodyPr vert="horz" wrap="square" lIns="0" tIns="0" rIns="0" bIns="0" rtlCol="0" anchor="t">
            <a:noAutofit/>
          </a:bodyPr>
          <a:lstStyle/>
          <a:p>
            <a:pPr marL="0" marR="0" indent="0" algn="ctr" defTabSz="914400" rtl="0" eaLnBrk="1" fontAlgn="auto" latinLnBrk="0" hangingPunct="1">
              <a:lnSpc>
                <a:spcPct val="100000"/>
              </a:lnSpc>
              <a:spcAft>
                <a:spcPts val="0"/>
              </a:spcAft>
              <a:buClr>
                <a:schemeClr val="accent2"/>
              </a:buClr>
              <a:buSzTx/>
              <a:buFont typeface="Arial" pitchFamily="34" charset="0"/>
              <a:buNone/>
              <a:tabLst/>
            </a:pPr>
            <a:r>
              <a:rPr lang="en-US" sz="2800" b="1" dirty="0" smtClean="0">
                <a:solidFill>
                  <a:schemeClr val="bg1"/>
                </a:solidFill>
              </a:rPr>
              <a:t>brand </a:t>
            </a:r>
            <a:r>
              <a:rPr kumimoji="0" lang="en-US" sz="2800" b="1" i="0" u="none" strike="noStrike" kern="1200" cap="none" spc="0" normalizeH="0" baseline="0" noProof="0" dirty="0" smtClean="0">
                <a:ln>
                  <a:noFill/>
                </a:ln>
                <a:solidFill>
                  <a:schemeClr val="bg1"/>
                </a:solidFill>
                <a:effectLst/>
                <a:uLnTx/>
                <a:uFillTx/>
              </a:rPr>
              <a:t>experience</a:t>
            </a:r>
          </a:p>
        </p:txBody>
      </p:sp>
    </p:spTree>
    <p:extLst>
      <p:ext uri="{BB962C8B-B14F-4D97-AF65-F5344CB8AC3E}">
        <p14:creationId xmlns:p14="http://schemas.microsoft.com/office/powerpoint/2010/main" val="1376174146"/>
      </p:ext>
    </p:extLst>
  </p:cSld>
  <p:clrMapOvr>
    <a:masterClrMapping/>
  </p:clrMapOvr>
  <mc:AlternateContent xmlns:mc="http://schemas.openxmlformats.org/markup-compatibility/2006" xmlns:p14="http://schemas.microsoft.com/office/powerpoint/2010/main">
    <mc:Choice Requires="p14">
      <p:transition spd="med" p14:dur="700" advTm="52231">
        <p:fade/>
      </p:transition>
    </mc:Choice>
    <mc:Fallback xmlns="">
      <p:transition spd="med" advTm="5223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nodeType="withEffect">
                                  <p:stCondLst>
                                    <p:cond delay="0"/>
                                  </p:stCondLst>
                                  <p:childTnLst>
                                    <p:anim calcmode="lin" valueType="num">
                                      <p:cBhvr>
                                        <p:cTn id="6" dur="1750"/>
                                        <p:tgtEl>
                                          <p:spTgt spid="9"/>
                                        </p:tgtEl>
                                        <p:attrNameLst>
                                          <p:attrName>ppt_w</p:attrName>
                                        </p:attrNameLst>
                                      </p:cBhvr>
                                      <p:tavLst>
                                        <p:tav tm="0">
                                          <p:val>
                                            <p:strVal val="ppt_w"/>
                                          </p:val>
                                        </p:tav>
                                        <p:tav tm="100000">
                                          <p:val>
                                            <p:fltVal val="0"/>
                                          </p:val>
                                        </p:tav>
                                      </p:tavLst>
                                    </p:anim>
                                    <p:anim calcmode="lin" valueType="num">
                                      <p:cBhvr>
                                        <p:cTn id="7" dur="1750"/>
                                        <p:tgtEl>
                                          <p:spTgt spid="9"/>
                                        </p:tgtEl>
                                        <p:attrNameLst>
                                          <p:attrName>ppt_h</p:attrName>
                                        </p:attrNameLst>
                                      </p:cBhvr>
                                      <p:tavLst>
                                        <p:tav tm="0">
                                          <p:val>
                                            <p:strVal val="ppt_h"/>
                                          </p:val>
                                        </p:tav>
                                        <p:tav tm="100000">
                                          <p:val>
                                            <p:fltVal val="0"/>
                                          </p:val>
                                        </p:tav>
                                      </p:tavLst>
                                    </p:anim>
                                    <p:animEffect transition="out" filter="fade">
                                      <p:cBhvr>
                                        <p:cTn id="8" dur="1750"/>
                                        <p:tgtEl>
                                          <p:spTgt spid="9"/>
                                        </p:tgtEl>
                                      </p:cBhvr>
                                    </p:animEffect>
                                    <p:set>
                                      <p:cBhvr>
                                        <p:cTn id="9" dur="1" fill="hold">
                                          <p:stCondLst>
                                            <p:cond delay="1749"/>
                                          </p:stCondLst>
                                        </p:cTn>
                                        <p:tgtEl>
                                          <p:spTgt spid="9"/>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1750"/>
                                        <p:tgtEl>
                                          <p:spTgt spid="71"/>
                                        </p:tgtEl>
                                        <p:attrNameLst>
                                          <p:attrName>ppt_w</p:attrName>
                                        </p:attrNameLst>
                                      </p:cBhvr>
                                      <p:tavLst>
                                        <p:tav tm="0">
                                          <p:val>
                                            <p:strVal val="ppt_w"/>
                                          </p:val>
                                        </p:tav>
                                        <p:tav tm="100000">
                                          <p:val>
                                            <p:fltVal val="0"/>
                                          </p:val>
                                        </p:tav>
                                      </p:tavLst>
                                    </p:anim>
                                    <p:anim calcmode="lin" valueType="num">
                                      <p:cBhvr>
                                        <p:cTn id="12" dur="1750"/>
                                        <p:tgtEl>
                                          <p:spTgt spid="71"/>
                                        </p:tgtEl>
                                        <p:attrNameLst>
                                          <p:attrName>ppt_h</p:attrName>
                                        </p:attrNameLst>
                                      </p:cBhvr>
                                      <p:tavLst>
                                        <p:tav tm="0">
                                          <p:val>
                                            <p:strVal val="ppt_h"/>
                                          </p:val>
                                        </p:tav>
                                        <p:tav tm="100000">
                                          <p:val>
                                            <p:fltVal val="0"/>
                                          </p:val>
                                        </p:tav>
                                      </p:tavLst>
                                    </p:anim>
                                    <p:animEffect transition="out" filter="fade">
                                      <p:cBhvr>
                                        <p:cTn id="13" dur="1750"/>
                                        <p:tgtEl>
                                          <p:spTgt spid="71"/>
                                        </p:tgtEl>
                                      </p:cBhvr>
                                    </p:animEffect>
                                    <p:set>
                                      <p:cBhvr>
                                        <p:cTn id="14" dur="1" fill="hold">
                                          <p:stCondLst>
                                            <p:cond delay="1749"/>
                                          </p:stCondLst>
                                        </p:cTn>
                                        <p:tgtEl>
                                          <p:spTgt spid="71"/>
                                        </p:tgtEl>
                                        <p:attrNameLst>
                                          <p:attrName>style.visibility</p:attrName>
                                        </p:attrNameLst>
                                      </p:cBhvr>
                                      <p:to>
                                        <p:strVal val="hidden"/>
                                      </p:to>
                                    </p:set>
                                  </p:childTnLst>
                                </p:cTn>
                              </p:par>
                              <p:par>
                                <p:cTn id="15" presetID="53" presetClass="exit" presetSubtype="32" fill="hold" nodeType="withEffect">
                                  <p:stCondLst>
                                    <p:cond delay="0"/>
                                  </p:stCondLst>
                                  <p:childTnLst>
                                    <p:anim calcmode="lin" valueType="num">
                                      <p:cBhvr>
                                        <p:cTn id="16" dur="1750"/>
                                        <p:tgtEl>
                                          <p:spTgt spid="70"/>
                                        </p:tgtEl>
                                        <p:attrNameLst>
                                          <p:attrName>ppt_w</p:attrName>
                                        </p:attrNameLst>
                                      </p:cBhvr>
                                      <p:tavLst>
                                        <p:tav tm="0">
                                          <p:val>
                                            <p:strVal val="ppt_w"/>
                                          </p:val>
                                        </p:tav>
                                        <p:tav tm="100000">
                                          <p:val>
                                            <p:fltVal val="0"/>
                                          </p:val>
                                        </p:tav>
                                      </p:tavLst>
                                    </p:anim>
                                    <p:anim calcmode="lin" valueType="num">
                                      <p:cBhvr>
                                        <p:cTn id="17" dur="1750"/>
                                        <p:tgtEl>
                                          <p:spTgt spid="70"/>
                                        </p:tgtEl>
                                        <p:attrNameLst>
                                          <p:attrName>ppt_h</p:attrName>
                                        </p:attrNameLst>
                                      </p:cBhvr>
                                      <p:tavLst>
                                        <p:tav tm="0">
                                          <p:val>
                                            <p:strVal val="ppt_h"/>
                                          </p:val>
                                        </p:tav>
                                        <p:tav tm="100000">
                                          <p:val>
                                            <p:fltVal val="0"/>
                                          </p:val>
                                        </p:tav>
                                      </p:tavLst>
                                    </p:anim>
                                    <p:animEffect transition="out" filter="fade">
                                      <p:cBhvr>
                                        <p:cTn id="18" dur="1750"/>
                                        <p:tgtEl>
                                          <p:spTgt spid="70"/>
                                        </p:tgtEl>
                                      </p:cBhvr>
                                    </p:animEffect>
                                    <p:set>
                                      <p:cBhvr>
                                        <p:cTn id="19" dur="1" fill="hold">
                                          <p:stCondLst>
                                            <p:cond delay="1749"/>
                                          </p:stCondLst>
                                        </p:cTn>
                                        <p:tgtEl>
                                          <p:spTgt spid="70"/>
                                        </p:tgtEl>
                                        <p:attrNameLst>
                                          <p:attrName>style.visibility</p:attrName>
                                        </p:attrNameLst>
                                      </p:cBhvr>
                                      <p:to>
                                        <p:strVal val="hidden"/>
                                      </p:to>
                                    </p:set>
                                  </p:childTnLst>
                                </p:cTn>
                              </p:par>
                              <p:par>
                                <p:cTn id="20" presetID="53" presetClass="exit" presetSubtype="32" fill="hold" nodeType="withEffect">
                                  <p:stCondLst>
                                    <p:cond delay="0"/>
                                  </p:stCondLst>
                                  <p:childTnLst>
                                    <p:anim calcmode="lin" valueType="num">
                                      <p:cBhvr>
                                        <p:cTn id="21" dur="1750"/>
                                        <p:tgtEl>
                                          <p:spTgt spid="23"/>
                                        </p:tgtEl>
                                        <p:attrNameLst>
                                          <p:attrName>ppt_w</p:attrName>
                                        </p:attrNameLst>
                                      </p:cBhvr>
                                      <p:tavLst>
                                        <p:tav tm="0">
                                          <p:val>
                                            <p:strVal val="ppt_w"/>
                                          </p:val>
                                        </p:tav>
                                        <p:tav tm="100000">
                                          <p:val>
                                            <p:fltVal val="0"/>
                                          </p:val>
                                        </p:tav>
                                      </p:tavLst>
                                    </p:anim>
                                    <p:anim calcmode="lin" valueType="num">
                                      <p:cBhvr>
                                        <p:cTn id="22" dur="1750"/>
                                        <p:tgtEl>
                                          <p:spTgt spid="23"/>
                                        </p:tgtEl>
                                        <p:attrNameLst>
                                          <p:attrName>ppt_h</p:attrName>
                                        </p:attrNameLst>
                                      </p:cBhvr>
                                      <p:tavLst>
                                        <p:tav tm="0">
                                          <p:val>
                                            <p:strVal val="ppt_h"/>
                                          </p:val>
                                        </p:tav>
                                        <p:tav tm="100000">
                                          <p:val>
                                            <p:fltVal val="0"/>
                                          </p:val>
                                        </p:tav>
                                      </p:tavLst>
                                    </p:anim>
                                    <p:animEffect transition="out" filter="fade">
                                      <p:cBhvr>
                                        <p:cTn id="23" dur="1750"/>
                                        <p:tgtEl>
                                          <p:spTgt spid="23"/>
                                        </p:tgtEl>
                                      </p:cBhvr>
                                    </p:animEffect>
                                    <p:set>
                                      <p:cBhvr>
                                        <p:cTn id="24" dur="1" fill="hold">
                                          <p:stCondLst>
                                            <p:cond delay="1749"/>
                                          </p:stCondLst>
                                        </p:cTn>
                                        <p:tgtEl>
                                          <p:spTgt spid="23"/>
                                        </p:tgtEl>
                                        <p:attrNameLst>
                                          <p:attrName>style.visibility</p:attrName>
                                        </p:attrNameLst>
                                      </p:cBhvr>
                                      <p:to>
                                        <p:strVal val="hidden"/>
                                      </p:to>
                                    </p:set>
                                  </p:childTnLst>
                                </p:cTn>
                              </p:par>
                              <p:par>
                                <p:cTn id="25" presetID="53" presetClass="exit" presetSubtype="32" fill="hold" nodeType="withEffect">
                                  <p:stCondLst>
                                    <p:cond delay="250"/>
                                  </p:stCondLst>
                                  <p:childTnLst>
                                    <p:anim calcmode="lin" valueType="num">
                                      <p:cBhvr>
                                        <p:cTn id="26" dur="1000"/>
                                        <p:tgtEl>
                                          <p:spTgt spid="10"/>
                                        </p:tgtEl>
                                        <p:attrNameLst>
                                          <p:attrName>ppt_w</p:attrName>
                                        </p:attrNameLst>
                                      </p:cBhvr>
                                      <p:tavLst>
                                        <p:tav tm="0">
                                          <p:val>
                                            <p:strVal val="ppt_w"/>
                                          </p:val>
                                        </p:tav>
                                        <p:tav tm="100000">
                                          <p:val>
                                            <p:fltVal val="0"/>
                                          </p:val>
                                        </p:tav>
                                      </p:tavLst>
                                    </p:anim>
                                    <p:anim calcmode="lin" valueType="num">
                                      <p:cBhvr>
                                        <p:cTn id="27" dur="1000"/>
                                        <p:tgtEl>
                                          <p:spTgt spid="10"/>
                                        </p:tgtEl>
                                        <p:attrNameLst>
                                          <p:attrName>ppt_h</p:attrName>
                                        </p:attrNameLst>
                                      </p:cBhvr>
                                      <p:tavLst>
                                        <p:tav tm="0">
                                          <p:val>
                                            <p:strVal val="ppt_h"/>
                                          </p:val>
                                        </p:tav>
                                        <p:tav tm="100000">
                                          <p:val>
                                            <p:fltVal val="0"/>
                                          </p:val>
                                        </p:tav>
                                      </p:tavLst>
                                    </p:anim>
                                    <p:animEffect transition="out" filter="fade">
                                      <p:cBhvr>
                                        <p:cTn id="28" dur="1000"/>
                                        <p:tgtEl>
                                          <p:spTgt spid="10"/>
                                        </p:tgtEl>
                                      </p:cBhvr>
                                    </p:animEffect>
                                    <p:set>
                                      <p:cBhvr>
                                        <p:cTn id="29" dur="1" fill="hold">
                                          <p:stCondLst>
                                            <p:cond delay="999"/>
                                          </p:stCondLst>
                                        </p:cTn>
                                        <p:tgtEl>
                                          <p:spTgt spid="10"/>
                                        </p:tgtEl>
                                        <p:attrNameLst>
                                          <p:attrName>style.visibility</p:attrName>
                                        </p:attrNameLst>
                                      </p:cBhvr>
                                      <p:to>
                                        <p:strVal val="hidden"/>
                                      </p:to>
                                    </p:set>
                                  </p:childTnLst>
                                </p:cTn>
                              </p:par>
                              <p:par>
                                <p:cTn id="30" presetID="53" presetClass="exit" presetSubtype="32" fill="hold" nodeType="withEffect">
                                  <p:stCondLst>
                                    <p:cond delay="250"/>
                                  </p:stCondLst>
                                  <p:childTnLst>
                                    <p:anim calcmode="lin" valueType="num">
                                      <p:cBhvr>
                                        <p:cTn id="31" dur="1000"/>
                                        <p:tgtEl>
                                          <p:spTgt spid="12"/>
                                        </p:tgtEl>
                                        <p:attrNameLst>
                                          <p:attrName>ppt_w</p:attrName>
                                        </p:attrNameLst>
                                      </p:cBhvr>
                                      <p:tavLst>
                                        <p:tav tm="0">
                                          <p:val>
                                            <p:strVal val="ppt_w"/>
                                          </p:val>
                                        </p:tav>
                                        <p:tav tm="100000">
                                          <p:val>
                                            <p:fltVal val="0"/>
                                          </p:val>
                                        </p:tav>
                                      </p:tavLst>
                                    </p:anim>
                                    <p:anim calcmode="lin" valueType="num">
                                      <p:cBhvr>
                                        <p:cTn id="32" dur="1000"/>
                                        <p:tgtEl>
                                          <p:spTgt spid="12"/>
                                        </p:tgtEl>
                                        <p:attrNameLst>
                                          <p:attrName>ppt_h</p:attrName>
                                        </p:attrNameLst>
                                      </p:cBhvr>
                                      <p:tavLst>
                                        <p:tav tm="0">
                                          <p:val>
                                            <p:strVal val="ppt_h"/>
                                          </p:val>
                                        </p:tav>
                                        <p:tav tm="100000">
                                          <p:val>
                                            <p:fltVal val="0"/>
                                          </p:val>
                                        </p:tav>
                                      </p:tavLst>
                                    </p:anim>
                                    <p:animEffect transition="out" filter="fade">
                                      <p:cBhvr>
                                        <p:cTn id="33" dur="1000"/>
                                        <p:tgtEl>
                                          <p:spTgt spid="12"/>
                                        </p:tgtEl>
                                      </p:cBhvr>
                                    </p:animEffect>
                                    <p:set>
                                      <p:cBhvr>
                                        <p:cTn id="34" dur="1" fill="hold">
                                          <p:stCondLst>
                                            <p:cond delay="999"/>
                                          </p:stCondLst>
                                        </p:cTn>
                                        <p:tgtEl>
                                          <p:spTgt spid="12"/>
                                        </p:tgtEl>
                                        <p:attrNameLst>
                                          <p:attrName>style.visibility</p:attrName>
                                        </p:attrNameLst>
                                      </p:cBhvr>
                                      <p:to>
                                        <p:strVal val="hidden"/>
                                      </p:to>
                                    </p:set>
                                  </p:childTnLst>
                                </p:cTn>
                              </p:par>
                              <p:par>
                                <p:cTn id="35" presetID="53" presetClass="exit" presetSubtype="32" fill="hold" nodeType="withEffect">
                                  <p:stCondLst>
                                    <p:cond delay="250"/>
                                  </p:stCondLst>
                                  <p:childTnLst>
                                    <p:anim calcmode="lin" valueType="num">
                                      <p:cBhvr>
                                        <p:cTn id="36" dur="1000"/>
                                        <p:tgtEl>
                                          <p:spTgt spid="20"/>
                                        </p:tgtEl>
                                        <p:attrNameLst>
                                          <p:attrName>ppt_w</p:attrName>
                                        </p:attrNameLst>
                                      </p:cBhvr>
                                      <p:tavLst>
                                        <p:tav tm="0">
                                          <p:val>
                                            <p:strVal val="ppt_w"/>
                                          </p:val>
                                        </p:tav>
                                        <p:tav tm="100000">
                                          <p:val>
                                            <p:fltVal val="0"/>
                                          </p:val>
                                        </p:tav>
                                      </p:tavLst>
                                    </p:anim>
                                    <p:anim calcmode="lin" valueType="num">
                                      <p:cBhvr>
                                        <p:cTn id="37" dur="1000"/>
                                        <p:tgtEl>
                                          <p:spTgt spid="20"/>
                                        </p:tgtEl>
                                        <p:attrNameLst>
                                          <p:attrName>ppt_h</p:attrName>
                                        </p:attrNameLst>
                                      </p:cBhvr>
                                      <p:tavLst>
                                        <p:tav tm="0">
                                          <p:val>
                                            <p:strVal val="ppt_h"/>
                                          </p:val>
                                        </p:tav>
                                        <p:tav tm="100000">
                                          <p:val>
                                            <p:fltVal val="0"/>
                                          </p:val>
                                        </p:tav>
                                      </p:tavLst>
                                    </p:anim>
                                    <p:animEffect transition="out" filter="fade">
                                      <p:cBhvr>
                                        <p:cTn id="38" dur="1000"/>
                                        <p:tgtEl>
                                          <p:spTgt spid="20"/>
                                        </p:tgtEl>
                                      </p:cBhvr>
                                    </p:animEffect>
                                    <p:set>
                                      <p:cBhvr>
                                        <p:cTn id="39" dur="1" fill="hold">
                                          <p:stCondLst>
                                            <p:cond delay="999"/>
                                          </p:stCondLst>
                                        </p:cTn>
                                        <p:tgtEl>
                                          <p:spTgt spid="20"/>
                                        </p:tgtEl>
                                        <p:attrNameLst>
                                          <p:attrName>style.visibility</p:attrName>
                                        </p:attrNameLst>
                                      </p:cBhvr>
                                      <p:to>
                                        <p:strVal val="hidden"/>
                                      </p:to>
                                    </p:set>
                                  </p:childTnLst>
                                </p:cTn>
                              </p:par>
                              <p:par>
                                <p:cTn id="40" presetID="53" presetClass="exit" presetSubtype="32" fill="hold" nodeType="withEffect">
                                  <p:stCondLst>
                                    <p:cond delay="250"/>
                                  </p:stCondLst>
                                  <p:childTnLst>
                                    <p:anim calcmode="lin" valueType="num">
                                      <p:cBhvr>
                                        <p:cTn id="41" dur="1000"/>
                                        <p:tgtEl>
                                          <p:spTgt spid="30"/>
                                        </p:tgtEl>
                                        <p:attrNameLst>
                                          <p:attrName>ppt_w</p:attrName>
                                        </p:attrNameLst>
                                      </p:cBhvr>
                                      <p:tavLst>
                                        <p:tav tm="0">
                                          <p:val>
                                            <p:strVal val="ppt_w"/>
                                          </p:val>
                                        </p:tav>
                                        <p:tav tm="100000">
                                          <p:val>
                                            <p:fltVal val="0"/>
                                          </p:val>
                                        </p:tav>
                                      </p:tavLst>
                                    </p:anim>
                                    <p:anim calcmode="lin" valueType="num">
                                      <p:cBhvr>
                                        <p:cTn id="42" dur="1000"/>
                                        <p:tgtEl>
                                          <p:spTgt spid="30"/>
                                        </p:tgtEl>
                                        <p:attrNameLst>
                                          <p:attrName>ppt_h</p:attrName>
                                        </p:attrNameLst>
                                      </p:cBhvr>
                                      <p:tavLst>
                                        <p:tav tm="0">
                                          <p:val>
                                            <p:strVal val="ppt_h"/>
                                          </p:val>
                                        </p:tav>
                                        <p:tav tm="100000">
                                          <p:val>
                                            <p:fltVal val="0"/>
                                          </p:val>
                                        </p:tav>
                                      </p:tavLst>
                                    </p:anim>
                                    <p:animEffect transition="out" filter="fade">
                                      <p:cBhvr>
                                        <p:cTn id="43" dur="1000"/>
                                        <p:tgtEl>
                                          <p:spTgt spid="30"/>
                                        </p:tgtEl>
                                      </p:cBhvr>
                                    </p:animEffect>
                                    <p:set>
                                      <p:cBhvr>
                                        <p:cTn id="44" dur="1" fill="hold">
                                          <p:stCondLst>
                                            <p:cond delay="999"/>
                                          </p:stCondLst>
                                        </p:cTn>
                                        <p:tgtEl>
                                          <p:spTgt spid="30"/>
                                        </p:tgtEl>
                                        <p:attrNameLst>
                                          <p:attrName>style.visibility</p:attrName>
                                        </p:attrNameLst>
                                      </p:cBhvr>
                                      <p:to>
                                        <p:strVal val="hidden"/>
                                      </p:to>
                                    </p:set>
                                  </p:childTnLst>
                                </p:cTn>
                              </p:par>
                              <p:par>
                                <p:cTn id="45" presetID="53" presetClass="exit" presetSubtype="32" fill="hold" nodeType="withEffect">
                                  <p:stCondLst>
                                    <p:cond delay="750"/>
                                  </p:stCondLst>
                                  <p:childTnLst>
                                    <p:anim calcmode="lin" valueType="num">
                                      <p:cBhvr>
                                        <p:cTn id="46" dur="1000"/>
                                        <p:tgtEl>
                                          <p:spTgt spid="21"/>
                                        </p:tgtEl>
                                        <p:attrNameLst>
                                          <p:attrName>ppt_w</p:attrName>
                                        </p:attrNameLst>
                                      </p:cBhvr>
                                      <p:tavLst>
                                        <p:tav tm="0">
                                          <p:val>
                                            <p:strVal val="ppt_w"/>
                                          </p:val>
                                        </p:tav>
                                        <p:tav tm="100000">
                                          <p:val>
                                            <p:fltVal val="0"/>
                                          </p:val>
                                        </p:tav>
                                      </p:tavLst>
                                    </p:anim>
                                    <p:anim calcmode="lin" valueType="num">
                                      <p:cBhvr>
                                        <p:cTn id="47" dur="1000"/>
                                        <p:tgtEl>
                                          <p:spTgt spid="21"/>
                                        </p:tgtEl>
                                        <p:attrNameLst>
                                          <p:attrName>ppt_h</p:attrName>
                                        </p:attrNameLst>
                                      </p:cBhvr>
                                      <p:tavLst>
                                        <p:tav tm="0">
                                          <p:val>
                                            <p:strVal val="ppt_h"/>
                                          </p:val>
                                        </p:tav>
                                        <p:tav tm="100000">
                                          <p:val>
                                            <p:fltVal val="0"/>
                                          </p:val>
                                        </p:tav>
                                      </p:tavLst>
                                    </p:anim>
                                    <p:animEffect transition="out" filter="fade">
                                      <p:cBhvr>
                                        <p:cTn id="48" dur="1000"/>
                                        <p:tgtEl>
                                          <p:spTgt spid="21"/>
                                        </p:tgtEl>
                                      </p:cBhvr>
                                    </p:animEffect>
                                    <p:set>
                                      <p:cBhvr>
                                        <p:cTn id="49" dur="1" fill="hold">
                                          <p:stCondLst>
                                            <p:cond delay="999"/>
                                          </p:stCondLst>
                                        </p:cTn>
                                        <p:tgtEl>
                                          <p:spTgt spid="21"/>
                                        </p:tgtEl>
                                        <p:attrNameLst>
                                          <p:attrName>style.visibility</p:attrName>
                                        </p:attrNameLst>
                                      </p:cBhvr>
                                      <p:to>
                                        <p:strVal val="hidden"/>
                                      </p:to>
                                    </p:set>
                                  </p:childTnLst>
                                </p:cTn>
                              </p:par>
                              <p:par>
                                <p:cTn id="50" presetID="53" presetClass="exit" presetSubtype="32" fill="hold" nodeType="withEffect">
                                  <p:stCondLst>
                                    <p:cond delay="750"/>
                                  </p:stCondLst>
                                  <p:childTnLst>
                                    <p:anim calcmode="lin" valueType="num">
                                      <p:cBhvr>
                                        <p:cTn id="51" dur="1000"/>
                                        <p:tgtEl>
                                          <p:spTgt spid="69"/>
                                        </p:tgtEl>
                                        <p:attrNameLst>
                                          <p:attrName>ppt_w</p:attrName>
                                        </p:attrNameLst>
                                      </p:cBhvr>
                                      <p:tavLst>
                                        <p:tav tm="0">
                                          <p:val>
                                            <p:strVal val="ppt_w"/>
                                          </p:val>
                                        </p:tav>
                                        <p:tav tm="100000">
                                          <p:val>
                                            <p:fltVal val="0"/>
                                          </p:val>
                                        </p:tav>
                                      </p:tavLst>
                                    </p:anim>
                                    <p:anim calcmode="lin" valueType="num">
                                      <p:cBhvr>
                                        <p:cTn id="52" dur="1000"/>
                                        <p:tgtEl>
                                          <p:spTgt spid="69"/>
                                        </p:tgtEl>
                                        <p:attrNameLst>
                                          <p:attrName>ppt_h</p:attrName>
                                        </p:attrNameLst>
                                      </p:cBhvr>
                                      <p:tavLst>
                                        <p:tav tm="0">
                                          <p:val>
                                            <p:strVal val="ppt_h"/>
                                          </p:val>
                                        </p:tav>
                                        <p:tav tm="100000">
                                          <p:val>
                                            <p:fltVal val="0"/>
                                          </p:val>
                                        </p:tav>
                                      </p:tavLst>
                                    </p:anim>
                                    <p:animEffect transition="out" filter="fade">
                                      <p:cBhvr>
                                        <p:cTn id="53" dur="1000"/>
                                        <p:tgtEl>
                                          <p:spTgt spid="69"/>
                                        </p:tgtEl>
                                      </p:cBhvr>
                                    </p:animEffect>
                                    <p:set>
                                      <p:cBhvr>
                                        <p:cTn id="54" dur="1" fill="hold">
                                          <p:stCondLst>
                                            <p:cond delay="999"/>
                                          </p:stCondLst>
                                        </p:cTn>
                                        <p:tgtEl>
                                          <p:spTgt spid="69"/>
                                        </p:tgtEl>
                                        <p:attrNameLst>
                                          <p:attrName>style.visibility</p:attrName>
                                        </p:attrNameLst>
                                      </p:cBhvr>
                                      <p:to>
                                        <p:strVal val="hidden"/>
                                      </p:to>
                                    </p:set>
                                  </p:childTnLst>
                                </p:cTn>
                              </p:par>
                              <p:par>
                                <p:cTn id="55" presetID="53" presetClass="exit" presetSubtype="32" fill="hold" nodeType="withEffect">
                                  <p:stCondLst>
                                    <p:cond delay="750"/>
                                  </p:stCondLst>
                                  <p:childTnLst>
                                    <p:anim calcmode="lin" valueType="num">
                                      <p:cBhvr>
                                        <p:cTn id="56" dur="1000"/>
                                        <p:tgtEl>
                                          <p:spTgt spid="11"/>
                                        </p:tgtEl>
                                        <p:attrNameLst>
                                          <p:attrName>ppt_w</p:attrName>
                                        </p:attrNameLst>
                                      </p:cBhvr>
                                      <p:tavLst>
                                        <p:tav tm="0">
                                          <p:val>
                                            <p:strVal val="ppt_w"/>
                                          </p:val>
                                        </p:tav>
                                        <p:tav tm="100000">
                                          <p:val>
                                            <p:fltVal val="0"/>
                                          </p:val>
                                        </p:tav>
                                      </p:tavLst>
                                    </p:anim>
                                    <p:anim calcmode="lin" valueType="num">
                                      <p:cBhvr>
                                        <p:cTn id="57" dur="1000"/>
                                        <p:tgtEl>
                                          <p:spTgt spid="11"/>
                                        </p:tgtEl>
                                        <p:attrNameLst>
                                          <p:attrName>ppt_h</p:attrName>
                                        </p:attrNameLst>
                                      </p:cBhvr>
                                      <p:tavLst>
                                        <p:tav tm="0">
                                          <p:val>
                                            <p:strVal val="ppt_h"/>
                                          </p:val>
                                        </p:tav>
                                        <p:tav tm="100000">
                                          <p:val>
                                            <p:fltVal val="0"/>
                                          </p:val>
                                        </p:tav>
                                      </p:tavLst>
                                    </p:anim>
                                    <p:animEffect transition="out" filter="fade">
                                      <p:cBhvr>
                                        <p:cTn id="58" dur="1000"/>
                                        <p:tgtEl>
                                          <p:spTgt spid="11"/>
                                        </p:tgtEl>
                                      </p:cBhvr>
                                    </p:animEffect>
                                    <p:set>
                                      <p:cBhvr>
                                        <p:cTn id="59" dur="1" fill="hold">
                                          <p:stCondLst>
                                            <p:cond delay="999"/>
                                          </p:stCondLst>
                                        </p:cTn>
                                        <p:tgtEl>
                                          <p:spTgt spid="11"/>
                                        </p:tgtEl>
                                        <p:attrNameLst>
                                          <p:attrName>style.visibility</p:attrName>
                                        </p:attrNameLst>
                                      </p:cBhvr>
                                      <p:to>
                                        <p:strVal val="hidden"/>
                                      </p:to>
                                    </p:set>
                                  </p:childTnLst>
                                </p:cTn>
                              </p:par>
                              <p:par>
                                <p:cTn id="60" presetID="53" presetClass="exit" presetSubtype="32" fill="hold" nodeType="withEffect">
                                  <p:stCondLst>
                                    <p:cond delay="1000"/>
                                  </p:stCondLst>
                                  <p:childTnLst>
                                    <p:anim calcmode="lin" valueType="num">
                                      <p:cBhvr>
                                        <p:cTn id="61" dur="1550"/>
                                        <p:tgtEl>
                                          <p:spTgt spid="13"/>
                                        </p:tgtEl>
                                        <p:attrNameLst>
                                          <p:attrName>ppt_w</p:attrName>
                                        </p:attrNameLst>
                                      </p:cBhvr>
                                      <p:tavLst>
                                        <p:tav tm="0">
                                          <p:val>
                                            <p:strVal val="ppt_w"/>
                                          </p:val>
                                        </p:tav>
                                        <p:tav tm="100000">
                                          <p:val>
                                            <p:fltVal val="0"/>
                                          </p:val>
                                        </p:tav>
                                      </p:tavLst>
                                    </p:anim>
                                    <p:anim calcmode="lin" valueType="num">
                                      <p:cBhvr>
                                        <p:cTn id="62" dur="1550"/>
                                        <p:tgtEl>
                                          <p:spTgt spid="13"/>
                                        </p:tgtEl>
                                        <p:attrNameLst>
                                          <p:attrName>ppt_h</p:attrName>
                                        </p:attrNameLst>
                                      </p:cBhvr>
                                      <p:tavLst>
                                        <p:tav tm="0">
                                          <p:val>
                                            <p:strVal val="ppt_h"/>
                                          </p:val>
                                        </p:tav>
                                        <p:tav tm="100000">
                                          <p:val>
                                            <p:fltVal val="0"/>
                                          </p:val>
                                        </p:tav>
                                      </p:tavLst>
                                    </p:anim>
                                    <p:animEffect transition="out" filter="fade">
                                      <p:cBhvr>
                                        <p:cTn id="63" dur="1550"/>
                                        <p:tgtEl>
                                          <p:spTgt spid="13"/>
                                        </p:tgtEl>
                                      </p:cBhvr>
                                    </p:animEffect>
                                    <p:set>
                                      <p:cBhvr>
                                        <p:cTn id="64" dur="1" fill="hold">
                                          <p:stCondLst>
                                            <p:cond delay="1549"/>
                                          </p:stCondLst>
                                        </p:cTn>
                                        <p:tgtEl>
                                          <p:spTgt spid="13"/>
                                        </p:tgtEl>
                                        <p:attrNameLst>
                                          <p:attrName>style.visibility</p:attrName>
                                        </p:attrNameLst>
                                      </p:cBhvr>
                                      <p:to>
                                        <p:strVal val="hidden"/>
                                      </p:to>
                                    </p:set>
                                  </p:childTnLst>
                                </p:cTn>
                              </p:par>
                            </p:childTnLst>
                          </p:cTn>
                        </p:par>
                        <p:par>
                          <p:cTn id="65" fill="hold">
                            <p:stCondLst>
                              <p:cond delay="2550"/>
                            </p:stCondLst>
                            <p:childTnLst>
                              <p:par>
                                <p:cTn id="66" presetID="53" presetClass="entr" presetSubtype="16"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p:cTn id="68" dur="1750" fill="hold"/>
                                        <p:tgtEl>
                                          <p:spTgt spid="74"/>
                                        </p:tgtEl>
                                        <p:attrNameLst>
                                          <p:attrName>ppt_w</p:attrName>
                                        </p:attrNameLst>
                                      </p:cBhvr>
                                      <p:tavLst>
                                        <p:tav tm="0">
                                          <p:val>
                                            <p:fltVal val="0"/>
                                          </p:val>
                                        </p:tav>
                                        <p:tav tm="100000">
                                          <p:val>
                                            <p:strVal val="#ppt_w"/>
                                          </p:val>
                                        </p:tav>
                                      </p:tavLst>
                                    </p:anim>
                                    <p:anim calcmode="lin" valueType="num">
                                      <p:cBhvr>
                                        <p:cTn id="69" dur="1750" fill="hold"/>
                                        <p:tgtEl>
                                          <p:spTgt spid="74"/>
                                        </p:tgtEl>
                                        <p:attrNameLst>
                                          <p:attrName>ppt_h</p:attrName>
                                        </p:attrNameLst>
                                      </p:cBhvr>
                                      <p:tavLst>
                                        <p:tav tm="0">
                                          <p:val>
                                            <p:fltVal val="0"/>
                                          </p:val>
                                        </p:tav>
                                        <p:tav tm="100000">
                                          <p:val>
                                            <p:strVal val="#ppt_h"/>
                                          </p:val>
                                        </p:tav>
                                      </p:tavLst>
                                    </p:anim>
                                    <p:animEffect transition="in" filter="fade">
                                      <p:cBhvr>
                                        <p:cTn id="70" dur="1750"/>
                                        <p:tgtEl>
                                          <p:spTgt spid="74"/>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1750" fill="hold"/>
                                        <p:tgtEl>
                                          <p:spTgt spid="76"/>
                                        </p:tgtEl>
                                        <p:attrNameLst>
                                          <p:attrName>ppt_w</p:attrName>
                                        </p:attrNameLst>
                                      </p:cBhvr>
                                      <p:tavLst>
                                        <p:tav tm="0">
                                          <p:val>
                                            <p:fltVal val="0"/>
                                          </p:val>
                                        </p:tav>
                                        <p:tav tm="100000">
                                          <p:val>
                                            <p:strVal val="#ppt_w"/>
                                          </p:val>
                                        </p:tav>
                                      </p:tavLst>
                                    </p:anim>
                                    <p:anim calcmode="lin" valueType="num">
                                      <p:cBhvr>
                                        <p:cTn id="74" dur="1750" fill="hold"/>
                                        <p:tgtEl>
                                          <p:spTgt spid="76"/>
                                        </p:tgtEl>
                                        <p:attrNameLst>
                                          <p:attrName>ppt_h</p:attrName>
                                        </p:attrNameLst>
                                      </p:cBhvr>
                                      <p:tavLst>
                                        <p:tav tm="0">
                                          <p:val>
                                            <p:fltVal val="0"/>
                                          </p:val>
                                        </p:tav>
                                        <p:tav tm="100000">
                                          <p:val>
                                            <p:strVal val="#ppt_h"/>
                                          </p:val>
                                        </p:tav>
                                      </p:tavLst>
                                    </p:anim>
                                    <p:animEffect transition="in" filter="fade">
                                      <p:cBhvr>
                                        <p:cTn id="75" dur="1750"/>
                                        <p:tgtEl>
                                          <p:spTgt spid="76"/>
                                        </p:tgtEl>
                                      </p:cBhvr>
                                    </p:animEffect>
                                  </p:childTnLst>
                                </p:cTn>
                              </p:par>
                              <p:par>
                                <p:cTn id="76" presetID="10" presetClass="entr" presetSubtype="0" fill="hold" grpId="0" nodeType="withEffect">
                                  <p:stCondLst>
                                    <p:cond delay="1500"/>
                                  </p:stCondLst>
                                  <p:childTnLst>
                                    <p:set>
                                      <p:cBhvr>
                                        <p:cTn id="77" dur="1" fill="hold">
                                          <p:stCondLst>
                                            <p:cond delay="0"/>
                                          </p:stCondLst>
                                        </p:cTn>
                                        <p:tgtEl>
                                          <p:spTgt spid="75"/>
                                        </p:tgtEl>
                                        <p:attrNameLst>
                                          <p:attrName>style.visibility</p:attrName>
                                        </p:attrNameLst>
                                      </p:cBhvr>
                                      <p:to>
                                        <p:strVal val="visible"/>
                                      </p:to>
                                    </p:set>
                                    <p:animEffect transition="in" filter="fade">
                                      <p:cBhvr>
                                        <p:cTn id="78" dur="1500"/>
                                        <p:tgtEl>
                                          <p:spTgt spid="75"/>
                                        </p:tgtEl>
                                      </p:cBhvr>
                                    </p:animEffect>
                                  </p:childTnLst>
                                </p:cTn>
                              </p:par>
                              <p:par>
                                <p:cTn id="79" presetID="10" presetClass="entr" presetSubtype="0" fill="hold" grpId="0" nodeType="withEffect">
                                  <p:stCondLst>
                                    <p:cond delay="150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p:bldP spid="76" grpId="0" animBg="1"/>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0"/>
            <a:ext cx="9144000" cy="6858000"/>
          </a:xfrm>
          <a:prstGeom prst="rect">
            <a:avLst/>
          </a:prstGeom>
          <a:gradFill flip="none" rotWithShape="1">
            <a:gsLst>
              <a:gs pos="0">
                <a:srgbClr val="3F0508"/>
              </a:gs>
              <a:gs pos="40000">
                <a:schemeClr val="tx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4"/>
          <p:cNvSpPr>
            <a:spLocks noEditPoints="1"/>
          </p:cNvSpPr>
          <p:nvPr/>
        </p:nvSpPr>
        <p:spPr bwMode="auto">
          <a:xfrm flipH="1">
            <a:off x="920498" y="499185"/>
            <a:ext cx="451102" cy="948907"/>
          </a:xfrm>
          <a:custGeom>
            <a:avLst/>
            <a:gdLst>
              <a:gd name="T0" fmla="*/ 127 w 379"/>
              <a:gd name="T1" fmla="*/ 382 h 866"/>
              <a:gd name="T2" fmla="*/ 123 w 379"/>
              <a:gd name="T3" fmla="*/ 345 h 866"/>
              <a:gd name="T4" fmla="*/ 296 w 379"/>
              <a:gd name="T5" fmla="*/ 299 h 866"/>
              <a:gd name="T6" fmla="*/ 302 w 379"/>
              <a:gd name="T7" fmla="*/ 388 h 866"/>
              <a:gd name="T8" fmla="*/ 306 w 379"/>
              <a:gd name="T9" fmla="*/ 411 h 866"/>
              <a:gd name="T10" fmla="*/ 306 w 379"/>
              <a:gd name="T11" fmla="*/ 426 h 866"/>
              <a:gd name="T12" fmla="*/ 324 w 379"/>
              <a:gd name="T13" fmla="*/ 395 h 866"/>
              <a:gd name="T14" fmla="*/ 332 w 379"/>
              <a:gd name="T15" fmla="*/ 366 h 866"/>
              <a:gd name="T16" fmla="*/ 336 w 379"/>
              <a:gd name="T17" fmla="*/ 336 h 866"/>
              <a:gd name="T18" fmla="*/ 326 w 379"/>
              <a:gd name="T19" fmla="*/ 306 h 866"/>
              <a:gd name="T20" fmla="*/ 318 w 379"/>
              <a:gd name="T21" fmla="*/ 188 h 866"/>
              <a:gd name="T22" fmla="*/ 277 w 379"/>
              <a:gd name="T23" fmla="*/ 139 h 866"/>
              <a:gd name="T24" fmla="*/ 235 w 379"/>
              <a:gd name="T25" fmla="*/ 16 h 866"/>
              <a:gd name="T26" fmla="*/ 249 w 379"/>
              <a:gd name="T27" fmla="*/ 32 h 866"/>
              <a:gd name="T28" fmla="*/ 256 w 379"/>
              <a:gd name="T29" fmla="*/ 46 h 866"/>
              <a:gd name="T30" fmla="*/ 259 w 379"/>
              <a:gd name="T31" fmla="*/ 75 h 866"/>
              <a:gd name="T32" fmla="*/ 275 w 379"/>
              <a:gd name="T33" fmla="*/ 107 h 866"/>
              <a:gd name="T34" fmla="*/ 284 w 379"/>
              <a:gd name="T35" fmla="*/ 118 h 866"/>
              <a:gd name="T36" fmla="*/ 287 w 379"/>
              <a:gd name="T37" fmla="*/ 129 h 866"/>
              <a:gd name="T38" fmla="*/ 289 w 379"/>
              <a:gd name="T39" fmla="*/ 141 h 866"/>
              <a:gd name="T40" fmla="*/ 305 w 379"/>
              <a:gd name="T41" fmla="*/ 151 h 866"/>
              <a:gd name="T42" fmla="*/ 321 w 379"/>
              <a:gd name="T43" fmla="*/ 182 h 866"/>
              <a:gd name="T44" fmla="*/ 321 w 379"/>
              <a:gd name="T45" fmla="*/ 184 h 866"/>
              <a:gd name="T46" fmla="*/ 329 w 379"/>
              <a:gd name="T47" fmla="*/ 194 h 866"/>
              <a:gd name="T48" fmla="*/ 346 w 379"/>
              <a:gd name="T49" fmla="*/ 234 h 866"/>
              <a:gd name="T50" fmla="*/ 371 w 379"/>
              <a:gd name="T51" fmla="*/ 309 h 866"/>
              <a:gd name="T52" fmla="*/ 379 w 379"/>
              <a:gd name="T53" fmla="*/ 337 h 866"/>
              <a:gd name="T54" fmla="*/ 373 w 379"/>
              <a:gd name="T55" fmla="*/ 361 h 866"/>
              <a:gd name="T56" fmla="*/ 357 w 379"/>
              <a:gd name="T57" fmla="*/ 401 h 866"/>
              <a:gd name="T58" fmla="*/ 336 w 379"/>
              <a:gd name="T59" fmla="*/ 441 h 866"/>
              <a:gd name="T60" fmla="*/ 297 w 379"/>
              <a:gd name="T61" fmla="*/ 491 h 866"/>
              <a:gd name="T62" fmla="*/ 284 w 379"/>
              <a:gd name="T63" fmla="*/ 568 h 866"/>
              <a:gd name="T64" fmla="*/ 289 w 379"/>
              <a:gd name="T65" fmla="*/ 639 h 866"/>
              <a:gd name="T66" fmla="*/ 284 w 379"/>
              <a:gd name="T67" fmla="*/ 675 h 866"/>
              <a:gd name="T68" fmla="*/ 265 w 379"/>
              <a:gd name="T69" fmla="*/ 761 h 866"/>
              <a:gd name="T70" fmla="*/ 280 w 379"/>
              <a:gd name="T71" fmla="*/ 830 h 866"/>
              <a:gd name="T72" fmla="*/ 286 w 379"/>
              <a:gd name="T73" fmla="*/ 863 h 866"/>
              <a:gd name="T74" fmla="*/ 209 w 379"/>
              <a:gd name="T75" fmla="*/ 839 h 866"/>
              <a:gd name="T76" fmla="*/ 221 w 379"/>
              <a:gd name="T77" fmla="*/ 653 h 866"/>
              <a:gd name="T78" fmla="*/ 224 w 379"/>
              <a:gd name="T79" fmla="*/ 585 h 866"/>
              <a:gd name="T80" fmla="*/ 187 w 379"/>
              <a:gd name="T81" fmla="*/ 523 h 866"/>
              <a:gd name="T82" fmla="*/ 144 w 379"/>
              <a:gd name="T83" fmla="*/ 600 h 866"/>
              <a:gd name="T84" fmla="*/ 129 w 379"/>
              <a:gd name="T85" fmla="*/ 642 h 866"/>
              <a:gd name="T86" fmla="*/ 130 w 379"/>
              <a:gd name="T87" fmla="*/ 731 h 866"/>
              <a:gd name="T88" fmla="*/ 130 w 379"/>
              <a:gd name="T89" fmla="*/ 844 h 866"/>
              <a:gd name="T90" fmla="*/ 11 w 379"/>
              <a:gd name="T91" fmla="*/ 853 h 866"/>
              <a:gd name="T92" fmla="*/ 15 w 379"/>
              <a:gd name="T93" fmla="*/ 823 h 866"/>
              <a:gd name="T94" fmla="*/ 46 w 379"/>
              <a:gd name="T95" fmla="*/ 795 h 866"/>
              <a:gd name="T96" fmla="*/ 62 w 379"/>
              <a:gd name="T97" fmla="*/ 678 h 866"/>
              <a:gd name="T98" fmla="*/ 79 w 379"/>
              <a:gd name="T99" fmla="*/ 565 h 866"/>
              <a:gd name="T100" fmla="*/ 96 w 379"/>
              <a:gd name="T101" fmla="*/ 437 h 866"/>
              <a:gd name="T102" fmla="*/ 88 w 379"/>
              <a:gd name="T103" fmla="*/ 311 h 866"/>
              <a:gd name="T104" fmla="*/ 90 w 379"/>
              <a:gd name="T105" fmla="*/ 303 h 866"/>
              <a:gd name="T106" fmla="*/ 99 w 379"/>
              <a:gd name="T107" fmla="*/ 258 h 866"/>
              <a:gd name="T108" fmla="*/ 144 w 379"/>
              <a:gd name="T109" fmla="*/ 148 h 866"/>
              <a:gd name="T110" fmla="*/ 163 w 379"/>
              <a:gd name="T111" fmla="*/ 142 h 866"/>
              <a:gd name="T112" fmla="*/ 175 w 379"/>
              <a:gd name="T113" fmla="*/ 126 h 866"/>
              <a:gd name="T114" fmla="*/ 176 w 379"/>
              <a:gd name="T115" fmla="*/ 121 h 866"/>
              <a:gd name="T116" fmla="*/ 172 w 379"/>
              <a:gd name="T117" fmla="*/ 96 h 866"/>
              <a:gd name="T118" fmla="*/ 156 w 379"/>
              <a:gd name="T119" fmla="*/ 67 h 866"/>
              <a:gd name="T120" fmla="*/ 175 w 379"/>
              <a:gd name="T121" fmla="*/ 7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9" h="866">
                <a:moveTo>
                  <a:pt x="126" y="382"/>
                </a:moveTo>
                <a:lnTo>
                  <a:pt x="124" y="383"/>
                </a:lnTo>
                <a:lnTo>
                  <a:pt x="124" y="386"/>
                </a:lnTo>
                <a:lnTo>
                  <a:pt x="126" y="389"/>
                </a:lnTo>
                <a:lnTo>
                  <a:pt x="126" y="391"/>
                </a:lnTo>
                <a:lnTo>
                  <a:pt x="127" y="389"/>
                </a:lnTo>
                <a:lnTo>
                  <a:pt x="129" y="388"/>
                </a:lnTo>
                <a:lnTo>
                  <a:pt x="130" y="385"/>
                </a:lnTo>
                <a:lnTo>
                  <a:pt x="130" y="383"/>
                </a:lnTo>
                <a:lnTo>
                  <a:pt x="127" y="382"/>
                </a:lnTo>
                <a:lnTo>
                  <a:pt x="126" y="382"/>
                </a:lnTo>
                <a:close/>
                <a:moveTo>
                  <a:pt x="127" y="320"/>
                </a:moveTo>
                <a:lnTo>
                  <a:pt x="124" y="323"/>
                </a:lnTo>
                <a:lnTo>
                  <a:pt x="123" y="326"/>
                </a:lnTo>
                <a:lnTo>
                  <a:pt x="124" y="329"/>
                </a:lnTo>
                <a:lnTo>
                  <a:pt x="123" y="332"/>
                </a:lnTo>
                <a:lnTo>
                  <a:pt x="123" y="335"/>
                </a:lnTo>
                <a:lnTo>
                  <a:pt x="124" y="337"/>
                </a:lnTo>
                <a:lnTo>
                  <a:pt x="124" y="342"/>
                </a:lnTo>
                <a:lnTo>
                  <a:pt x="123" y="345"/>
                </a:lnTo>
                <a:lnTo>
                  <a:pt x="127" y="333"/>
                </a:lnTo>
                <a:lnTo>
                  <a:pt x="127" y="320"/>
                </a:lnTo>
                <a:close/>
                <a:moveTo>
                  <a:pt x="308" y="268"/>
                </a:moveTo>
                <a:lnTo>
                  <a:pt x="306" y="269"/>
                </a:lnTo>
                <a:lnTo>
                  <a:pt x="305" y="272"/>
                </a:lnTo>
                <a:lnTo>
                  <a:pt x="305" y="274"/>
                </a:lnTo>
                <a:lnTo>
                  <a:pt x="305" y="277"/>
                </a:lnTo>
                <a:lnTo>
                  <a:pt x="302" y="284"/>
                </a:lnTo>
                <a:lnTo>
                  <a:pt x="299" y="292"/>
                </a:lnTo>
                <a:lnTo>
                  <a:pt x="296" y="299"/>
                </a:lnTo>
                <a:lnTo>
                  <a:pt x="295" y="302"/>
                </a:lnTo>
                <a:lnTo>
                  <a:pt x="293" y="305"/>
                </a:lnTo>
                <a:lnTo>
                  <a:pt x="293" y="306"/>
                </a:lnTo>
                <a:lnTo>
                  <a:pt x="295" y="315"/>
                </a:lnTo>
                <a:lnTo>
                  <a:pt x="297" y="326"/>
                </a:lnTo>
                <a:lnTo>
                  <a:pt x="300" y="335"/>
                </a:lnTo>
                <a:lnTo>
                  <a:pt x="297" y="343"/>
                </a:lnTo>
                <a:lnTo>
                  <a:pt x="300" y="357"/>
                </a:lnTo>
                <a:lnTo>
                  <a:pt x="302" y="372"/>
                </a:lnTo>
                <a:lnTo>
                  <a:pt x="302" y="388"/>
                </a:lnTo>
                <a:lnTo>
                  <a:pt x="302" y="392"/>
                </a:lnTo>
                <a:lnTo>
                  <a:pt x="302" y="397"/>
                </a:lnTo>
                <a:lnTo>
                  <a:pt x="300" y="400"/>
                </a:lnTo>
                <a:lnTo>
                  <a:pt x="299" y="401"/>
                </a:lnTo>
                <a:lnTo>
                  <a:pt x="300" y="403"/>
                </a:lnTo>
                <a:lnTo>
                  <a:pt x="305" y="403"/>
                </a:lnTo>
                <a:lnTo>
                  <a:pt x="305" y="406"/>
                </a:lnTo>
                <a:lnTo>
                  <a:pt x="305" y="407"/>
                </a:lnTo>
                <a:lnTo>
                  <a:pt x="305" y="409"/>
                </a:lnTo>
                <a:lnTo>
                  <a:pt x="306" y="411"/>
                </a:lnTo>
                <a:lnTo>
                  <a:pt x="308" y="414"/>
                </a:lnTo>
                <a:lnTo>
                  <a:pt x="308" y="417"/>
                </a:lnTo>
                <a:lnTo>
                  <a:pt x="306" y="420"/>
                </a:lnTo>
                <a:lnTo>
                  <a:pt x="305" y="423"/>
                </a:lnTo>
                <a:lnTo>
                  <a:pt x="302" y="425"/>
                </a:lnTo>
                <a:lnTo>
                  <a:pt x="302" y="426"/>
                </a:lnTo>
                <a:lnTo>
                  <a:pt x="303" y="428"/>
                </a:lnTo>
                <a:lnTo>
                  <a:pt x="303" y="429"/>
                </a:lnTo>
                <a:lnTo>
                  <a:pt x="305" y="428"/>
                </a:lnTo>
                <a:lnTo>
                  <a:pt x="306" y="426"/>
                </a:lnTo>
                <a:lnTo>
                  <a:pt x="308" y="425"/>
                </a:lnTo>
                <a:lnTo>
                  <a:pt x="311" y="423"/>
                </a:lnTo>
                <a:lnTo>
                  <a:pt x="312" y="419"/>
                </a:lnTo>
                <a:lnTo>
                  <a:pt x="315" y="414"/>
                </a:lnTo>
                <a:lnTo>
                  <a:pt x="318" y="410"/>
                </a:lnTo>
                <a:lnTo>
                  <a:pt x="317" y="406"/>
                </a:lnTo>
                <a:lnTo>
                  <a:pt x="318" y="403"/>
                </a:lnTo>
                <a:lnTo>
                  <a:pt x="320" y="400"/>
                </a:lnTo>
                <a:lnTo>
                  <a:pt x="323" y="398"/>
                </a:lnTo>
                <a:lnTo>
                  <a:pt x="324" y="395"/>
                </a:lnTo>
                <a:lnTo>
                  <a:pt x="326" y="392"/>
                </a:lnTo>
                <a:lnTo>
                  <a:pt x="326" y="389"/>
                </a:lnTo>
                <a:lnTo>
                  <a:pt x="326" y="388"/>
                </a:lnTo>
                <a:lnTo>
                  <a:pt x="326" y="385"/>
                </a:lnTo>
                <a:lnTo>
                  <a:pt x="326" y="383"/>
                </a:lnTo>
                <a:lnTo>
                  <a:pt x="327" y="382"/>
                </a:lnTo>
                <a:lnTo>
                  <a:pt x="329" y="380"/>
                </a:lnTo>
                <a:lnTo>
                  <a:pt x="329" y="377"/>
                </a:lnTo>
                <a:lnTo>
                  <a:pt x="329" y="374"/>
                </a:lnTo>
                <a:lnTo>
                  <a:pt x="332" y="366"/>
                </a:lnTo>
                <a:lnTo>
                  <a:pt x="334" y="357"/>
                </a:lnTo>
                <a:lnTo>
                  <a:pt x="334" y="355"/>
                </a:lnTo>
                <a:lnTo>
                  <a:pt x="334" y="352"/>
                </a:lnTo>
                <a:lnTo>
                  <a:pt x="334" y="349"/>
                </a:lnTo>
                <a:lnTo>
                  <a:pt x="336" y="348"/>
                </a:lnTo>
                <a:lnTo>
                  <a:pt x="339" y="345"/>
                </a:lnTo>
                <a:lnTo>
                  <a:pt x="337" y="342"/>
                </a:lnTo>
                <a:lnTo>
                  <a:pt x="337" y="340"/>
                </a:lnTo>
                <a:lnTo>
                  <a:pt x="334" y="339"/>
                </a:lnTo>
                <a:lnTo>
                  <a:pt x="336" y="336"/>
                </a:lnTo>
                <a:lnTo>
                  <a:pt x="336" y="335"/>
                </a:lnTo>
                <a:lnTo>
                  <a:pt x="336" y="332"/>
                </a:lnTo>
                <a:lnTo>
                  <a:pt x="337" y="329"/>
                </a:lnTo>
                <a:lnTo>
                  <a:pt x="334" y="327"/>
                </a:lnTo>
                <a:lnTo>
                  <a:pt x="333" y="326"/>
                </a:lnTo>
                <a:lnTo>
                  <a:pt x="333" y="323"/>
                </a:lnTo>
                <a:lnTo>
                  <a:pt x="332" y="320"/>
                </a:lnTo>
                <a:lnTo>
                  <a:pt x="330" y="315"/>
                </a:lnTo>
                <a:lnTo>
                  <a:pt x="329" y="311"/>
                </a:lnTo>
                <a:lnTo>
                  <a:pt x="326" y="306"/>
                </a:lnTo>
                <a:lnTo>
                  <a:pt x="317" y="287"/>
                </a:lnTo>
                <a:lnTo>
                  <a:pt x="308" y="268"/>
                </a:lnTo>
                <a:close/>
                <a:moveTo>
                  <a:pt x="317" y="185"/>
                </a:moveTo>
                <a:lnTo>
                  <a:pt x="317" y="188"/>
                </a:lnTo>
                <a:lnTo>
                  <a:pt x="318" y="189"/>
                </a:lnTo>
                <a:lnTo>
                  <a:pt x="318" y="192"/>
                </a:lnTo>
                <a:lnTo>
                  <a:pt x="320" y="191"/>
                </a:lnTo>
                <a:lnTo>
                  <a:pt x="320" y="189"/>
                </a:lnTo>
                <a:lnTo>
                  <a:pt x="320" y="188"/>
                </a:lnTo>
                <a:lnTo>
                  <a:pt x="318" y="188"/>
                </a:lnTo>
                <a:lnTo>
                  <a:pt x="317" y="186"/>
                </a:lnTo>
                <a:lnTo>
                  <a:pt x="317" y="185"/>
                </a:lnTo>
                <a:close/>
                <a:moveTo>
                  <a:pt x="277" y="138"/>
                </a:moveTo>
                <a:lnTo>
                  <a:pt x="277" y="138"/>
                </a:lnTo>
                <a:lnTo>
                  <a:pt x="275" y="138"/>
                </a:lnTo>
                <a:lnTo>
                  <a:pt x="277" y="139"/>
                </a:lnTo>
                <a:lnTo>
                  <a:pt x="278" y="141"/>
                </a:lnTo>
                <a:lnTo>
                  <a:pt x="278" y="139"/>
                </a:lnTo>
                <a:lnTo>
                  <a:pt x="278" y="139"/>
                </a:lnTo>
                <a:lnTo>
                  <a:pt x="277" y="139"/>
                </a:lnTo>
                <a:lnTo>
                  <a:pt x="277" y="138"/>
                </a:lnTo>
                <a:close/>
                <a:moveTo>
                  <a:pt x="203" y="0"/>
                </a:moveTo>
                <a:lnTo>
                  <a:pt x="204" y="1"/>
                </a:lnTo>
                <a:lnTo>
                  <a:pt x="207" y="3"/>
                </a:lnTo>
                <a:lnTo>
                  <a:pt x="212" y="4"/>
                </a:lnTo>
                <a:lnTo>
                  <a:pt x="218" y="6"/>
                </a:lnTo>
                <a:lnTo>
                  <a:pt x="222" y="7"/>
                </a:lnTo>
                <a:lnTo>
                  <a:pt x="227" y="10"/>
                </a:lnTo>
                <a:lnTo>
                  <a:pt x="231" y="13"/>
                </a:lnTo>
                <a:lnTo>
                  <a:pt x="235" y="16"/>
                </a:lnTo>
                <a:lnTo>
                  <a:pt x="237" y="19"/>
                </a:lnTo>
                <a:lnTo>
                  <a:pt x="238" y="19"/>
                </a:lnTo>
                <a:lnTo>
                  <a:pt x="240" y="21"/>
                </a:lnTo>
                <a:lnTo>
                  <a:pt x="241" y="21"/>
                </a:lnTo>
                <a:lnTo>
                  <a:pt x="243" y="24"/>
                </a:lnTo>
                <a:lnTo>
                  <a:pt x="244" y="25"/>
                </a:lnTo>
                <a:lnTo>
                  <a:pt x="246" y="27"/>
                </a:lnTo>
                <a:lnTo>
                  <a:pt x="246" y="30"/>
                </a:lnTo>
                <a:lnTo>
                  <a:pt x="247" y="31"/>
                </a:lnTo>
                <a:lnTo>
                  <a:pt x="249" y="32"/>
                </a:lnTo>
                <a:lnTo>
                  <a:pt x="250" y="34"/>
                </a:lnTo>
                <a:lnTo>
                  <a:pt x="250" y="35"/>
                </a:lnTo>
                <a:lnTo>
                  <a:pt x="250" y="37"/>
                </a:lnTo>
                <a:lnTo>
                  <a:pt x="252" y="38"/>
                </a:lnTo>
                <a:lnTo>
                  <a:pt x="253" y="38"/>
                </a:lnTo>
                <a:lnTo>
                  <a:pt x="253" y="40"/>
                </a:lnTo>
                <a:lnTo>
                  <a:pt x="253" y="41"/>
                </a:lnTo>
                <a:lnTo>
                  <a:pt x="253" y="44"/>
                </a:lnTo>
                <a:lnTo>
                  <a:pt x="255" y="44"/>
                </a:lnTo>
                <a:lnTo>
                  <a:pt x="256" y="46"/>
                </a:lnTo>
                <a:lnTo>
                  <a:pt x="256" y="47"/>
                </a:lnTo>
                <a:lnTo>
                  <a:pt x="256" y="50"/>
                </a:lnTo>
                <a:lnTo>
                  <a:pt x="258" y="53"/>
                </a:lnTo>
                <a:lnTo>
                  <a:pt x="259" y="56"/>
                </a:lnTo>
                <a:lnTo>
                  <a:pt x="259" y="58"/>
                </a:lnTo>
                <a:lnTo>
                  <a:pt x="258" y="59"/>
                </a:lnTo>
                <a:lnTo>
                  <a:pt x="259" y="64"/>
                </a:lnTo>
                <a:lnTo>
                  <a:pt x="259" y="68"/>
                </a:lnTo>
                <a:lnTo>
                  <a:pt x="259" y="72"/>
                </a:lnTo>
                <a:lnTo>
                  <a:pt x="259" y="75"/>
                </a:lnTo>
                <a:lnTo>
                  <a:pt x="266" y="92"/>
                </a:lnTo>
                <a:lnTo>
                  <a:pt x="278" y="104"/>
                </a:lnTo>
                <a:lnTo>
                  <a:pt x="277" y="104"/>
                </a:lnTo>
                <a:lnTo>
                  <a:pt x="275" y="104"/>
                </a:lnTo>
                <a:lnTo>
                  <a:pt x="275" y="104"/>
                </a:lnTo>
                <a:lnTo>
                  <a:pt x="277" y="105"/>
                </a:lnTo>
                <a:lnTo>
                  <a:pt x="280" y="108"/>
                </a:lnTo>
                <a:lnTo>
                  <a:pt x="283" y="109"/>
                </a:lnTo>
                <a:lnTo>
                  <a:pt x="278" y="108"/>
                </a:lnTo>
                <a:lnTo>
                  <a:pt x="275" y="107"/>
                </a:lnTo>
                <a:lnTo>
                  <a:pt x="272" y="104"/>
                </a:lnTo>
                <a:lnTo>
                  <a:pt x="271" y="101"/>
                </a:lnTo>
                <a:lnTo>
                  <a:pt x="268" y="98"/>
                </a:lnTo>
                <a:lnTo>
                  <a:pt x="271" y="102"/>
                </a:lnTo>
                <a:lnTo>
                  <a:pt x="274" y="107"/>
                </a:lnTo>
                <a:lnTo>
                  <a:pt x="277" y="111"/>
                </a:lnTo>
                <a:lnTo>
                  <a:pt x="280" y="114"/>
                </a:lnTo>
                <a:lnTo>
                  <a:pt x="284" y="117"/>
                </a:lnTo>
                <a:lnTo>
                  <a:pt x="284" y="118"/>
                </a:lnTo>
                <a:lnTo>
                  <a:pt x="284" y="118"/>
                </a:lnTo>
                <a:lnTo>
                  <a:pt x="284" y="118"/>
                </a:lnTo>
                <a:lnTo>
                  <a:pt x="286" y="120"/>
                </a:lnTo>
                <a:lnTo>
                  <a:pt x="286" y="120"/>
                </a:lnTo>
                <a:lnTo>
                  <a:pt x="286" y="120"/>
                </a:lnTo>
                <a:lnTo>
                  <a:pt x="284" y="120"/>
                </a:lnTo>
                <a:lnTo>
                  <a:pt x="284" y="120"/>
                </a:lnTo>
                <a:lnTo>
                  <a:pt x="284" y="123"/>
                </a:lnTo>
                <a:lnTo>
                  <a:pt x="286" y="126"/>
                </a:lnTo>
                <a:lnTo>
                  <a:pt x="287" y="127"/>
                </a:lnTo>
                <a:lnTo>
                  <a:pt x="287" y="129"/>
                </a:lnTo>
                <a:lnTo>
                  <a:pt x="287" y="132"/>
                </a:lnTo>
                <a:lnTo>
                  <a:pt x="287" y="135"/>
                </a:lnTo>
                <a:lnTo>
                  <a:pt x="289" y="136"/>
                </a:lnTo>
                <a:lnTo>
                  <a:pt x="290" y="138"/>
                </a:lnTo>
                <a:lnTo>
                  <a:pt x="289" y="139"/>
                </a:lnTo>
                <a:lnTo>
                  <a:pt x="289" y="141"/>
                </a:lnTo>
                <a:lnTo>
                  <a:pt x="290" y="144"/>
                </a:lnTo>
                <a:lnTo>
                  <a:pt x="289" y="142"/>
                </a:lnTo>
                <a:lnTo>
                  <a:pt x="289" y="142"/>
                </a:lnTo>
                <a:lnTo>
                  <a:pt x="289" y="141"/>
                </a:lnTo>
                <a:lnTo>
                  <a:pt x="287" y="141"/>
                </a:lnTo>
                <a:lnTo>
                  <a:pt x="287" y="142"/>
                </a:lnTo>
                <a:lnTo>
                  <a:pt x="287" y="144"/>
                </a:lnTo>
                <a:lnTo>
                  <a:pt x="289" y="144"/>
                </a:lnTo>
                <a:lnTo>
                  <a:pt x="290" y="144"/>
                </a:lnTo>
                <a:lnTo>
                  <a:pt x="290" y="144"/>
                </a:lnTo>
                <a:lnTo>
                  <a:pt x="295" y="146"/>
                </a:lnTo>
                <a:lnTo>
                  <a:pt x="297" y="148"/>
                </a:lnTo>
                <a:lnTo>
                  <a:pt x="302" y="149"/>
                </a:lnTo>
                <a:lnTo>
                  <a:pt x="305" y="151"/>
                </a:lnTo>
                <a:lnTo>
                  <a:pt x="306" y="155"/>
                </a:lnTo>
                <a:lnTo>
                  <a:pt x="308" y="160"/>
                </a:lnTo>
                <a:lnTo>
                  <a:pt x="311" y="164"/>
                </a:lnTo>
                <a:lnTo>
                  <a:pt x="312" y="169"/>
                </a:lnTo>
                <a:lnTo>
                  <a:pt x="315" y="170"/>
                </a:lnTo>
                <a:lnTo>
                  <a:pt x="318" y="172"/>
                </a:lnTo>
                <a:lnTo>
                  <a:pt x="320" y="175"/>
                </a:lnTo>
                <a:lnTo>
                  <a:pt x="323" y="178"/>
                </a:lnTo>
                <a:lnTo>
                  <a:pt x="323" y="179"/>
                </a:lnTo>
                <a:lnTo>
                  <a:pt x="321" y="182"/>
                </a:lnTo>
                <a:lnTo>
                  <a:pt x="321" y="182"/>
                </a:lnTo>
                <a:lnTo>
                  <a:pt x="321" y="184"/>
                </a:lnTo>
                <a:lnTo>
                  <a:pt x="323" y="184"/>
                </a:lnTo>
                <a:lnTo>
                  <a:pt x="323" y="185"/>
                </a:lnTo>
                <a:lnTo>
                  <a:pt x="323" y="185"/>
                </a:lnTo>
                <a:lnTo>
                  <a:pt x="323" y="185"/>
                </a:lnTo>
                <a:lnTo>
                  <a:pt x="321" y="186"/>
                </a:lnTo>
                <a:lnTo>
                  <a:pt x="321" y="185"/>
                </a:lnTo>
                <a:lnTo>
                  <a:pt x="321" y="185"/>
                </a:lnTo>
                <a:lnTo>
                  <a:pt x="321" y="184"/>
                </a:lnTo>
                <a:lnTo>
                  <a:pt x="320" y="184"/>
                </a:lnTo>
                <a:lnTo>
                  <a:pt x="320" y="185"/>
                </a:lnTo>
                <a:lnTo>
                  <a:pt x="318" y="186"/>
                </a:lnTo>
                <a:lnTo>
                  <a:pt x="321" y="186"/>
                </a:lnTo>
                <a:lnTo>
                  <a:pt x="323" y="188"/>
                </a:lnTo>
                <a:lnTo>
                  <a:pt x="323" y="189"/>
                </a:lnTo>
                <a:lnTo>
                  <a:pt x="323" y="188"/>
                </a:lnTo>
                <a:lnTo>
                  <a:pt x="323" y="186"/>
                </a:lnTo>
                <a:lnTo>
                  <a:pt x="324" y="186"/>
                </a:lnTo>
                <a:lnTo>
                  <a:pt x="329" y="194"/>
                </a:lnTo>
                <a:lnTo>
                  <a:pt x="333" y="201"/>
                </a:lnTo>
                <a:lnTo>
                  <a:pt x="336" y="210"/>
                </a:lnTo>
                <a:lnTo>
                  <a:pt x="337" y="210"/>
                </a:lnTo>
                <a:lnTo>
                  <a:pt x="339" y="212"/>
                </a:lnTo>
                <a:lnTo>
                  <a:pt x="339" y="216"/>
                </a:lnTo>
                <a:lnTo>
                  <a:pt x="340" y="221"/>
                </a:lnTo>
                <a:lnTo>
                  <a:pt x="342" y="223"/>
                </a:lnTo>
                <a:lnTo>
                  <a:pt x="343" y="226"/>
                </a:lnTo>
                <a:lnTo>
                  <a:pt x="345" y="229"/>
                </a:lnTo>
                <a:lnTo>
                  <a:pt x="346" y="234"/>
                </a:lnTo>
                <a:lnTo>
                  <a:pt x="346" y="235"/>
                </a:lnTo>
                <a:lnTo>
                  <a:pt x="348" y="240"/>
                </a:lnTo>
                <a:lnTo>
                  <a:pt x="348" y="244"/>
                </a:lnTo>
                <a:lnTo>
                  <a:pt x="348" y="247"/>
                </a:lnTo>
                <a:lnTo>
                  <a:pt x="349" y="250"/>
                </a:lnTo>
                <a:lnTo>
                  <a:pt x="355" y="269"/>
                </a:lnTo>
                <a:lnTo>
                  <a:pt x="361" y="287"/>
                </a:lnTo>
                <a:lnTo>
                  <a:pt x="367" y="305"/>
                </a:lnTo>
                <a:lnTo>
                  <a:pt x="370" y="308"/>
                </a:lnTo>
                <a:lnTo>
                  <a:pt x="371" y="309"/>
                </a:lnTo>
                <a:lnTo>
                  <a:pt x="371" y="312"/>
                </a:lnTo>
                <a:lnTo>
                  <a:pt x="371" y="315"/>
                </a:lnTo>
                <a:lnTo>
                  <a:pt x="373" y="318"/>
                </a:lnTo>
                <a:lnTo>
                  <a:pt x="374" y="321"/>
                </a:lnTo>
                <a:lnTo>
                  <a:pt x="374" y="326"/>
                </a:lnTo>
                <a:lnTo>
                  <a:pt x="374" y="329"/>
                </a:lnTo>
                <a:lnTo>
                  <a:pt x="376" y="333"/>
                </a:lnTo>
                <a:lnTo>
                  <a:pt x="377" y="335"/>
                </a:lnTo>
                <a:lnTo>
                  <a:pt x="379" y="336"/>
                </a:lnTo>
                <a:lnTo>
                  <a:pt x="379" y="337"/>
                </a:lnTo>
                <a:lnTo>
                  <a:pt x="379" y="339"/>
                </a:lnTo>
                <a:lnTo>
                  <a:pt x="377" y="340"/>
                </a:lnTo>
                <a:lnTo>
                  <a:pt x="377" y="343"/>
                </a:lnTo>
                <a:lnTo>
                  <a:pt x="376" y="346"/>
                </a:lnTo>
                <a:lnTo>
                  <a:pt x="377" y="348"/>
                </a:lnTo>
                <a:lnTo>
                  <a:pt x="377" y="351"/>
                </a:lnTo>
                <a:lnTo>
                  <a:pt x="376" y="354"/>
                </a:lnTo>
                <a:lnTo>
                  <a:pt x="374" y="357"/>
                </a:lnTo>
                <a:lnTo>
                  <a:pt x="373" y="358"/>
                </a:lnTo>
                <a:lnTo>
                  <a:pt x="373" y="361"/>
                </a:lnTo>
                <a:lnTo>
                  <a:pt x="371" y="366"/>
                </a:lnTo>
                <a:lnTo>
                  <a:pt x="368" y="370"/>
                </a:lnTo>
                <a:lnTo>
                  <a:pt x="367" y="374"/>
                </a:lnTo>
                <a:lnTo>
                  <a:pt x="364" y="382"/>
                </a:lnTo>
                <a:lnTo>
                  <a:pt x="363" y="389"/>
                </a:lnTo>
                <a:lnTo>
                  <a:pt x="361" y="391"/>
                </a:lnTo>
                <a:lnTo>
                  <a:pt x="360" y="392"/>
                </a:lnTo>
                <a:lnTo>
                  <a:pt x="360" y="395"/>
                </a:lnTo>
                <a:lnTo>
                  <a:pt x="358" y="398"/>
                </a:lnTo>
                <a:lnTo>
                  <a:pt x="357" y="401"/>
                </a:lnTo>
                <a:lnTo>
                  <a:pt x="355" y="404"/>
                </a:lnTo>
                <a:lnTo>
                  <a:pt x="354" y="407"/>
                </a:lnTo>
                <a:lnTo>
                  <a:pt x="352" y="410"/>
                </a:lnTo>
                <a:lnTo>
                  <a:pt x="352" y="413"/>
                </a:lnTo>
                <a:lnTo>
                  <a:pt x="354" y="414"/>
                </a:lnTo>
                <a:lnTo>
                  <a:pt x="354" y="417"/>
                </a:lnTo>
                <a:lnTo>
                  <a:pt x="352" y="419"/>
                </a:lnTo>
                <a:lnTo>
                  <a:pt x="349" y="420"/>
                </a:lnTo>
                <a:lnTo>
                  <a:pt x="346" y="420"/>
                </a:lnTo>
                <a:lnTo>
                  <a:pt x="336" y="441"/>
                </a:lnTo>
                <a:lnTo>
                  <a:pt x="329" y="462"/>
                </a:lnTo>
                <a:lnTo>
                  <a:pt x="326" y="463"/>
                </a:lnTo>
                <a:lnTo>
                  <a:pt x="324" y="463"/>
                </a:lnTo>
                <a:lnTo>
                  <a:pt x="321" y="463"/>
                </a:lnTo>
                <a:lnTo>
                  <a:pt x="318" y="469"/>
                </a:lnTo>
                <a:lnTo>
                  <a:pt x="315" y="475"/>
                </a:lnTo>
                <a:lnTo>
                  <a:pt x="311" y="480"/>
                </a:lnTo>
                <a:lnTo>
                  <a:pt x="306" y="483"/>
                </a:lnTo>
                <a:lnTo>
                  <a:pt x="300" y="487"/>
                </a:lnTo>
                <a:lnTo>
                  <a:pt x="297" y="491"/>
                </a:lnTo>
                <a:lnTo>
                  <a:pt x="296" y="496"/>
                </a:lnTo>
                <a:lnTo>
                  <a:pt x="296" y="500"/>
                </a:lnTo>
                <a:lnTo>
                  <a:pt x="296" y="506"/>
                </a:lnTo>
                <a:lnTo>
                  <a:pt x="295" y="511"/>
                </a:lnTo>
                <a:lnTo>
                  <a:pt x="293" y="515"/>
                </a:lnTo>
                <a:lnTo>
                  <a:pt x="292" y="518"/>
                </a:lnTo>
                <a:lnTo>
                  <a:pt x="289" y="549"/>
                </a:lnTo>
                <a:lnTo>
                  <a:pt x="287" y="557"/>
                </a:lnTo>
                <a:lnTo>
                  <a:pt x="286" y="563"/>
                </a:lnTo>
                <a:lnTo>
                  <a:pt x="284" y="568"/>
                </a:lnTo>
                <a:lnTo>
                  <a:pt x="286" y="582"/>
                </a:lnTo>
                <a:lnTo>
                  <a:pt x="286" y="595"/>
                </a:lnTo>
                <a:lnTo>
                  <a:pt x="283" y="604"/>
                </a:lnTo>
                <a:lnTo>
                  <a:pt x="281" y="611"/>
                </a:lnTo>
                <a:lnTo>
                  <a:pt x="281" y="622"/>
                </a:lnTo>
                <a:lnTo>
                  <a:pt x="283" y="625"/>
                </a:lnTo>
                <a:lnTo>
                  <a:pt x="286" y="628"/>
                </a:lnTo>
                <a:lnTo>
                  <a:pt x="287" y="632"/>
                </a:lnTo>
                <a:lnTo>
                  <a:pt x="289" y="635"/>
                </a:lnTo>
                <a:lnTo>
                  <a:pt x="289" y="639"/>
                </a:lnTo>
                <a:lnTo>
                  <a:pt x="287" y="642"/>
                </a:lnTo>
                <a:lnTo>
                  <a:pt x="287" y="647"/>
                </a:lnTo>
                <a:lnTo>
                  <a:pt x="286" y="650"/>
                </a:lnTo>
                <a:lnTo>
                  <a:pt x="284" y="653"/>
                </a:lnTo>
                <a:lnTo>
                  <a:pt x="284" y="656"/>
                </a:lnTo>
                <a:lnTo>
                  <a:pt x="283" y="659"/>
                </a:lnTo>
                <a:lnTo>
                  <a:pt x="284" y="662"/>
                </a:lnTo>
                <a:lnTo>
                  <a:pt x="286" y="666"/>
                </a:lnTo>
                <a:lnTo>
                  <a:pt x="286" y="669"/>
                </a:lnTo>
                <a:lnTo>
                  <a:pt x="284" y="675"/>
                </a:lnTo>
                <a:lnTo>
                  <a:pt x="283" y="679"/>
                </a:lnTo>
                <a:lnTo>
                  <a:pt x="283" y="685"/>
                </a:lnTo>
                <a:lnTo>
                  <a:pt x="280" y="702"/>
                </a:lnTo>
                <a:lnTo>
                  <a:pt x="275" y="718"/>
                </a:lnTo>
                <a:lnTo>
                  <a:pt x="272" y="734"/>
                </a:lnTo>
                <a:lnTo>
                  <a:pt x="271" y="742"/>
                </a:lnTo>
                <a:lnTo>
                  <a:pt x="269" y="748"/>
                </a:lnTo>
                <a:lnTo>
                  <a:pt x="268" y="755"/>
                </a:lnTo>
                <a:lnTo>
                  <a:pt x="266" y="758"/>
                </a:lnTo>
                <a:lnTo>
                  <a:pt x="265" y="761"/>
                </a:lnTo>
                <a:lnTo>
                  <a:pt x="263" y="765"/>
                </a:lnTo>
                <a:lnTo>
                  <a:pt x="262" y="768"/>
                </a:lnTo>
                <a:lnTo>
                  <a:pt x="261" y="773"/>
                </a:lnTo>
                <a:lnTo>
                  <a:pt x="261" y="777"/>
                </a:lnTo>
                <a:lnTo>
                  <a:pt x="265" y="792"/>
                </a:lnTo>
                <a:lnTo>
                  <a:pt x="271" y="805"/>
                </a:lnTo>
                <a:lnTo>
                  <a:pt x="274" y="805"/>
                </a:lnTo>
                <a:lnTo>
                  <a:pt x="277" y="807"/>
                </a:lnTo>
                <a:lnTo>
                  <a:pt x="280" y="819"/>
                </a:lnTo>
                <a:lnTo>
                  <a:pt x="280" y="830"/>
                </a:lnTo>
                <a:lnTo>
                  <a:pt x="284" y="833"/>
                </a:lnTo>
                <a:lnTo>
                  <a:pt x="289" y="836"/>
                </a:lnTo>
                <a:lnTo>
                  <a:pt x="290" y="842"/>
                </a:lnTo>
                <a:lnTo>
                  <a:pt x="292" y="847"/>
                </a:lnTo>
                <a:lnTo>
                  <a:pt x="293" y="854"/>
                </a:lnTo>
                <a:lnTo>
                  <a:pt x="292" y="856"/>
                </a:lnTo>
                <a:lnTo>
                  <a:pt x="290" y="857"/>
                </a:lnTo>
                <a:lnTo>
                  <a:pt x="290" y="859"/>
                </a:lnTo>
                <a:lnTo>
                  <a:pt x="289" y="860"/>
                </a:lnTo>
                <a:lnTo>
                  <a:pt x="286" y="863"/>
                </a:lnTo>
                <a:lnTo>
                  <a:pt x="281" y="865"/>
                </a:lnTo>
                <a:lnTo>
                  <a:pt x="277" y="865"/>
                </a:lnTo>
                <a:lnTo>
                  <a:pt x="272" y="866"/>
                </a:lnTo>
                <a:lnTo>
                  <a:pt x="259" y="865"/>
                </a:lnTo>
                <a:lnTo>
                  <a:pt x="249" y="862"/>
                </a:lnTo>
                <a:lnTo>
                  <a:pt x="238" y="856"/>
                </a:lnTo>
                <a:lnTo>
                  <a:pt x="225" y="851"/>
                </a:lnTo>
                <a:lnTo>
                  <a:pt x="213" y="847"/>
                </a:lnTo>
                <a:lnTo>
                  <a:pt x="210" y="842"/>
                </a:lnTo>
                <a:lnTo>
                  <a:pt x="209" y="839"/>
                </a:lnTo>
                <a:lnTo>
                  <a:pt x="209" y="835"/>
                </a:lnTo>
                <a:lnTo>
                  <a:pt x="207" y="832"/>
                </a:lnTo>
                <a:lnTo>
                  <a:pt x="209" y="801"/>
                </a:lnTo>
                <a:lnTo>
                  <a:pt x="212" y="773"/>
                </a:lnTo>
                <a:lnTo>
                  <a:pt x="215" y="752"/>
                </a:lnTo>
                <a:lnTo>
                  <a:pt x="216" y="734"/>
                </a:lnTo>
                <a:lnTo>
                  <a:pt x="221" y="690"/>
                </a:lnTo>
                <a:lnTo>
                  <a:pt x="221" y="674"/>
                </a:lnTo>
                <a:lnTo>
                  <a:pt x="222" y="657"/>
                </a:lnTo>
                <a:lnTo>
                  <a:pt x="221" y="653"/>
                </a:lnTo>
                <a:lnTo>
                  <a:pt x="219" y="647"/>
                </a:lnTo>
                <a:lnTo>
                  <a:pt x="219" y="642"/>
                </a:lnTo>
                <a:lnTo>
                  <a:pt x="219" y="638"/>
                </a:lnTo>
                <a:lnTo>
                  <a:pt x="221" y="634"/>
                </a:lnTo>
                <a:lnTo>
                  <a:pt x="222" y="610"/>
                </a:lnTo>
                <a:lnTo>
                  <a:pt x="222" y="604"/>
                </a:lnTo>
                <a:lnTo>
                  <a:pt x="224" y="598"/>
                </a:lnTo>
                <a:lnTo>
                  <a:pt x="225" y="592"/>
                </a:lnTo>
                <a:lnTo>
                  <a:pt x="225" y="588"/>
                </a:lnTo>
                <a:lnTo>
                  <a:pt x="224" y="585"/>
                </a:lnTo>
                <a:lnTo>
                  <a:pt x="224" y="580"/>
                </a:lnTo>
                <a:lnTo>
                  <a:pt x="222" y="577"/>
                </a:lnTo>
                <a:lnTo>
                  <a:pt x="222" y="573"/>
                </a:lnTo>
                <a:lnTo>
                  <a:pt x="224" y="567"/>
                </a:lnTo>
                <a:lnTo>
                  <a:pt x="224" y="561"/>
                </a:lnTo>
                <a:lnTo>
                  <a:pt x="224" y="555"/>
                </a:lnTo>
                <a:lnTo>
                  <a:pt x="221" y="520"/>
                </a:lnTo>
                <a:lnTo>
                  <a:pt x="215" y="486"/>
                </a:lnTo>
                <a:lnTo>
                  <a:pt x="200" y="503"/>
                </a:lnTo>
                <a:lnTo>
                  <a:pt x="187" y="523"/>
                </a:lnTo>
                <a:lnTo>
                  <a:pt x="175" y="542"/>
                </a:lnTo>
                <a:lnTo>
                  <a:pt x="163" y="561"/>
                </a:lnTo>
                <a:lnTo>
                  <a:pt x="160" y="565"/>
                </a:lnTo>
                <a:lnTo>
                  <a:pt x="157" y="571"/>
                </a:lnTo>
                <a:lnTo>
                  <a:pt x="156" y="577"/>
                </a:lnTo>
                <a:lnTo>
                  <a:pt x="154" y="583"/>
                </a:lnTo>
                <a:lnTo>
                  <a:pt x="153" y="591"/>
                </a:lnTo>
                <a:lnTo>
                  <a:pt x="150" y="594"/>
                </a:lnTo>
                <a:lnTo>
                  <a:pt x="147" y="597"/>
                </a:lnTo>
                <a:lnTo>
                  <a:pt x="144" y="600"/>
                </a:lnTo>
                <a:lnTo>
                  <a:pt x="141" y="604"/>
                </a:lnTo>
                <a:lnTo>
                  <a:pt x="139" y="608"/>
                </a:lnTo>
                <a:lnTo>
                  <a:pt x="139" y="614"/>
                </a:lnTo>
                <a:lnTo>
                  <a:pt x="139" y="620"/>
                </a:lnTo>
                <a:lnTo>
                  <a:pt x="138" y="626"/>
                </a:lnTo>
                <a:lnTo>
                  <a:pt x="135" y="631"/>
                </a:lnTo>
                <a:lnTo>
                  <a:pt x="132" y="634"/>
                </a:lnTo>
                <a:lnTo>
                  <a:pt x="130" y="638"/>
                </a:lnTo>
                <a:lnTo>
                  <a:pt x="129" y="641"/>
                </a:lnTo>
                <a:lnTo>
                  <a:pt x="129" y="642"/>
                </a:lnTo>
                <a:lnTo>
                  <a:pt x="130" y="644"/>
                </a:lnTo>
                <a:lnTo>
                  <a:pt x="130" y="645"/>
                </a:lnTo>
                <a:lnTo>
                  <a:pt x="130" y="648"/>
                </a:lnTo>
                <a:lnTo>
                  <a:pt x="130" y="654"/>
                </a:lnTo>
                <a:lnTo>
                  <a:pt x="130" y="660"/>
                </a:lnTo>
                <a:lnTo>
                  <a:pt x="129" y="666"/>
                </a:lnTo>
                <a:lnTo>
                  <a:pt x="127" y="671"/>
                </a:lnTo>
                <a:lnTo>
                  <a:pt x="127" y="684"/>
                </a:lnTo>
                <a:lnTo>
                  <a:pt x="129" y="697"/>
                </a:lnTo>
                <a:lnTo>
                  <a:pt x="130" y="731"/>
                </a:lnTo>
                <a:lnTo>
                  <a:pt x="132" y="764"/>
                </a:lnTo>
                <a:lnTo>
                  <a:pt x="132" y="786"/>
                </a:lnTo>
                <a:lnTo>
                  <a:pt x="133" y="808"/>
                </a:lnTo>
                <a:lnTo>
                  <a:pt x="135" y="817"/>
                </a:lnTo>
                <a:lnTo>
                  <a:pt x="138" y="825"/>
                </a:lnTo>
                <a:lnTo>
                  <a:pt x="135" y="832"/>
                </a:lnTo>
                <a:lnTo>
                  <a:pt x="135" y="836"/>
                </a:lnTo>
                <a:lnTo>
                  <a:pt x="135" y="839"/>
                </a:lnTo>
                <a:lnTo>
                  <a:pt x="133" y="842"/>
                </a:lnTo>
                <a:lnTo>
                  <a:pt x="130" y="844"/>
                </a:lnTo>
                <a:lnTo>
                  <a:pt x="126" y="845"/>
                </a:lnTo>
                <a:lnTo>
                  <a:pt x="123" y="847"/>
                </a:lnTo>
                <a:lnTo>
                  <a:pt x="119" y="847"/>
                </a:lnTo>
                <a:lnTo>
                  <a:pt x="82" y="851"/>
                </a:lnTo>
                <a:lnTo>
                  <a:pt x="64" y="853"/>
                </a:lnTo>
                <a:lnTo>
                  <a:pt x="45" y="853"/>
                </a:lnTo>
                <a:lnTo>
                  <a:pt x="31" y="853"/>
                </a:lnTo>
                <a:lnTo>
                  <a:pt x="19" y="853"/>
                </a:lnTo>
                <a:lnTo>
                  <a:pt x="15" y="853"/>
                </a:lnTo>
                <a:lnTo>
                  <a:pt x="11" y="853"/>
                </a:lnTo>
                <a:lnTo>
                  <a:pt x="8" y="851"/>
                </a:lnTo>
                <a:lnTo>
                  <a:pt x="5" y="850"/>
                </a:lnTo>
                <a:lnTo>
                  <a:pt x="3" y="848"/>
                </a:lnTo>
                <a:lnTo>
                  <a:pt x="3" y="847"/>
                </a:lnTo>
                <a:lnTo>
                  <a:pt x="5" y="844"/>
                </a:lnTo>
                <a:lnTo>
                  <a:pt x="2" y="841"/>
                </a:lnTo>
                <a:lnTo>
                  <a:pt x="0" y="836"/>
                </a:lnTo>
                <a:lnTo>
                  <a:pt x="2" y="832"/>
                </a:lnTo>
                <a:lnTo>
                  <a:pt x="6" y="826"/>
                </a:lnTo>
                <a:lnTo>
                  <a:pt x="15" y="823"/>
                </a:lnTo>
                <a:lnTo>
                  <a:pt x="25" y="822"/>
                </a:lnTo>
                <a:lnTo>
                  <a:pt x="34" y="819"/>
                </a:lnTo>
                <a:lnTo>
                  <a:pt x="42" y="816"/>
                </a:lnTo>
                <a:lnTo>
                  <a:pt x="43" y="813"/>
                </a:lnTo>
                <a:lnTo>
                  <a:pt x="43" y="810"/>
                </a:lnTo>
                <a:lnTo>
                  <a:pt x="45" y="807"/>
                </a:lnTo>
                <a:lnTo>
                  <a:pt x="46" y="805"/>
                </a:lnTo>
                <a:lnTo>
                  <a:pt x="48" y="802"/>
                </a:lnTo>
                <a:lnTo>
                  <a:pt x="48" y="799"/>
                </a:lnTo>
                <a:lnTo>
                  <a:pt x="46" y="795"/>
                </a:lnTo>
                <a:lnTo>
                  <a:pt x="48" y="792"/>
                </a:lnTo>
                <a:lnTo>
                  <a:pt x="48" y="788"/>
                </a:lnTo>
                <a:lnTo>
                  <a:pt x="49" y="783"/>
                </a:lnTo>
                <a:lnTo>
                  <a:pt x="53" y="755"/>
                </a:lnTo>
                <a:lnTo>
                  <a:pt x="59" y="727"/>
                </a:lnTo>
                <a:lnTo>
                  <a:pt x="61" y="719"/>
                </a:lnTo>
                <a:lnTo>
                  <a:pt x="62" y="712"/>
                </a:lnTo>
                <a:lnTo>
                  <a:pt x="62" y="705"/>
                </a:lnTo>
                <a:lnTo>
                  <a:pt x="62" y="691"/>
                </a:lnTo>
                <a:lnTo>
                  <a:pt x="62" y="678"/>
                </a:lnTo>
                <a:lnTo>
                  <a:pt x="62" y="663"/>
                </a:lnTo>
                <a:lnTo>
                  <a:pt x="61" y="650"/>
                </a:lnTo>
                <a:lnTo>
                  <a:pt x="59" y="634"/>
                </a:lnTo>
                <a:lnTo>
                  <a:pt x="59" y="619"/>
                </a:lnTo>
                <a:lnTo>
                  <a:pt x="61" y="613"/>
                </a:lnTo>
                <a:lnTo>
                  <a:pt x="64" y="607"/>
                </a:lnTo>
                <a:lnTo>
                  <a:pt x="65" y="601"/>
                </a:lnTo>
                <a:lnTo>
                  <a:pt x="70" y="594"/>
                </a:lnTo>
                <a:lnTo>
                  <a:pt x="73" y="585"/>
                </a:lnTo>
                <a:lnTo>
                  <a:pt x="79" y="565"/>
                </a:lnTo>
                <a:lnTo>
                  <a:pt x="85" y="548"/>
                </a:lnTo>
                <a:lnTo>
                  <a:pt x="98" y="512"/>
                </a:lnTo>
                <a:lnTo>
                  <a:pt x="111" y="480"/>
                </a:lnTo>
                <a:lnTo>
                  <a:pt x="108" y="471"/>
                </a:lnTo>
                <a:lnTo>
                  <a:pt x="107" y="462"/>
                </a:lnTo>
                <a:lnTo>
                  <a:pt x="107" y="450"/>
                </a:lnTo>
                <a:lnTo>
                  <a:pt x="104" y="441"/>
                </a:lnTo>
                <a:lnTo>
                  <a:pt x="101" y="441"/>
                </a:lnTo>
                <a:lnTo>
                  <a:pt x="98" y="441"/>
                </a:lnTo>
                <a:lnTo>
                  <a:pt x="96" y="437"/>
                </a:lnTo>
                <a:lnTo>
                  <a:pt x="98" y="431"/>
                </a:lnTo>
                <a:lnTo>
                  <a:pt x="98" y="426"/>
                </a:lnTo>
                <a:lnTo>
                  <a:pt x="98" y="413"/>
                </a:lnTo>
                <a:lnTo>
                  <a:pt x="95" y="401"/>
                </a:lnTo>
                <a:lnTo>
                  <a:pt x="92" y="374"/>
                </a:lnTo>
                <a:lnTo>
                  <a:pt x="89" y="346"/>
                </a:lnTo>
                <a:lnTo>
                  <a:pt x="89" y="318"/>
                </a:lnTo>
                <a:lnTo>
                  <a:pt x="88" y="315"/>
                </a:lnTo>
                <a:lnTo>
                  <a:pt x="88" y="312"/>
                </a:lnTo>
                <a:lnTo>
                  <a:pt x="88" y="311"/>
                </a:lnTo>
                <a:lnTo>
                  <a:pt x="88" y="309"/>
                </a:lnTo>
                <a:lnTo>
                  <a:pt x="89" y="309"/>
                </a:lnTo>
                <a:lnTo>
                  <a:pt x="88" y="308"/>
                </a:lnTo>
                <a:lnTo>
                  <a:pt x="88" y="308"/>
                </a:lnTo>
                <a:lnTo>
                  <a:pt x="86" y="306"/>
                </a:lnTo>
                <a:lnTo>
                  <a:pt x="88" y="305"/>
                </a:lnTo>
                <a:lnTo>
                  <a:pt x="88" y="305"/>
                </a:lnTo>
                <a:lnTo>
                  <a:pt x="89" y="303"/>
                </a:lnTo>
                <a:lnTo>
                  <a:pt x="89" y="303"/>
                </a:lnTo>
                <a:lnTo>
                  <a:pt x="90" y="303"/>
                </a:lnTo>
                <a:lnTo>
                  <a:pt x="90" y="300"/>
                </a:lnTo>
                <a:lnTo>
                  <a:pt x="89" y="300"/>
                </a:lnTo>
                <a:lnTo>
                  <a:pt x="89" y="299"/>
                </a:lnTo>
                <a:lnTo>
                  <a:pt x="89" y="297"/>
                </a:lnTo>
                <a:lnTo>
                  <a:pt x="89" y="296"/>
                </a:lnTo>
                <a:lnTo>
                  <a:pt x="90" y="296"/>
                </a:lnTo>
                <a:lnTo>
                  <a:pt x="92" y="296"/>
                </a:lnTo>
                <a:lnTo>
                  <a:pt x="92" y="296"/>
                </a:lnTo>
                <a:lnTo>
                  <a:pt x="96" y="277"/>
                </a:lnTo>
                <a:lnTo>
                  <a:pt x="99" y="258"/>
                </a:lnTo>
                <a:lnTo>
                  <a:pt x="107" y="225"/>
                </a:lnTo>
                <a:lnTo>
                  <a:pt x="113" y="194"/>
                </a:lnTo>
                <a:lnTo>
                  <a:pt x="123" y="166"/>
                </a:lnTo>
                <a:lnTo>
                  <a:pt x="126" y="163"/>
                </a:lnTo>
                <a:lnTo>
                  <a:pt x="127" y="160"/>
                </a:lnTo>
                <a:lnTo>
                  <a:pt x="129" y="155"/>
                </a:lnTo>
                <a:lnTo>
                  <a:pt x="132" y="152"/>
                </a:lnTo>
                <a:lnTo>
                  <a:pt x="138" y="151"/>
                </a:lnTo>
                <a:lnTo>
                  <a:pt x="144" y="149"/>
                </a:lnTo>
                <a:lnTo>
                  <a:pt x="144" y="148"/>
                </a:lnTo>
                <a:lnTo>
                  <a:pt x="144" y="148"/>
                </a:lnTo>
                <a:lnTo>
                  <a:pt x="145" y="146"/>
                </a:lnTo>
                <a:lnTo>
                  <a:pt x="147" y="146"/>
                </a:lnTo>
                <a:lnTo>
                  <a:pt x="148" y="146"/>
                </a:lnTo>
                <a:lnTo>
                  <a:pt x="150" y="145"/>
                </a:lnTo>
                <a:lnTo>
                  <a:pt x="151" y="144"/>
                </a:lnTo>
                <a:lnTo>
                  <a:pt x="153" y="144"/>
                </a:lnTo>
                <a:lnTo>
                  <a:pt x="156" y="142"/>
                </a:lnTo>
                <a:lnTo>
                  <a:pt x="160" y="142"/>
                </a:lnTo>
                <a:lnTo>
                  <a:pt x="163" y="142"/>
                </a:lnTo>
                <a:lnTo>
                  <a:pt x="167" y="141"/>
                </a:lnTo>
                <a:lnTo>
                  <a:pt x="167" y="138"/>
                </a:lnTo>
                <a:lnTo>
                  <a:pt x="167" y="135"/>
                </a:lnTo>
                <a:lnTo>
                  <a:pt x="167" y="130"/>
                </a:lnTo>
                <a:lnTo>
                  <a:pt x="170" y="130"/>
                </a:lnTo>
                <a:lnTo>
                  <a:pt x="173" y="129"/>
                </a:lnTo>
                <a:lnTo>
                  <a:pt x="176" y="127"/>
                </a:lnTo>
                <a:lnTo>
                  <a:pt x="175" y="127"/>
                </a:lnTo>
                <a:lnTo>
                  <a:pt x="175" y="126"/>
                </a:lnTo>
                <a:lnTo>
                  <a:pt x="175" y="126"/>
                </a:lnTo>
                <a:lnTo>
                  <a:pt x="175" y="124"/>
                </a:lnTo>
                <a:lnTo>
                  <a:pt x="175" y="124"/>
                </a:lnTo>
                <a:lnTo>
                  <a:pt x="175" y="124"/>
                </a:lnTo>
                <a:lnTo>
                  <a:pt x="175" y="124"/>
                </a:lnTo>
                <a:lnTo>
                  <a:pt x="176" y="126"/>
                </a:lnTo>
                <a:lnTo>
                  <a:pt x="176" y="124"/>
                </a:lnTo>
                <a:lnTo>
                  <a:pt x="175" y="124"/>
                </a:lnTo>
                <a:lnTo>
                  <a:pt x="175" y="123"/>
                </a:lnTo>
                <a:lnTo>
                  <a:pt x="175" y="123"/>
                </a:lnTo>
                <a:lnTo>
                  <a:pt x="176" y="121"/>
                </a:lnTo>
                <a:lnTo>
                  <a:pt x="175" y="120"/>
                </a:lnTo>
                <a:lnTo>
                  <a:pt x="176" y="121"/>
                </a:lnTo>
                <a:lnTo>
                  <a:pt x="179" y="121"/>
                </a:lnTo>
                <a:lnTo>
                  <a:pt x="181" y="123"/>
                </a:lnTo>
                <a:lnTo>
                  <a:pt x="182" y="123"/>
                </a:lnTo>
                <a:lnTo>
                  <a:pt x="181" y="117"/>
                </a:lnTo>
                <a:lnTo>
                  <a:pt x="178" y="111"/>
                </a:lnTo>
                <a:lnTo>
                  <a:pt x="175" y="105"/>
                </a:lnTo>
                <a:lnTo>
                  <a:pt x="172" y="101"/>
                </a:lnTo>
                <a:lnTo>
                  <a:pt x="172" y="96"/>
                </a:lnTo>
                <a:lnTo>
                  <a:pt x="170" y="92"/>
                </a:lnTo>
                <a:lnTo>
                  <a:pt x="169" y="87"/>
                </a:lnTo>
                <a:lnTo>
                  <a:pt x="166" y="84"/>
                </a:lnTo>
                <a:lnTo>
                  <a:pt x="163" y="81"/>
                </a:lnTo>
                <a:lnTo>
                  <a:pt x="161" y="78"/>
                </a:lnTo>
                <a:lnTo>
                  <a:pt x="160" y="78"/>
                </a:lnTo>
                <a:lnTo>
                  <a:pt x="158" y="78"/>
                </a:lnTo>
                <a:lnTo>
                  <a:pt x="157" y="77"/>
                </a:lnTo>
                <a:lnTo>
                  <a:pt x="156" y="72"/>
                </a:lnTo>
                <a:lnTo>
                  <a:pt x="156" y="67"/>
                </a:lnTo>
                <a:lnTo>
                  <a:pt x="156" y="62"/>
                </a:lnTo>
                <a:lnTo>
                  <a:pt x="156" y="58"/>
                </a:lnTo>
                <a:lnTo>
                  <a:pt x="156" y="53"/>
                </a:lnTo>
                <a:lnTo>
                  <a:pt x="156" y="47"/>
                </a:lnTo>
                <a:lnTo>
                  <a:pt x="156" y="43"/>
                </a:lnTo>
                <a:lnTo>
                  <a:pt x="156" y="38"/>
                </a:lnTo>
                <a:lnTo>
                  <a:pt x="156" y="34"/>
                </a:lnTo>
                <a:lnTo>
                  <a:pt x="160" y="24"/>
                </a:lnTo>
                <a:lnTo>
                  <a:pt x="167" y="15"/>
                </a:lnTo>
                <a:lnTo>
                  <a:pt x="175" y="7"/>
                </a:lnTo>
                <a:lnTo>
                  <a:pt x="178" y="7"/>
                </a:lnTo>
                <a:lnTo>
                  <a:pt x="179" y="6"/>
                </a:lnTo>
                <a:lnTo>
                  <a:pt x="181" y="6"/>
                </a:lnTo>
                <a:lnTo>
                  <a:pt x="184" y="3"/>
                </a:lnTo>
                <a:lnTo>
                  <a:pt x="191" y="3"/>
                </a:lnTo>
                <a:lnTo>
                  <a:pt x="197" y="1"/>
                </a:lnTo>
                <a:lnTo>
                  <a:pt x="203" y="0"/>
                </a:lnTo>
                <a:close/>
              </a:path>
            </a:pathLst>
          </a:custGeom>
          <a:solidFill>
            <a:schemeClr val="tx2">
              <a:lumMod val="75000"/>
            </a:schemeClr>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 name="Trapezoid 4"/>
          <p:cNvSpPr/>
          <p:nvPr/>
        </p:nvSpPr>
        <p:spPr>
          <a:xfrm rot="17087868">
            <a:off x="793759" y="-849669"/>
            <a:ext cx="1475385" cy="5221373"/>
          </a:xfrm>
          <a:custGeom>
            <a:avLst/>
            <a:gdLst>
              <a:gd name="connsiteX0" fmla="*/ 0 w 1018816"/>
              <a:gd name="connsiteY0" fmla="*/ 9599186 h 9599186"/>
              <a:gd name="connsiteX1" fmla="*/ 254704 w 1018816"/>
              <a:gd name="connsiteY1" fmla="*/ 0 h 9599186"/>
              <a:gd name="connsiteX2" fmla="*/ 764112 w 1018816"/>
              <a:gd name="connsiteY2" fmla="*/ 0 h 9599186"/>
              <a:gd name="connsiteX3" fmla="*/ 1018816 w 1018816"/>
              <a:gd name="connsiteY3" fmla="*/ 9599186 h 9599186"/>
              <a:gd name="connsiteX4" fmla="*/ 0 w 1018816"/>
              <a:gd name="connsiteY4" fmla="*/ 9599186 h 9599186"/>
              <a:gd name="connsiteX0" fmla="*/ 0 w 969117"/>
              <a:gd name="connsiteY0" fmla="*/ 9861905 h 9861905"/>
              <a:gd name="connsiteX1" fmla="*/ 205005 w 969117"/>
              <a:gd name="connsiteY1" fmla="*/ 0 h 9861905"/>
              <a:gd name="connsiteX2" fmla="*/ 714413 w 969117"/>
              <a:gd name="connsiteY2" fmla="*/ 0 h 9861905"/>
              <a:gd name="connsiteX3" fmla="*/ 969117 w 969117"/>
              <a:gd name="connsiteY3" fmla="*/ 9599186 h 9861905"/>
              <a:gd name="connsiteX4" fmla="*/ 0 w 969117"/>
              <a:gd name="connsiteY4" fmla="*/ 9861905 h 9861905"/>
              <a:gd name="connsiteX0" fmla="*/ 0 w 2270245"/>
              <a:gd name="connsiteY0" fmla="*/ 9861905 h 9861905"/>
              <a:gd name="connsiteX1" fmla="*/ 205005 w 2270245"/>
              <a:gd name="connsiteY1" fmla="*/ 0 h 9861905"/>
              <a:gd name="connsiteX2" fmla="*/ 2270245 w 2270245"/>
              <a:gd name="connsiteY2" fmla="*/ 959529 h 9861905"/>
              <a:gd name="connsiteX3" fmla="*/ 969117 w 2270245"/>
              <a:gd name="connsiteY3" fmla="*/ 9599186 h 9861905"/>
              <a:gd name="connsiteX4" fmla="*/ 0 w 2270245"/>
              <a:gd name="connsiteY4" fmla="*/ 9861905 h 9861905"/>
              <a:gd name="connsiteX0" fmla="*/ 0 w 2270245"/>
              <a:gd name="connsiteY0" fmla="*/ 8902376 h 8902376"/>
              <a:gd name="connsiteX1" fmla="*/ 1708715 w 2270245"/>
              <a:gd name="connsiteY1" fmla="*/ 404271 h 8902376"/>
              <a:gd name="connsiteX2" fmla="*/ 2270245 w 2270245"/>
              <a:gd name="connsiteY2" fmla="*/ 0 h 8902376"/>
              <a:gd name="connsiteX3" fmla="*/ 969117 w 2270245"/>
              <a:gd name="connsiteY3" fmla="*/ 8639657 h 8902376"/>
              <a:gd name="connsiteX4" fmla="*/ 0 w 2270245"/>
              <a:gd name="connsiteY4" fmla="*/ 8902376 h 8902376"/>
              <a:gd name="connsiteX0" fmla="*/ 0 w 2278832"/>
              <a:gd name="connsiteY0" fmla="*/ 9065693 h 9065692"/>
              <a:gd name="connsiteX1" fmla="*/ 1717302 w 2278832"/>
              <a:gd name="connsiteY1" fmla="*/ 404271 h 9065692"/>
              <a:gd name="connsiteX2" fmla="*/ 2278832 w 2278832"/>
              <a:gd name="connsiteY2" fmla="*/ 0 h 9065692"/>
              <a:gd name="connsiteX3" fmla="*/ 977704 w 2278832"/>
              <a:gd name="connsiteY3" fmla="*/ 8639657 h 9065692"/>
              <a:gd name="connsiteX4" fmla="*/ 0 w 2278832"/>
              <a:gd name="connsiteY4" fmla="*/ 9065693 h 9065692"/>
              <a:gd name="connsiteX0" fmla="*/ 0 w 1897959"/>
              <a:gd name="connsiteY0" fmla="*/ 8743953 h 8743953"/>
              <a:gd name="connsiteX1" fmla="*/ 1717302 w 1897959"/>
              <a:gd name="connsiteY1" fmla="*/ 82531 h 8743953"/>
              <a:gd name="connsiteX2" fmla="*/ 1897959 w 1897959"/>
              <a:gd name="connsiteY2" fmla="*/ 1 h 8743953"/>
              <a:gd name="connsiteX3" fmla="*/ 977704 w 1897959"/>
              <a:gd name="connsiteY3" fmla="*/ 8317917 h 8743953"/>
              <a:gd name="connsiteX4" fmla="*/ 0 w 1897959"/>
              <a:gd name="connsiteY4" fmla="*/ 8743953 h 8743953"/>
              <a:gd name="connsiteX0" fmla="*/ 0 w 1897959"/>
              <a:gd name="connsiteY0" fmla="*/ 8743951 h 8743951"/>
              <a:gd name="connsiteX1" fmla="*/ 1059113 w 1897959"/>
              <a:gd name="connsiteY1" fmla="*/ 395293 h 8743951"/>
              <a:gd name="connsiteX2" fmla="*/ 1897959 w 1897959"/>
              <a:gd name="connsiteY2" fmla="*/ -1 h 8743951"/>
              <a:gd name="connsiteX3" fmla="*/ 977704 w 1897959"/>
              <a:gd name="connsiteY3" fmla="*/ 8317915 h 8743951"/>
              <a:gd name="connsiteX4" fmla="*/ 0 w 1897959"/>
              <a:gd name="connsiteY4" fmla="*/ 8743951 h 8743951"/>
              <a:gd name="connsiteX0" fmla="*/ 0 w 1475385"/>
              <a:gd name="connsiteY0" fmla="*/ 8436248 h 8436248"/>
              <a:gd name="connsiteX1" fmla="*/ 1059113 w 1475385"/>
              <a:gd name="connsiteY1" fmla="*/ 87590 h 8436248"/>
              <a:gd name="connsiteX2" fmla="*/ 1475385 w 1475385"/>
              <a:gd name="connsiteY2" fmla="*/ 0 h 8436248"/>
              <a:gd name="connsiteX3" fmla="*/ 977704 w 1475385"/>
              <a:gd name="connsiteY3" fmla="*/ 8010212 h 8436248"/>
              <a:gd name="connsiteX4" fmla="*/ 0 w 1475385"/>
              <a:gd name="connsiteY4" fmla="*/ 8436248 h 8436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385" h="8436248">
                <a:moveTo>
                  <a:pt x="0" y="8436248"/>
                </a:moveTo>
                <a:lnTo>
                  <a:pt x="1059113" y="87590"/>
                </a:lnTo>
                <a:lnTo>
                  <a:pt x="1475385" y="0"/>
                </a:lnTo>
                <a:lnTo>
                  <a:pt x="977704" y="8010212"/>
                </a:lnTo>
                <a:lnTo>
                  <a:pt x="0" y="8436248"/>
                </a:lnTo>
                <a:close/>
              </a:path>
            </a:pathLst>
          </a:custGeom>
          <a:solidFill>
            <a:schemeClr val="accent2">
              <a:lumMod val="50000"/>
              <a:alpha val="5882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7"/>
          <p:cNvSpPr>
            <a:spLocks noEditPoints="1"/>
          </p:cNvSpPr>
          <p:nvPr/>
        </p:nvSpPr>
        <p:spPr bwMode="auto">
          <a:xfrm>
            <a:off x="519360" y="1894416"/>
            <a:ext cx="642690" cy="2338532"/>
          </a:xfrm>
          <a:custGeom>
            <a:avLst/>
            <a:gdLst>
              <a:gd name="T0" fmla="*/ 217 w 238"/>
              <a:gd name="T1" fmla="*/ 265 h 866"/>
              <a:gd name="T2" fmla="*/ 103 w 238"/>
              <a:gd name="T3" fmla="*/ 1 h 866"/>
              <a:gd name="T4" fmla="*/ 149 w 238"/>
              <a:gd name="T5" fmla="*/ 30 h 866"/>
              <a:gd name="T6" fmla="*/ 149 w 238"/>
              <a:gd name="T7" fmla="*/ 74 h 866"/>
              <a:gd name="T8" fmla="*/ 140 w 238"/>
              <a:gd name="T9" fmla="*/ 92 h 866"/>
              <a:gd name="T10" fmla="*/ 146 w 238"/>
              <a:gd name="T11" fmla="*/ 118 h 866"/>
              <a:gd name="T12" fmla="*/ 180 w 238"/>
              <a:gd name="T13" fmla="*/ 146 h 866"/>
              <a:gd name="T14" fmla="*/ 214 w 238"/>
              <a:gd name="T15" fmla="*/ 164 h 866"/>
              <a:gd name="T16" fmla="*/ 236 w 238"/>
              <a:gd name="T17" fmla="*/ 258 h 866"/>
              <a:gd name="T18" fmla="*/ 236 w 238"/>
              <a:gd name="T19" fmla="*/ 293 h 866"/>
              <a:gd name="T20" fmla="*/ 226 w 238"/>
              <a:gd name="T21" fmla="*/ 306 h 866"/>
              <a:gd name="T22" fmla="*/ 192 w 238"/>
              <a:gd name="T23" fmla="*/ 317 h 866"/>
              <a:gd name="T24" fmla="*/ 201 w 238"/>
              <a:gd name="T25" fmla="*/ 370 h 866"/>
              <a:gd name="T26" fmla="*/ 205 w 238"/>
              <a:gd name="T27" fmla="*/ 407 h 866"/>
              <a:gd name="T28" fmla="*/ 207 w 238"/>
              <a:gd name="T29" fmla="*/ 422 h 866"/>
              <a:gd name="T30" fmla="*/ 210 w 238"/>
              <a:gd name="T31" fmla="*/ 483 h 866"/>
              <a:gd name="T32" fmla="*/ 199 w 238"/>
              <a:gd name="T33" fmla="*/ 592 h 866"/>
              <a:gd name="T34" fmla="*/ 201 w 238"/>
              <a:gd name="T35" fmla="*/ 642 h 866"/>
              <a:gd name="T36" fmla="*/ 189 w 238"/>
              <a:gd name="T37" fmla="*/ 756 h 866"/>
              <a:gd name="T38" fmla="*/ 189 w 238"/>
              <a:gd name="T39" fmla="*/ 774 h 866"/>
              <a:gd name="T40" fmla="*/ 189 w 238"/>
              <a:gd name="T41" fmla="*/ 795 h 866"/>
              <a:gd name="T42" fmla="*/ 208 w 238"/>
              <a:gd name="T43" fmla="*/ 848 h 866"/>
              <a:gd name="T44" fmla="*/ 219 w 238"/>
              <a:gd name="T45" fmla="*/ 862 h 866"/>
              <a:gd name="T46" fmla="*/ 165 w 238"/>
              <a:gd name="T47" fmla="*/ 860 h 866"/>
              <a:gd name="T48" fmla="*/ 155 w 238"/>
              <a:gd name="T49" fmla="*/ 847 h 866"/>
              <a:gd name="T50" fmla="*/ 145 w 238"/>
              <a:gd name="T51" fmla="*/ 796 h 866"/>
              <a:gd name="T52" fmla="*/ 154 w 238"/>
              <a:gd name="T53" fmla="*/ 771 h 866"/>
              <a:gd name="T54" fmla="*/ 146 w 238"/>
              <a:gd name="T55" fmla="*/ 699 h 866"/>
              <a:gd name="T56" fmla="*/ 139 w 238"/>
              <a:gd name="T57" fmla="*/ 602 h 866"/>
              <a:gd name="T58" fmla="*/ 123 w 238"/>
              <a:gd name="T59" fmla="*/ 617 h 866"/>
              <a:gd name="T60" fmla="*/ 123 w 238"/>
              <a:gd name="T61" fmla="*/ 681 h 866"/>
              <a:gd name="T62" fmla="*/ 114 w 238"/>
              <a:gd name="T63" fmla="*/ 745 h 866"/>
              <a:gd name="T64" fmla="*/ 117 w 238"/>
              <a:gd name="T65" fmla="*/ 774 h 866"/>
              <a:gd name="T66" fmla="*/ 100 w 238"/>
              <a:gd name="T67" fmla="*/ 825 h 866"/>
              <a:gd name="T68" fmla="*/ 54 w 238"/>
              <a:gd name="T69" fmla="*/ 842 h 866"/>
              <a:gd name="T70" fmla="*/ 44 w 238"/>
              <a:gd name="T71" fmla="*/ 835 h 866"/>
              <a:gd name="T72" fmla="*/ 62 w 238"/>
              <a:gd name="T73" fmla="*/ 813 h 866"/>
              <a:gd name="T74" fmla="*/ 78 w 238"/>
              <a:gd name="T75" fmla="*/ 770 h 866"/>
              <a:gd name="T76" fmla="*/ 80 w 238"/>
              <a:gd name="T77" fmla="*/ 749 h 866"/>
              <a:gd name="T78" fmla="*/ 72 w 238"/>
              <a:gd name="T79" fmla="*/ 669 h 866"/>
              <a:gd name="T80" fmla="*/ 72 w 238"/>
              <a:gd name="T81" fmla="*/ 602 h 866"/>
              <a:gd name="T82" fmla="*/ 44 w 238"/>
              <a:gd name="T83" fmla="*/ 577 h 866"/>
              <a:gd name="T84" fmla="*/ 29 w 238"/>
              <a:gd name="T85" fmla="*/ 477 h 866"/>
              <a:gd name="T86" fmla="*/ 19 w 238"/>
              <a:gd name="T87" fmla="*/ 367 h 866"/>
              <a:gd name="T88" fmla="*/ 34 w 238"/>
              <a:gd name="T89" fmla="*/ 318 h 866"/>
              <a:gd name="T90" fmla="*/ 10 w 238"/>
              <a:gd name="T91" fmla="*/ 305 h 866"/>
              <a:gd name="T92" fmla="*/ 1 w 238"/>
              <a:gd name="T93" fmla="*/ 272 h 866"/>
              <a:gd name="T94" fmla="*/ 6 w 238"/>
              <a:gd name="T95" fmla="*/ 221 h 866"/>
              <a:gd name="T96" fmla="*/ 13 w 238"/>
              <a:gd name="T97" fmla="*/ 184 h 866"/>
              <a:gd name="T98" fmla="*/ 18 w 238"/>
              <a:gd name="T99" fmla="*/ 167 h 866"/>
              <a:gd name="T100" fmla="*/ 37 w 238"/>
              <a:gd name="T101" fmla="*/ 158 h 866"/>
              <a:gd name="T102" fmla="*/ 56 w 238"/>
              <a:gd name="T103" fmla="*/ 149 h 866"/>
              <a:gd name="T104" fmla="*/ 72 w 238"/>
              <a:gd name="T105" fmla="*/ 135 h 866"/>
              <a:gd name="T106" fmla="*/ 78 w 238"/>
              <a:gd name="T107" fmla="*/ 107 h 866"/>
              <a:gd name="T108" fmla="*/ 65 w 238"/>
              <a:gd name="T109" fmla="*/ 84 h 866"/>
              <a:gd name="T110" fmla="*/ 60 w 238"/>
              <a:gd name="T111" fmla="*/ 61 h 866"/>
              <a:gd name="T112" fmla="*/ 74 w 238"/>
              <a:gd name="T113" fmla="*/ 15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8" h="866">
                <a:moveTo>
                  <a:pt x="20" y="275"/>
                </a:moveTo>
                <a:lnTo>
                  <a:pt x="19" y="275"/>
                </a:lnTo>
                <a:lnTo>
                  <a:pt x="19" y="277"/>
                </a:lnTo>
                <a:lnTo>
                  <a:pt x="19" y="277"/>
                </a:lnTo>
                <a:lnTo>
                  <a:pt x="20" y="277"/>
                </a:lnTo>
                <a:lnTo>
                  <a:pt x="20" y="275"/>
                </a:lnTo>
                <a:lnTo>
                  <a:pt x="20" y="275"/>
                </a:lnTo>
                <a:close/>
                <a:moveTo>
                  <a:pt x="217" y="265"/>
                </a:moveTo>
                <a:lnTo>
                  <a:pt x="219" y="266"/>
                </a:lnTo>
                <a:lnTo>
                  <a:pt x="220" y="266"/>
                </a:lnTo>
                <a:lnTo>
                  <a:pt x="219" y="265"/>
                </a:lnTo>
                <a:lnTo>
                  <a:pt x="219" y="265"/>
                </a:lnTo>
                <a:lnTo>
                  <a:pt x="217" y="265"/>
                </a:lnTo>
                <a:close/>
                <a:moveTo>
                  <a:pt x="99" y="0"/>
                </a:moveTo>
                <a:lnTo>
                  <a:pt x="102" y="1"/>
                </a:lnTo>
                <a:lnTo>
                  <a:pt x="103" y="1"/>
                </a:lnTo>
                <a:lnTo>
                  <a:pt x="108" y="1"/>
                </a:lnTo>
                <a:lnTo>
                  <a:pt x="114" y="1"/>
                </a:lnTo>
                <a:lnTo>
                  <a:pt x="120" y="3"/>
                </a:lnTo>
                <a:lnTo>
                  <a:pt x="125" y="4"/>
                </a:lnTo>
                <a:lnTo>
                  <a:pt x="130" y="7"/>
                </a:lnTo>
                <a:lnTo>
                  <a:pt x="133" y="10"/>
                </a:lnTo>
                <a:lnTo>
                  <a:pt x="142" y="18"/>
                </a:lnTo>
                <a:lnTo>
                  <a:pt x="149" y="30"/>
                </a:lnTo>
                <a:lnTo>
                  <a:pt x="152" y="43"/>
                </a:lnTo>
                <a:lnTo>
                  <a:pt x="151" y="56"/>
                </a:lnTo>
                <a:lnTo>
                  <a:pt x="151" y="59"/>
                </a:lnTo>
                <a:lnTo>
                  <a:pt x="151" y="61"/>
                </a:lnTo>
                <a:lnTo>
                  <a:pt x="149" y="64"/>
                </a:lnTo>
                <a:lnTo>
                  <a:pt x="151" y="67"/>
                </a:lnTo>
                <a:lnTo>
                  <a:pt x="151" y="70"/>
                </a:lnTo>
                <a:lnTo>
                  <a:pt x="149" y="74"/>
                </a:lnTo>
                <a:lnTo>
                  <a:pt x="148" y="77"/>
                </a:lnTo>
                <a:lnTo>
                  <a:pt x="146" y="80"/>
                </a:lnTo>
                <a:lnTo>
                  <a:pt x="146" y="83"/>
                </a:lnTo>
                <a:lnTo>
                  <a:pt x="145" y="86"/>
                </a:lnTo>
                <a:lnTo>
                  <a:pt x="145" y="89"/>
                </a:lnTo>
                <a:lnTo>
                  <a:pt x="145" y="90"/>
                </a:lnTo>
                <a:lnTo>
                  <a:pt x="142" y="92"/>
                </a:lnTo>
                <a:lnTo>
                  <a:pt x="140" y="92"/>
                </a:lnTo>
                <a:lnTo>
                  <a:pt x="137" y="92"/>
                </a:lnTo>
                <a:lnTo>
                  <a:pt x="137" y="92"/>
                </a:lnTo>
                <a:lnTo>
                  <a:pt x="134" y="99"/>
                </a:lnTo>
                <a:lnTo>
                  <a:pt x="131" y="107"/>
                </a:lnTo>
                <a:lnTo>
                  <a:pt x="133" y="117"/>
                </a:lnTo>
                <a:lnTo>
                  <a:pt x="139" y="115"/>
                </a:lnTo>
                <a:lnTo>
                  <a:pt x="143" y="115"/>
                </a:lnTo>
                <a:lnTo>
                  <a:pt x="146" y="118"/>
                </a:lnTo>
                <a:lnTo>
                  <a:pt x="149" y="123"/>
                </a:lnTo>
                <a:lnTo>
                  <a:pt x="152" y="126"/>
                </a:lnTo>
                <a:lnTo>
                  <a:pt x="155" y="130"/>
                </a:lnTo>
                <a:lnTo>
                  <a:pt x="158" y="133"/>
                </a:lnTo>
                <a:lnTo>
                  <a:pt x="161" y="136"/>
                </a:lnTo>
                <a:lnTo>
                  <a:pt x="164" y="139"/>
                </a:lnTo>
                <a:lnTo>
                  <a:pt x="171" y="144"/>
                </a:lnTo>
                <a:lnTo>
                  <a:pt x="180" y="146"/>
                </a:lnTo>
                <a:lnTo>
                  <a:pt x="185" y="148"/>
                </a:lnTo>
                <a:lnTo>
                  <a:pt x="188" y="149"/>
                </a:lnTo>
                <a:lnTo>
                  <a:pt x="195" y="151"/>
                </a:lnTo>
                <a:lnTo>
                  <a:pt x="201" y="152"/>
                </a:lnTo>
                <a:lnTo>
                  <a:pt x="205" y="154"/>
                </a:lnTo>
                <a:lnTo>
                  <a:pt x="210" y="157"/>
                </a:lnTo>
                <a:lnTo>
                  <a:pt x="213" y="160"/>
                </a:lnTo>
                <a:lnTo>
                  <a:pt x="214" y="164"/>
                </a:lnTo>
                <a:lnTo>
                  <a:pt x="216" y="169"/>
                </a:lnTo>
                <a:lnTo>
                  <a:pt x="217" y="175"/>
                </a:lnTo>
                <a:lnTo>
                  <a:pt x="219" y="179"/>
                </a:lnTo>
                <a:lnTo>
                  <a:pt x="229" y="213"/>
                </a:lnTo>
                <a:lnTo>
                  <a:pt x="236" y="249"/>
                </a:lnTo>
                <a:lnTo>
                  <a:pt x="236" y="253"/>
                </a:lnTo>
                <a:lnTo>
                  <a:pt x="236" y="256"/>
                </a:lnTo>
                <a:lnTo>
                  <a:pt x="236" y="258"/>
                </a:lnTo>
                <a:lnTo>
                  <a:pt x="236" y="260"/>
                </a:lnTo>
                <a:lnTo>
                  <a:pt x="236" y="262"/>
                </a:lnTo>
                <a:lnTo>
                  <a:pt x="238" y="265"/>
                </a:lnTo>
                <a:lnTo>
                  <a:pt x="238" y="272"/>
                </a:lnTo>
                <a:lnTo>
                  <a:pt x="236" y="278"/>
                </a:lnTo>
                <a:lnTo>
                  <a:pt x="236" y="284"/>
                </a:lnTo>
                <a:lnTo>
                  <a:pt x="238" y="289"/>
                </a:lnTo>
                <a:lnTo>
                  <a:pt x="236" y="293"/>
                </a:lnTo>
                <a:lnTo>
                  <a:pt x="236" y="295"/>
                </a:lnTo>
                <a:lnTo>
                  <a:pt x="235" y="296"/>
                </a:lnTo>
                <a:lnTo>
                  <a:pt x="233" y="297"/>
                </a:lnTo>
                <a:lnTo>
                  <a:pt x="232" y="299"/>
                </a:lnTo>
                <a:lnTo>
                  <a:pt x="230" y="300"/>
                </a:lnTo>
                <a:lnTo>
                  <a:pt x="230" y="303"/>
                </a:lnTo>
                <a:lnTo>
                  <a:pt x="228" y="305"/>
                </a:lnTo>
                <a:lnTo>
                  <a:pt x="226" y="306"/>
                </a:lnTo>
                <a:lnTo>
                  <a:pt x="223" y="306"/>
                </a:lnTo>
                <a:lnTo>
                  <a:pt x="220" y="306"/>
                </a:lnTo>
                <a:lnTo>
                  <a:pt x="217" y="306"/>
                </a:lnTo>
                <a:lnTo>
                  <a:pt x="211" y="308"/>
                </a:lnTo>
                <a:lnTo>
                  <a:pt x="204" y="309"/>
                </a:lnTo>
                <a:lnTo>
                  <a:pt x="198" y="311"/>
                </a:lnTo>
                <a:lnTo>
                  <a:pt x="192" y="312"/>
                </a:lnTo>
                <a:lnTo>
                  <a:pt x="192" y="317"/>
                </a:lnTo>
                <a:lnTo>
                  <a:pt x="194" y="323"/>
                </a:lnTo>
                <a:lnTo>
                  <a:pt x="194" y="329"/>
                </a:lnTo>
                <a:lnTo>
                  <a:pt x="194" y="333"/>
                </a:lnTo>
                <a:lnTo>
                  <a:pt x="196" y="343"/>
                </a:lnTo>
                <a:lnTo>
                  <a:pt x="198" y="355"/>
                </a:lnTo>
                <a:lnTo>
                  <a:pt x="201" y="366"/>
                </a:lnTo>
                <a:lnTo>
                  <a:pt x="201" y="367"/>
                </a:lnTo>
                <a:lnTo>
                  <a:pt x="201" y="370"/>
                </a:lnTo>
                <a:lnTo>
                  <a:pt x="201" y="372"/>
                </a:lnTo>
                <a:lnTo>
                  <a:pt x="202" y="374"/>
                </a:lnTo>
                <a:lnTo>
                  <a:pt x="205" y="388"/>
                </a:lnTo>
                <a:lnTo>
                  <a:pt x="207" y="401"/>
                </a:lnTo>
                <a:lnTo>
                  <a:pt x="207" y="403"/>
                </a:lnTo>
                <a:lnTo>
                  <a:pt x="205" y="404"/>
                </a:lnTo>
                <a:lnTo>
                  <a:pt x="205" y="406"/>
                </a:lnTo>
                <a:lnTo>
                  <a:pt x="205" y="407"/>
                </a:lnTo>
                <a:lnTo>
                  <a:pt x="205" y="409"/>
                </a:lnTo>
                <a:lnTo>
                  <a:pt x="205" y="410"/>
                </a:lnTo>
                <a:lnTo>
                  <a:pt x="205" y="411"/>
                </a:lnTo>
                <a:lnTo>
                  <a:pt x="205" y="413"/>
                </a:lnTo>
                <a:lnTo>
                  <a:pt x="207" y="416"/>
                </a:lnTo>
                <a:lnTo>
                  <a:pt x="207" y="417"/>
                </a:lnTo>
                <a:lnTo>
                  <a:pt x="207" y="419"/>
                </a:lnTo>
                <a:lnTo>
                  <a:pt x="207" y="422"/>
                </a:lnTo>
                <a:lnTo>
                  <a:pt x="207" y="428"/>
                </a:lnTo>
                <a:lnTo>
                  <a:pt x="208" y="437"/>
                </a:lnTo>
                <a:lnTo>
                  <a:pt x="210" y="444"/>
                </a:lnTo>
                <a:lnTo>
                  <a:pt x="210" y="451"/>
                </a:lnTo>
                <a:lnTo>
                  <a:pt x="210" y="459"/>
                </a:lnTo>
                <a:lnTo>
                  <a:pt x="210" y="466"/>
                </a:lnTo>
                <a:lnTo>
                  <a:pt x="210" y="475"/>
                </a:lnTo>
                <a:lnTo>
                  <a:pt x="210" y="483"/>
                </a:lnTo>
                <a:lnTo>
                  <a:pt x="210" y="500"/>
                </a:lnTo>
                <a:lnTo>
                  <a:pt x="210" y="517"/>
                </a:lnTo>
                <a:lnTo>
                  <a:pt x="210" y="545"/>
                </a:lnTo>
                <a:lnTo>
                  <a:pt x="208" y="571"/>
                </a:lnTo>
                <a:lnTo>
                  <a:pt x="205" y="570"/>
                </a:lnTo>
                <a:lnTo>
                  <a:pt x="204" y="570"/>
                </a:lnTo>
                <a:lnTo>
                  <a:pt x="201" y="570"/>
                </a:lnTo>
                <a:lnTo>
                  <a:pt x="199" y="592"/>
                </a:lnTo>
                <a:lnTo>
                  <a:pt x="199" y="614"/>
                </a:lnTo>
                <a:lnTo>
                  <a:pt x="198" y="619"/>
                </a:lnTo>
                <a:lnTo>
                  <a:pt x="198" y="623"/>
                </a:lnTo>
                <a:lnTo>
                  <a:pt x="199" y="628"/>
                </a:lnTo>
                <a:lnTo>
                  <a:pt x="199" y="631"/>
                </a:lnTo>
                <a:lnTo>
                  <a:pt x="201" y="632"/>
                </a:lnTo>
                <a:lnTo>
                  <a:pt x="201" y="638"/>
                </a:lnTo>
                <a:lnTo>
                  <a:pt x="201" y="642"/>
                </a:lnTo>
                <a:lnTo>
                  <a:pt x="199" y="669"/>
                </a:lnTo>
                <a:lnTo>
                  <a:pt x="196" y="696"/>
                </a:lnTo>
                <a:lnTo>
                  <a:pt x="191" y="736"/>
                </a:lnTo>
                <a:lnTo>
                  <a:pt x="189" y="742"/>
                </a:lnTo>
                <a:lnTo>
                  <a:pt x="189" y="749"/>
                </a:lnTo>
                <a:lnTo>
                  <a:pt x="189" y="751"/>
                </a:lnTo>
                <a:lnTo>
                  <a:pt x="189" y="753"/>
                </a:lnTo>
                <a:lnTo>
                  <a:pt x="189" y="756"/>
                </a:lnTo>
                <a:lnTo>
                  <a:pt x="188" y="759"/>
                </a:lnTo>
                <a:lnTo>
                  <a:pt x="186" y="764"/>
                </a:lnTo>
                <a:lnTo>
                  <a:pt x="186" y="765"/>
                </a:lnTo>
                <a:lnTo>
                  <a:pt x="188" y="767"/>
                </a:lnTo>
                <a:lnTo>
                  <a:pt x="186" y="770"/>
                </a:lnTo>
                <a:lnTo>
                  <a:pt x="188" y="771"/>
                </a:lnTo>
                <a:lnTo>
                  <a:pt x="189" y="773"/>
                </a:lnTo>
                <a:lnTo>
                  <a:pt x="189" y="774"/>
                </a:lnTo>
                <a:lnTo>
                  <a:pt x="189" y="777"/>
                </a:lnTo>
                <a:lnTo>
                  <a:pt x="188" y="779"/>
                </a:lnTo>
                <a:lnTo>
                  <a:pt x="186" y="782"/>
                </a:lnTo>
                <a:lnTo>
                  <a:pt x="188" y="785"/>
                </a:lnTo>
                <a:lnTo>
                  <a:pt x="189" y="786"/>
                </a:lnTo>
                <a:lnTo>
                  <a:pt x="189" y="790"/>
                </a:lnTo>
                <a:lnTo>
                  <a:pt x="189" y="793"/>
                </a:lnTo>
                <a:lnTo>
                  <a:pt x="189" y="795"/>
                </a:lnTo>
                <a:lnTo>
                  <a:pt x="189" y="798"/>
                </a:lnTo>
                <a:lnTo>
                  <a:pt x="189" y="802"/>
                </a:lnTo>
                <a:lnTo>
                  <a:pt x="191" y="807"/>
                </a:lnTo>
                <a:lnTo>
                  <a:pt x="195" y="825"/>
                </a:lnTo>
                <a:lnTo>
                  <a:pt x="202" y="839"/>
                </a:lnTo>
                <a:lnTo>
                  <a:pt x="205" y="842"/>
                </a:lnTo>
                <a:lnTo>
                  <a:pt x="208" y="847"/>
                </a:lnTo>
                <a:lnTo>
                  <a:pt x="208" y="848"/>
                </a:lnTo>
                <a:lnTo>
                  <a:pt x="210" y="851"/>
                </a:lnTo>
                <a:lnTo>
                  <a:pt x="211" y="853"/>
                </a:lnTo>
                <a:lnTo>
                  <a:pt x="214" y="853"/>
                </a:lnTo>
                <a:lnTo>
                  <a:pt x="216" y="856"/>
                </a:lnTo>
                <a:lnTo>
                  <a:pt x="217" y="857"/>
                </a:lnTo>
                <a:lnTo>
                  <a:pt x="217" y="859"/>
                </a:lnTo>
                <a:lnTo>
                  <a:pt x="219" y="860"/>
                </a:lnTo>
                <a:lnTo>
                  <a:pt x="219" y="862"/>
                </a:lnTo>
                <a:lnTo>
                  <a:pt x="219" y="863"/>
                </a:lnTo>
                <a:lnTo>
                  <a:pt x="210" y="866"/>
                </a:lnTo>
                <a:lnTo>
                  <a:pt x="196" y="866"/>
                </a:lnTo>
                <a:lnTo>
                  <a:pt x="185" y="865"/>
                </a:lnTo>
                <a:lnTo>
                  <a:pt x="174" y="863"/>
                </a:lnTo>
                <a:lnTo>
                  <a:pt x="171" y="862"/>
                </a:lnTo>
                <a:lnTo>
                  <a:pt x="168" y="862"/>
                </a:lnTo>
                <a:lnTo>
                  <a:pt x="165" y="860"/>
                </a:lnTo>
                <a:lnTo>
                  <a:pt x="164" y="859"/>
                </a:lnTo>
                <a:lnTo>
                  <a:pt x="162" y="857"/>
                </a:lnTo>
                <a:lnTo>
                  <a:pt x="162" y="854"/>
                </a:lnTo>
                <a:lnTo>
                  <a:pt x="162" y="853"/>
                </a:lnTo>
                <a:lnTo>
                  <a:pt x="164" y="850"/>
                </a:lnTo>
                <a:lnTo>
                  <a:pt x="164" y="847"/>
                </a:lnTo>
                <a:lnTo>
                  <a:pt x="159" y="847"/>
                </a:lnTo>
                <a:lnTo>
                  <a:pt x="155" y="847"/>
                </a:lnTo>
                <a:lnTo>
                  <a:pt x="149" y="848"/>
                </a:lnTo>
                <a:lnTo>
                  <a:pt x="145" y="847"/>
                </a:lnTo>
                <a:lnTo>
                  <a:pt x="142" y="845"/>
                </a:lnTo>
                <a:lnTo>
                  <a:pt x="142" y="832"/>
                </a:lnTo>
                <a:lnTo>
                  <a:pt x="143" y="819"/>
                </a:lnTo>
                <a:lnTo>
                  <a:pt x="143" y="807"/>
                </a:lnTo>
                <a:lnTo>
                  <a:pt x="143" y="801"/>
                </a:lnTo>
                <a:lnTo>
                  <a:pt x="145" y="796"/>
                </a:lnTo>
                <a:lnTo>
                  <a:pt x="148" y="793"/>
                </a:lnTo>
                <a:lnTo>
                  <a:pt x="149" y="789"/>
                </a:lnTo>
                <a:lnTo>
                  <a:pt x="151" y="785"/>
                </a:lnTo>
                <a:lnTo>
                  <a:pt x="152" y="780"/>
                </a:lnTo>
                <a:lnTo>
                  <a:pt x="154" y="776"/>
                </a:lnTo>
                <a:lnTo>
                  <a:pt x="155" y="773"/>
                </a:lnTo>
                <a:lnTo>
                  <a:pt x="154" y="771"/>
                </a:lnTo>
                <a:lnTo>
                  <a:pt x="154" y="771"/>
                </a:lnTo>
                <a:lnTo>
                  <a:pt x="155" y="770"/>
                </a:lnTo>
                <a:lnTo>
                  <a:pt x="155" y="768"/>
                </a:lnTo>
                <a:lnTo>
                  <a:pt x="154" y="767"/>
                </a:lnTo>
                <a:lnTo>
                  <a:pt x="154" y="764"/>
                </a:lnTo>
                <a:lnTo>
                  <a:pt x="154" y="761"/>
                </a:lnTo>
                <a:lnTo>
                  <a:pt x="155" y="759"/>
                </a:lnTo>
                <a:lnTo>
                  <a:pt x="149" y="718"/>
                </a:lnTo>
                <a:lnTo>
                  <a:pt x="146" y="699"/>
                </a:lnTo>
                <a:lnTo>
                  <a:pt x="143" y="679"/>
                </a:lnTo>
                <a:lnTo>
                  <a:pt x="145" y="659"/>
                </a:lnTo>
                <a:lnTo>
                  <a:pt x="145" y="650"/>
                </a:lnTo>
                <a:lnTo>
                  <a:pt x="145" y="641"/>
                </a:lnTo>
                <a:lnTo>
                  <a:pt x="145" y="634"/>
                </a:lnTo>
                <a:lnTo>
                  <a:pt x="145" y="628"/>
                </a:lnTo>
                <a:lnTo>
                  <a:pt x="143" y="614"/>
                </a:lnTo>
                <a:lnTo>
                  <a:pt x="139" y="602"/>
                </a:lnTo>
                <a:lnTo>
                  <a:pt x="133" y="576"/>
                </a:lnTo>
                <a:lnTo>
                  <a:pt x="130" y="576"/>
                </a:lnTo>
                <a:lnTo>
                  <a:pt x="128" y="576"/>
                </a:lnTo>
                <a:lnTo>
                  <a:pt x="127" y="591"/>
                </a:lnTo>
                <a:lnTo>
                  <a:pt x="124" y="602"/>
                </a:lnTo>
                <a:lnTo>
                  <a:pt x="123" y="616"/>
                </a:lnTo>
                <a:lnTo>
                  <a:pt x="123" y="617"/>
                </a:lnTo>
                <a:lnTo>
                  <a:pt x="123" y="617"/>
                </a:lnTo>
                <a:lnTo>
                  <a:pt x="124" y="619"/>
                </a:lnTo>
                <a:lnTo>
                  <a:pt x="123" y="622"/>
                </a:lnTo>
                <a:lnTo>
                  <a:pt x="123" y="623"/>
                </a:lnTo>
                <a:lnTo>
                  <a:pt x="124" y="634"/>
                </a:lnTo>
                <a:lnTo>
                  <a:pt x="124" y="642"/>
                </a:lnTo>
                <a:lnTo>
                  <a:pt x="125" y="653"/>
                </a:lnTo>
                <a:lnTo>
                  <a:pt x="124" y="663"/>
                </a:lnTo>
                <a:lnTo>
                  <a:pt x="123" y="681"/>
                </a:lnTo>
                <a:lnTo>
                  <a:pt x="118" y="697"/>
                </a:lnTo>
                <a:lnTo>
                  <a:pt x="117" y="715"/>
                </a:lnTo>
                <a:lnTo>
                  <a:pt x="115" y="725"/>
                </a:lnTo>
                <a:lnTo>
                  <a:pt x="114" y="734"/>
                </a:lnTo>
                <a:lnTo>
                  <a:pt x="114" y="736"/>
                </a:lnTo>
                <a:lnTo>
                  <a:pt x="112" y="739"/>
                </a:lnTo>
                <a:lnTo>
                  <a:pt x="112" y="742"/>
                </a:lnTo>
                <a:lnTo>
                  <a:pt x="114" y="745"/>
                </a:lnTo>
                <a:lnTo>
                  <a:pt x="112" y="748"/>
                </a:lnTo>
                <a:lnTo>
                  <a:pt x="112" y="751"/>
                </a:lnTo>
                <a:lnTo>
                  <a:pt x="112" y="752"/>
                </a:lnTo>
                <a:lnTo>
                  <a:pt x="114" y="753"/>
                </a:lnTo>
                <a:lnTo>
                  <a:pt x="112" y="755"/>
                </a:lnTo>
                <a:lnTo>
                  <a:pt x="112" y="756"/>
                </a:lnTo>
                <a:lnTo>
                  <a:pt x="114" y="767"/>
                </a:lnTo>
                <a:lnTo>
                  <a:pt x="117" y="774"/>
                </a:lnTo>
                <a:lnTo>
                  <a:pt x="120" y="783"/>
                </a:lnTo>
                <a:lnTo>
                  <a:pt x="118" y="788"/>
                </a:lnTo>
                <a:lnTo>
                  <a:pt x="118" y="792"/>
                </a:lnTo>
                <a:lnTo>
                  <a:pt x="117" y="808"/>
                </a:lnTo>
                <a:lnTo>
                  <a:pt x="117" y="826"/>
                </a:lnTo>
                <a:lnTo>
                  <a:pt x="112" y="826"/>
                </a:lnTo>
                <a:lnTo>
                  <a:pt x="106" y="826"/>
                </a:lnTo>
                <a:lnTo>
                  <a:pt x="100" y="825"/>
                </a:lnTo>
                <a:lnTo>
                  <a:pt x="94" y="825"/>
                </a:lnTo>
                <a:lnTo>
                  <a:pt x="96" y="828"/>
                </a:lnTo>
                <a:lnTo>
                  <a:pt x="96" y="830"/>
                </a:lnTo>
                <a:lnTo>
                  <a:pt x="96" y="833"/>
                </a:lnTo>
                <a:lnTo>
                  <a:pt x="96" y="836"/>
                </a:lnTo>
                <a:lnTo>
                  <a:pt x="84" y="839"/>
                </a:lnTo>
                <a:lnTo>
                  <a:pt x="71" y="842"/>
                </a:lnTo>
                <a:lnTo>
                  <a:pt x="54" y="842"/>
                </a:lnTo>
                <a:lnTo>
                  <a:pt x="52" y="842"/>
                </a:lnTo>
                <a:lnTo>
                  <a:pt x="49" y="842"/>
                </a:lnTo>
                <a:lnTo>
                  <a:pt x="46" y="841"/>
                </a:lnTo>
                <a:lnTo>
                  <a:pt x="43" y="841"/>
                </a:lnTo>
                <a:lnTo>
                  <a:pt x="41" y="839"/>
                </a:lnTo>
                <a:lnTo>
                  <a:pt x="41" y="838"/>
                </a:lnTo>
                <a:lnTo>
                  <a:pt x="43" y="836"/>
                </a:lnTo>
                <a:lnTo>
                  <a:pt x="44" y="835"/>
                </a:lnTo>
                <a:lnTo>
                  <a:pt x="46" y="833"/>
                </a:lnTo>
                <a:lnTo>
                  <a:pt x="46" y="832"/>
                </a:lnTo>
                <a:lnTo>
                  <a:pt x="49" y="830"/>
                </a:lnTo>
                <a:lnTo>
                  <a:pt x="50" y="829"/>
                </a:lnTo>
                <a:lnTo>
                  <a:pt x="52" y="825"/>
                </a:lnTo>
                <a:lnTo>
                  <a:pt x="54" y="822"/>
                </a:lnTo>
                <a:lnTo>
                  <a:pt x="57" y="817"/>
                </a:lnTo>
                <a:lnTo>
                  <a:pt x="62" y="813"/>
                </a:lnTo>
                <a:lnTo>
                  <a:pt x="66" y="805"/>
                </a:lnTo>
                <a:lnTo>
                  <a:pt x="69" y="798"/>
                </a:lnTo>
                <a:lnTo>
                  <a:pt x="72" y="790"/>
                </a:lnTo>
                <a:lnTo>
                  <a:pt x="74" y="786"/>
                </a:lnTo>
                <a:lnTo>
                  <a:pt x="75" y="782"/>
                </a:lnTo>
                <a:lnTo>
                  <a:pt x="77" y="777"/>
                </a:lnTo>
                <a:lnTo>
                  <a:pt x="77" y="774"/>
                </a:lnTo>
                <a:lnTo>
                  <a:pt x="78" y="770"/>
                </a:lnTo>
                <a:lnTo>
                  <a:pt x="80" y="762"/>
                </a:lnTo>
                <a:lnTo>
                  <a:pt x="78" y="759"/>
                </a:lnTo>
                <a:lnTo>
                  <a:pt x="80" y="758"/>
                </a:lnTo>
                <a:lnTo>
                  <a:pt x="80" y="755"/>
                </a:lnTo>
                <a:lnTo>
                  <a:pt x="81" y="753"/>
                </a:lnTo>
                <a:lnTo>
                  <a:pt x="81" y="752"/>
                </a:lnTo>
                <a:lnTo>
                  <a:pt x="81" y="751"/>
                </a:lnTo>
                <a:lnTo>
                  <a:pt x="80" y="749"/>
                </a:lnTo>
                <a:lnTo>
                  <a:pt x="80" y="748"/>
                </a:lnTo>
                <a:lnTo>
                  <a:pt x="80" y="746"/>
                </a:lnTo>
                <a:lnTo>
                  <a:pt x="81" y="745"/>
                </a:lnTo>
                <a:lnTo>
                  <a:pt x="80" y="742"/>
                </a:lnTo>
                <a:lnTo>
                  <a:pt x="80" y="740"/>
                </a:lnTo>
                <a:lnTo>
                  <a:pt x="78" y="734"/>
                </a:lnTo>
                <a:lnTo>
                  <a:pt x="75" y="703"/>
                </a:lnTo>
                <a:lnTo>
                  <a:pt x="72" y="669"/>
                </a:lnTo>
                <a:lnTo>
                  <a:pt x="71" y="635"/>
                </a:lnTo>
                <a:lnTo>
                  <a:pt x="69" y="629"/>
                </a:lnTo>
                <a:lnTo>
                  <a:pt x="69" y="625"/>
                </a:lnTo>
                <a:lnTo>
                  <a:pt x="71" y="620"/>
                </a:lnTo>
                <a:lnTo>
                  <a:pt x="71" y="617"/>
                </a:lnTo>
                <a:lnTo>
                  <a:pt x="72" y="616"/>
                </a:lnTo>
                <a:lnTo>
                  <a:pt x="72" y="610"/>
                </a:lnTo>
                <a:lnTo>
                  <a:pt x="72" y="602"/>
                </a:lnTo>
                <a:lnTo>
                  <a:pt x="71" y="597"/>
                </a:lnTo>
                <a:lnTo>
                  <a:pt x="69" y="588"/>
                </a:lnTo>
                <a:lnTo>
                  <a:pt x="66" y="579"/>
                </a:lnTo>
                <a:lnTo>
                  <a:pt x="59" y="579"/>
                </a:lnTo>
                <a:lnTo>
                  <a:pt x="53" y="579"/>
                </a:lnTo>
                <a:lnTo>
                  <a:pt x="46" y="579"/>
                </a:lnTo>
                <a:lnTo>
                  <a:pt x="44" y="579"/>
                </a:lnTo>
                <a:lnTo>
                  <a:pt x="44" y="577"/>
                </a:lnTo>
                <a:lnTo>
                  <a:pt x="44" y="577"/>
                </a:lnTo>
                <a:lnTo>
                  <a:pt x="37" y="577"/>
                </a:lnTo>
                <a:lnTo>
                  <a:pt x="31" y="579"/>
                </a:lnTo>
                <a:lnTo>
                  <a:pt x="23" y="579"/>
                </a:lnTo>
                <a:lnTo>
                  <a:pt x="25" y="540"/>
                </a:lnTo>
                <a:lnTo>
                  <a:pt x="28" y="503"/>
                </a:lnTo>
                <a:lnTo>
                  <a:pt x="29" y="490"/>
                </a:lnTo>
                <a:lnTo>
                  <a:pt x="29" y="477"/>
                </a:lnTo>
                <a:lnTo>
                  <a:pt x="26" y="471"/>
                </a:lnTo>
                <a:lnTo>
                  <a:pt x="25" y="465"/>
                </a:lnTo>
                <a:lnTo>
                  <a:pt x="20" y="450"/>
                </a:lnTo>
                <a:lnTo>
                  <a:pt x="18" y="434"/>
                </a:lnTo>
                <a:lnTo>
                  <a:pt x="19" y="422"/>
                </a:lnTo>
                <a:lnTo>
                  <a:pt x="18" y="409"/>
                </a:lnTo>
                <a:lnTo>
                  <a:pt x="18" y="388"/>
                </a:lnTo>
                <a:lnTo>
                  <a:pt x="19" y="367"/>
                </a:lnTo>
                <a:lnTo>
                  <a:pt x="20" y="364"/>
                </a:lnTo>
                <a:lnTo>
                  <a:pt x="22" y="363"/>
                </a:lnTo>
                <a:lnTo>
                  <a:pt x="22" y="358"/>
                </a:lnTo>
                <a:lnTo>
                  <a:pt x="22" y="355"/>
                </a:lnTo>
                <a:lnTo>
                  <a:pt x="25" y="345"/>
                </a:lnTo>
                <a:lnTo>
                  <a:pt x="29" y="333"/>
                </a:lnTo>
                <a:lnTo>
                  <a:pt x="31" y="326"/>
                </a:lnTo>
                <a:lnTo>
                  <a:pt x="34" y="318"/>
                </a:lnTo>
                <a:lnTo>
                  <a:pt x="37" y="311"/>
                </a:lnTo>
                <a:lnTo>
                  <a:pt x="32" y="311"/>
                </a:lnTo>
                <a:lnTo>
                  <a:pt x="26" y="311"/>
                </a:lnTo>
                <a:lnTo>
                  <a:pt x="22" y="312"/>
                </a:lnTo>
                <a:lnTo>
                  <a:pt x="18" y="312"/>
                </a:lnTo>
                <a:lnTo>
                  <a:pt x="16" y="311"/>
                </a:lnTo>
                <a:lnTo>
                  <a:pt x="13" y="308"/>
                </a:lnTo>
                <a:lnTo>
                  <a:pt x="10" y="305"/>
                </a:lnTo>
                <a:lnTo>
                  <a:pt x="7" y="302"/>
                </a:lnTo>
                <a:lnTo>
                  <a:pt x="7" y="300"/>
                </a:lnTo>
                <a:lnTo>
                  <a:pt x="6" y="296"/>
                </a:lnTo>
                <a:lnTo>
                  <a:pt x="4" y="293"/>
                </a:lnTo>
                <a:lnTo>
                  <a:pt x="4" y="289"/>
                </a:lnTo>
                <a:lnTo>
                  <a:pt x="3" y="283"/>
                </a:lnTo>
                <a:lnTo>
                  <a:pt x="1" y="278"/>
                </a:lnTo>
                <a:lnTo>
                  <a:pt x="1" y="272"/>
                </a:lnTo>
                <a:lnTo>
                  <a:pt x="1" y="266"/>
                </a:lnTo>
                <a:lnTo>
                  <a:pt x="0" y="263"/>
                </a:lnTo>
                <a:lnTo>
                  <a:pt x="0" y="262"/>
                </a:lnTo>
                <a:lnTo>
                  <a:pt x="0" y="258"/>
                </a:lnTo>
                <a:lnTo>
                  <a:pt x="1" y="253"/>
                </a:lnTo>
                <a:lnTo>
                  <a:pt x="3" y="238"/>
                </a:lnTo>
                <a:lnTo>
                  <a:pt x="4" y="225"/>
                </a:lnTo>
                <a:lnTo>
                  <a:pt x="6" y="221"/>
                </a:lnTo>
                <a:lnTo>
                  <a:pt x="6" y="216"/>
                </a:lnTo>
                <a:lnTo>
                  <a:pt x="7" y="213"/>
                </a:lnTo>
                <a:lnTo>
                  <a:pt x="9" y="203"/>
                </a:lnTo>
                <a:lnTo>
                  <a:pt x="10" y="194"/>
                </a:lnTo>
                <a:lnTo>
                  <a:pt x="12" y="191"/>
                </a:lnTo>
                <a:lnTo>
                  <a:pt x="13" y="188"/>
                </a:lnTo>
                <a:lnTo>
                  <a:pt x="13" y="185"/>
                </a:lnTo>
                <a:lnTo>
                  <a:pt x="13" y="184"/>
                </a:lnTo>
                <a:lnTo>
                  <a:pt x="13" y="182"/>
                </a:lnTo>
                <a:lnTo>
                  <a:pt x="13" y="179"/>
                </a:lnTo>
                <a:lnTo>
                  <a:pt x="15" y="178"/>
                </a:lnTo>
                <a:lnTo>
                  <a:pt x="16" y="176"/>
                </a:lnTo>
                <a:lnTo>
                  <a:pt x="16" y="173"/>
                </a:lnTo>
                <a:lnTo>
                  <a:pt x="16" y="172"/>
                </a:lnTo>
                <a:lnTo>
                  <a:pt x="16" y="170"/>
                </a:lnTo>
                <a:lnTo>
                  <a:pt x="18" y="167"/>
                </a:lnTo>
                <a:lnTo>
                  <a:pt x="19" y="164"/>
                </a:lnTo>
                <a:lnTo>
                  <a:pt x="22" y="163"/>
                </a:lnTo>
                <a:lnTo>
                  <a:pt x="25" y="163"/>
                </a:lnTo>
                <a:lnTo>
                  <a:pt x="26" y="161"/>
                </a:lnTo>
                <a:lnTo>
                  <a:pt x="28" y="160"/>
                </a:lnTo>
                <a:lnTo>
                  <a:pt x="31" y="158"/>
                </a:lnTo>
                <a:lnTo>
                  <a:pt x="34" y="158"/>
                </a:lnTo>
                <a:lnTo>
                  <a:pt x="37" y="158"/>
                </a:lnTo>
                <a:lnTo>
                  <a:pt x="38" y="157"/>
                </a:lnTo>
                <a:lnTo>
                  <a:pt x="41" y="157"/>
                </a:lnTo>
                <a:lnTo>
                  <a:pt x="44" y="155"/>
                </a:lnTo>
                <a:lnTo>
                  <a:pt x="47" y="154"/>
                </a:lnTo>
                <a:lnTo>
                  <a:pt x="49" y="152"/>
                </a:lnTo>
                <a:lnTo>
                  <a:pt x="50" y="151"/>
                </a:lnTo>
                <a:lnTo>
                  <a:pt x="53" y="151"/>
                </a:lnTo>
                <a:lnTo>
                  <a:pt x="56" y="149"/>
                </a:lnTo>
                <a:lnTo>
                  <a:pt x="57" y="148"/>
                </a:lnTo>
                <a:lnTo>
                  <a:pt x="59" y="146"/>
                </a:lnTo>
                <a:lnTo>
                  <a:pt x="62" y="146"/>
                </a:lnTo>
                <a:lnTo>
                  <a:pt x="63" y="146"/>
                </a:lnTo>
                <a:lnTo>
                  <a:pt x="65" y="145"/>
                </a:lnTo>
                <a:lnTo>
                  <a:pt x="66" y="144"/>
                </a:lnTo>
                <a:lnTo>
                  <a:pt x="68" y="141"/>
                </a:lnTo>
                <a:lnTo>
                  <a:pt x="72" y="135"/>
                </a:lnTo>
                <a:lnTo>
                  <a:pt x="75" y="129"/>
                </a:lnTo>
                <a:lnTo>
                  <a:pt x="78" y="124"/>
                </a:lnTo>
                <a:lnTo>
                  <a:pt x="80" y="123"/>
                </a:lnTo>
                <a:lnTo>
                  <a:pt x="81" y="120"/>
                </a:lnTo>
                <a:lnTo>
                  <a:pt x="81" y="117"/>
                </a:lnTo>
                <a:lnTo>
                  <a:pt x="80" y="114"/>
                </a:lnTo>
                <a:lnTo>
                  <a:pt x="78" y="109"/>
                </a:lnTo>
                <a:lnTo>
                  <a:pt x="78" y="107"/>
                </a:lnTo>
                <a:lnTo>
                  <a:pt x="77" y="104"/>
                </a:lnTo>
                <a:lnTo>
                  <a:pt x="74" y="101"/>
                </a:lnTo>
                <a:lnTo>
                  <a:pt x="72" y="98"/>
                </a:lnTo>
                <a:lnTo>
                  <a:pt x="72" y="93"/>
                </a:lnTo>
                <a:lnTo>
                  <a:pt x="71" y="89"/>
                </a:lnTo>
                <a:lnTo>
                  <a:pt x="71" y="84"/>
                </a:lnTo>
                <a:lnTo>
                  <a:pt x="68" y="84"/>
                </a:lnTo>
                <a:lnTo>
                  <a:pt x="65" y="84"/>
                </a:lnTo>
                <a:lnTo>
                  <a:pt x="63" y="83"/>
                </a:lnTo>
                <a:lnTo>
                  <a:pt x="63" y="81"/>
                </a:lnTo>
                <a:lnTo>
                  <a:pt x="62" y="78"/>
                </a:lnTo>
                <a:lnTo>
                  <a:pt x="62" y="75"/>
                </a:lnTo>
                <a:lnTo>
                  <a:pt x="62" y="72"/>
                </a:lnTo>
                <a:lnTo>
                  <a:pt x="62" y="70"/>
                </a:lnTo>
                <a:lnTo>
                  <a:pt x="60" y="65"/>
                </a:lnTo>
                <a:lnTo>
                  <a:pt x="60" y="61"/>
                </a:lnTo>
                <a:lnTo>
                  <a:pt x="60" y="58"/>
                </a:lnTo>
                <a:lnTo>
                  <a:pt x="62" y="55"/>
                </a:lnTo>
                <a:lnTo>
                  <a:pt x="62" y="53"/>
                </a:lnTo>
                <a:lnTo>
                  <a:pt x="60" y="49"/>
                </a:lnTo>
                <a:lnTo>
                  <a:pt x="60" y="44"/>
                </a:lnTo>
                <a:lnTo>
                  <a:pt x="60" y="40"/>
                </a:lnTo>
                <a:lnTo>
                  <a:pt x="65" y="27"/>
                </a:lnTo>
                <a:lnTo>
                  <a:pt x="74" y="15"/>
                </a:lnTo>
                <a:lnTo>
                  <a:pt x="81" y="7"/>
                </a:lnTo>
                <a:lnTo>
                  <a:pt x="90" y="3"/>
                </a:lnTo>
                <a:lnTo>
                  <a:pt x="99" y="0"/>
                </a:lnTo>
                <a:close/>
              </a:path>
            </a:pathLst>
          </a:custGeom>
          <a:solidFill>
            <a:schemeClr val="tx1">
              <a:lumMod val="75000"/>
              <a:lumOff val="25000"/>
            </a:schemeClr>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noEditPoints="1"/>
          </p:cNvSpPr>
          <p:nvPr/>
        </p:nvSpPr>
        <p:spPr bwMode="auto">
          <a:xfrm>
            <a:off x="1697746" y="1443735"/>
            <a:ext cx="454904" cy="1573968"/>
          </a:xfrm>
          <a:custGeom>
            <a:avLst/>
            <a:gdLst>
              <a:gd name="T0" fmla="*/ 132 w 250"/>
              <a:gd name="T1" fmla="*/ 797 h 865"/>
              <a:gd name="T2" fmla="*/ 153 w 250"/>
              <a:gd name="T3" fmla="*/ 717 h 865"/>
              <a:gd name="T4" fmla="*/ 165 w 250"/>
              <a:gd name="T5" fmla="*/ 789 h 865"/>
              <a:gd name="T6" fmla="*/ 166 w 250"/>
              <a:gd name="T7" fmla="*/ 810 h 865"/>
              <a:gd name="T8" fmla="*/ 168 w 250"/>
              <a:gd name="T9" fmla="*/ 812 h 865"/>
              <a:gd name="T10" fmla="*/ 170 w 250"/>
              <a:gd name="T11" fmla="*/ 792 h 865"/>
              <a:gd name="T12" fmla="*/ 173 w 250"/>
              <a:gd name="T13" fmla="*/ 726 h 865"/>
              <a:gd name="T14" fmla="*/ 40 w 250"/>
              <a:gd name="T15" fmla="*/ 267 h 865"/>
              <a:gd name="T16" fmla="*/ 54 w 250"/>
              <a:gd name="T17" fmla="*/ 288 h 865"/>
              <a:gd name="T18" fmla="*/ 48 w 250"/>
              <a:gd name="T19" fmla="*/ 267 h 865"/>
              <a:gd name="T20" fmla="*/ 45 w 250"/>
              <a:gd name="T21" fmla="*/ 257 h 865"/>
              <a:gd name="T22" fmla="*/ 206 w 250"/>
              <a:gd name="T23" fmla="*/ 277 h 865"/>
              <a:gd name="T24" fmla="*/ 122 w 250"/>
              <a:gd name="T25" fmla="*/ 2 h 865"/>
              <a:gd name="T26" fmla="*/ 147 w 250"/>
              <a:gd name="T27" fmla="*/ 20 h 865"/>
              <a:gd name="T28" fmla="*/ 168 w 250"/>
              <a:gd name="T29" fmla="*/ 125 h 865"/>
              <a:gd name="T30" fmla="*/ 190 w 250"/>
              <a:gd name="T31" fmla="*/ 126 h 865"/>
              <a:gd name="T32" fmla="*/ 190 w 250"/>
              <a:gd name="T33" fmla="*/ 131 h 865"/>
              <a:gd name="T34" fmla="*/ 206 w 250"/>
              <a:gd name="T35" fmla="*/ 137 h 865"/>
              <a:gd name="T36" fmla="*/ 218 w 250"/>
              <a:gd name="T37" fmla="*/ 153 h 865"/>
              <a:gd name="T38" fmla="*/ 241 w 250"/>
              <a:gd name="T39" fmla="*/ 202 h 865"/>
              <a:gd name="T40" fmla="*/ 239 w 250"/>
              <a:gd name="T41" fmla="*/ 218 h 865"/>
              <a:gd name="T42" fmla="*/ 246 w 250"/>
              <a:gd name="T43" fmla="*/ 296 h 865"/>
              <a:gd name="T44" fmla="*/ 233 w 250"/>
              <a:gd name="T45" fmla="*/ 313 h 865"/>
              <a:gd name="T46" fmla="*/ 212 w 250"/>
              <a:gd name="T47" fmla="*/ 336 h 865"/>
              <a:gd name="T48" fmla="*/ 221 w 250"/>
              <a:gd name="T49" fmla="*/ 384 h 865"/>
              <a:gd name="T50" fmla="*/ 224 w 250"/>
              <a:gd name="T51" fmla="*/ 397 h 865"/>
              <a:gd name="T52" fmla="*/ 230 w 250"/>
              <a:gd name="T53" fmla="*/ 464 h 865"/>
              <a:gd name="T54" fmla="*/ 230 w 250"/>
              <a:gd name="T55" fmla="*/ 524 h 865"/>
              <a:gd name="T56" fmla="*/ 230 w 250"/>
              <a:gd name="T57" fmla="*/ 603 h 865"/>
              <a:gd name="T58" fmla="*/ 222 w 250"/>
              <a:gd name="T59" fmla="*/ 680 h 865"/>
              <a:gd name="T60" fmla="*/ 209 w 250"/>
              <a:gd name="T61" fmla="*/ 772 h 865"/>
              <a:gd name="T62" fmla="*/ 218 w 250"/>
              <a:gd name="T63" fmla="*/ 801 h 865"/>
              <a:gd name="T64" fmla="*/ 237 w 250"/>
              <a:gd name="T65" fmla="*/ 828 h 865"/>
              <a:gd name="T66" fmla="*/ 249 w 250"/>
              <a:gd name="T67" fmla="*/ 841 h 865"/>
              <a:gd name="T68" fmla="*/ 203 w 250"/>
              <a:gd name="T69" fmla="*/ 852 h 865"/>
              <a:gd name="T70" fmla="*/ 185 w 250"/>
              <a:gd name="T71" fmla="*/ 841 h 865"/>
              <a:gd name="T72" fmla="*/ 182 w 250"/>
              <a:gd name="T73" fmla="*/ 859 h 865"/>
              <a:gd name="T74" fmla="*/ 136 w 250"/>
              <a:gd name="T75" fmla="*/ 862 h 865"/>
              <a:gd name="T76" fmla="*/ 129 w 250"/>
              <a:gd name="T77" fmla="*/ 846 h 865"/>
              <a:gd name="T78" fmla="*/ 126 w 250"/>
              <a:gd name="T79" fmla="*/ 800 h 865"/>
              <a:gd name="T80" fmla="*/ 131 w 250"/>
              <a:gd name="T81" fmla="*/ 773 h 865"/>
              <a:gd name="T82" fmla="*/ 45 w 250"/>
              <a:gd name="T83" fmla="*/ 681 h 865"/>
              <a:gd name="T84" fmla="*/ 46 w 250"/>
              <a:gd name="T85" fmla="*/ 646 h 865"/>
              <a:gd name="T86" fmla="*/ 49 w 250"/>
              <a:gd name="T87" fmla="*/ 591 h 865"/>
              <a:gd name="T88" fmla="*/ 40 w 250"/>
              <a:gd name="T89" fmla="*/ 477 h 865"/>
              <a:gd name="T90" fmla="*/ 37 w 250"/>
              <a:gd name="T91" fmla="*/ 455 h 865"/>
              <a:gd name="T92" fmla="*/ 37 w 250"/>
              <a:gd name="T93" fmla="*/ 412 h 865"/>
              <a:gd name="T94" fmla="*/ 37 w 250"/>
              <a:gd name="T95" fmla="*/ 394 h 865"/>
              <a:gd name="T96" fmla="*/ 40 w 250"/>
              <a:gd name="T97" fmla="*/ 381 h 865"/>
              <a:gd name="T98" fmla="*/ 42 w 250"/>
              <a:gd name="T99" fmla="*/ 357 h 865"/>
              <a:gd name="T100" fmla="*/ 43 w 250"/>
              <a:gd name="T101" fmla="*/ 339 h 865"/>
              <a:gd name="T102" fmla="*/ 23 w 250"/>
              <a:gd name="T103" fmla="*/ 325 h 865"/>
              <a:gd name="T104" fmla="*/ 5 w 250"/>
              <a:gd name="T105" fmla="*/ 308 h 865"/>
              <a:gd name="T106" fmla="*/ 6 w 250"/>
              <a:gd name="T107" fmla="*/ 231 h 865"/>
              <a:gd name="T108" fmla="*/ 2 w 250"/>
              <a:gd name="T109" fmla="*/ 220 h 865"/>
              <a:gd name="T110" fmla="*/ 20 w 250"/>
              <a:gd name="T111" fmla="*/ 157 h 865"/>
              <a:gd name="T112" fmla="*/ 40 w 250"/>
              <a:gd name="T113" fmla="*/ 143 h 865"/>
              <a:gd name="T114" fmla="*/ 40 w 250"/>
              <a:gd name="T115" fmla="*/ 141 h 865"/>
              <a:gd name="T116" fmla="*/ 60 w 250"/>
              <a:gd name="T117" fmla="*/ 129 h 865"/>
              <a:gd name="T118" fmla="*/ 61 w 250"/>
              <a:gd name="T119" fmla="*/ 77 h 865"/>
              <a:gd name="T120" fmla="*/ 114 w 250"/>
              <a:gd name="T121"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0" h="865">
                <a:moveTo>
                  <a:pt x="134" y="791"/>
                </a:moveTo>
                <a:lnTo>
                  <a:pt x="134" y="791"/>
                </a:lnTo>
                <a:lnTo>
                  <a:pt x="132" y="791"/>
                </a:lnTo>
                <a:lnTo>
                  <a:pt x="132" y="792"/>
                </a:lnTo>
                <a:lnTo>
                  <a:pt x="132" y="794"/>
                </a:lnTo>
                <a:lnTo>
                  <a:pt x="132" y="795"/>
                </a:lnTo>
                <a:lnTo>
                  <a:pt x="132" y="797"/>
                </a:lnTo>
                <a:lnTo>
                  <a:pt x="134" y="797"/>
                </a:lnTo>
                <a:lnTo>
                  <a:pt x="134" y="794"/>
                </a:lnTo>
                <a:lnTo>
                  <a:pt x="134" y="791"/>
                </a:lnTo>
                <a:close/>
                <a:moveTo>
                  <a:pt x="168" y="686"/>
                </a:moveTo>
                <a:lnTo>
                  <a:pt x="159" y="687"/>
                </a:lnTo>
                <a:lnTo>
                  <a:pt x="150" y="687"/>
                </a:lnTo>
                <a:lnTo>
                  <a:pt x="153" y="717"/>
                </a:lnTo>
                <a:lnTo>
                  <a:pt x="154" y="745"/>
                </a:lnTo>
                <a:lnTo>
                  <a:pt x="159" y="773"/>
                </a:lnTo>
                <a:lnTo>
                  <a:pt x="160" y="776"/>
                </a:lnTo>
                <a:lnTo>
                  <a:pt x="162" y="779"/>
                </a:lnTo>
                <a:lnTo>
                  <a:pt x="162" y="784"/>
                </a:lnTo>
                <a:lnTo>
                  <a:pt x="162" y="787"/>
                </a:lnTo>
                <a:lnTo>
                  <a:pt x="165" y="789"/>
                </a:lnTo>
                <a:lnTo>
                  <a:pt x="166" y="792"/>
                </a:lnTo>
                <a:lnTo>
                  <a:pt x="166" y="795"/>
                </a:lnTo>
                <a:lnTo>
                  <a:pt x="166" y="800"/>
                </a:lnTo>
                <a:lnTo>
                  <a:pt x="165" y="804"/>
                </a:lnTo>
                <a:lnTo>
                  <a:pt x="166" y="806"/>
                </a:lnTo>
                <a:lnTo>
                  <a:pt x="166" y="809"/>
                </a:lnTo>
                <a:lnTo>
                  <a:pt x="166" y="810"/>
                </a:lnTo>
                <a:lnTo>
                  <a:pt x="166" y="813"/>
                </a:lnTo>
                <a:lnTo>
                  <a:pt x="166" y="816"/>
                </a:lnTo>
                <a:lnTo>
                  <a:pt x="166" y="819"/>
                </a:lnTo>
                <a:lnTo>
                  <a:pt x="166" y="821"/>
                </a:lnTo>
                <a:lnTo>
                  <a:pt x="168" y="822"/>
                </a:lnTo>
                <a:lnTo>
                  <a:pt x="168" y="816"/>
                </a:lnTo>
                <a:lnTo>
                  <a:pt x="168" y="812"/>
                </a:lnTo>
                <a:lnTo>
                  <a:pt x="168" y="807"/>
                </a:lnTo>
                <a:lnTo>
                  <a:pt x="169" y="803"/>
                </a:lnTo>
                <a:lnTo>
                  <a:pt x="169" y="801"/>
                </a:lnTo>
                <a:lnTo>
                  <a:pt x="168" y="800"/>
                </a:lnTo>
                <a:lnTo>
                  <a:pt x="169" y="798"/>
                </a:lnTo>
                <a:lnTo>
                  <a:pt x="170" y="795"/>
                </a:lnTo>
                <a:lnTo>
                  <a:pt x="170" y="792"/>
                </a:lnTo>
                <a:lnTo>
                  <a:pt x="172" y="788"/>
                </a:lnTo>
                <a:lnTo>
                  <a:pt x="172" y="784"/>
                </a:lnTo>
                <a:lnTo>
                  <a:pt x="173" y="781"/>
                </a:lnTo>
                <a:lnTo>
                  <a:pt x="175" y="778"/>
                </a:lnTo>
                <a:lnTo>
                  <a:pt x="176" y="761"/>
                </a:lnTo>
                <a:lnTo>
                  <a:pt x="176" y="742"/>
                </a:lnTo>
                <a:lnTo>
                  <a:pt x="173" y="726"/>
                </a:lnTo>
                <a:lnTo>
                  <a:pt x="169" y="687"/>
                </a:lnTo>
                <a:lnTo>
                  <a:pt x="169" y="686"/>
                </a:lnTo>
                <a:lnTo>
                  <a:pt x="168" y="686"/>
                </a:lnTo>
                <a:close/>
                <a:moveTo>
                  <a:pt x="43" y="252"/>
                </a:moveTo>
                <a:lnTo>
                  <a:pt x="42" y="257"/>
                </a:lnTo>
                <a:lnTo>
                  <a:pt x="42" y="261"/>
                </a:lnTo>
                <a:lnTo>
                  <a:pt x="40" y="267"/>
                </a:lnTo>
                <a:lnTo>
                  <a:pt x="39" y="271"/>
                </a:lnTo>
                <a:lnTo>
                  <a:pt x="37" y="276"/>
                </a:lnTo>
                <a:lnTo>
                  <a:pt x="37" y="282"/>
                </a:lnTo>
                <a:lnTo>
                  <a:pt x="39" y="286"/>
                </a:lnTo>
                <a:lnTo>
                  <a:pt x="46" y="288"/>
                </a:lnTo>
                <a:lnTo>
                  <a:pt x="54" y="291"/>
                </a:lnTo>
                <a:lnTo>
                  <a:pt x="54" y="288"/>
                </a:lnTo>
                <a:lnTo>
                  <a:pt x="52" y="285"/>
                </a:lnTo>
                <a:lnTo>
                  <a:pt x="51" y="280"/>
                </a:lnTo>
                <a:lnTo>
                  <a:pt x="51" y="277"/>
                </a:lnTo>
                <a:lnTo>
                  <a:pt x="49" y="276"/>
                </a:lnTo>
                <a:lnTo>
                  <a:pt x="48" y="273"/>
                </a:lnTo>
                <a:lnTo>
                  <a:pt x="48" y="270"/>
                </a:lnTo>
                <a:lnTo>
                  <a:pt x="48" y="267"/>
                </a:lnTo>
                <a:lnTo>
                  <a:pt x="49" y="265"/>
                </a:lnTo>
                <a:lnTo>
                  <a:pt x="49" y="264"/>
                </a:lnTo>
                <a:lnTo>
                  <a:pt x="51" y="261"/>
                </a:lnTo>
                <a:lnTo>
                  <a:pt x="49" y="259"/>
                </a:lnTo>
                <a:lnTo>
                  <a:pt x="48" y="258"/>
                </a:lnTo>
                <a:lnTo>
                  <a:pt x="46" y="258"/>
                </a:lnTo>
                <a:lnTo>
                  <a:pt x="45" y="257"/>
                </a:lnTo>
                <a:lnTo>
                  <a:pt x="43" y="255"/>
                </a:lnTo>
                <a:lnTo>
                  <a:pt x="43" y="252"/>
                </a:lnTo>
                <a:close/>
                <a:moveTo>
                  <a:pt x="203" y="245"/>
                </a:moveTo>
                <a:lnTo>
                  <a:pt x="202" y="255"/>
                </a:lnTo>
                <a:lnTo>
                  <a:pt x="202" y="267"/>
                </a:lnTo>
                <a:lnTo>
                  <a:pt x="200" y="279"/>
                </a:lnTo>
                <a:lnTo>
                  <a:pt x="206" y="277"/>
                </a:lnTo>
                <a:lnTo>
                  <a:pt x="210" y="276"/>
                </a:lnTo>
                <a:lnTo>
                  <a:pt x="209" y="259"/>
                </a:lnTo>
                <a:lnTo>
                  <a:pt x="203" y="245"/>
                </a:lnTo>
                <a:close/>
                <a:moveTo>
                  <a:pt x="114" y="0"/>
                </a:moveTo>
                <a:lnTo>
                  <a:pt x="117" y="0"/>
                </a:lnTo>
                <a:lnTo>
                  <a:pt x="119" y="2"/>
                </a:lnTo>
                <a:lnTo>
                  <a:pt x="122" y="2"/>
                </a:lnTo>
                <a:lnTo>
                  <a:pt x="126" y="2"/>
                </a:lnTo>
                <a:lnTo>
                  <a:pt x="131" y="3"/>
                </a:lnTo>
                <a:lnTo>
                  <a:pt x="134" y="5"/>
                </a:lnTo>
                <a:lnTo>
                  <a:pt x="136" y="8"/>
                </a:lnTo>
                <a:lnTo>
                  <a:pt x="139" y="11"/>
                </a:lnTo>
                <a:lnTo>
                  <a:pt x="142" y="15"/>
                </a:lnTo>
                <a:lnTo>
                  <a:pt x="147" y="20"/>
                </a:lnTo>
                <a:lnTo>
                  <a:pt x="150" y="26"/>
                </a:lnTo>
                <a:lnTo>
                  <a:pt x="157" y="46"/>
                </a:lnTo>
                <a:lnTo>
                  <a:pt x="159" y="69"/>
                </a:lnTo>
                <a:lnTo>
                  <a:pt x="160" y="92"/>
                </a:lnTo>
                <a:lnTo>
                  <a:pt x="162" y="104"/>
                </a:lnTo>
                <a:lnTo>
                  <a:pt x="163" y="116"/>
                </a:lnTo>
                <a:lnTo>
                  <a:pt x="168" y="125"/>
                </a:lnTo>
                <a:lnTo>
                  <a:pt x="170" y="128"/>
                </a:lnTo>
                <a:lnTo>
                  <a:pt x="175" y="131"/>
                </a:lnTo>
                <a:lnTo>
                  <a:pt x="179" y="131"/>
                </a:lnTo>
                <a:lnTo>
                  <a:pt x="185" y="129"/>
                </a:lnTo>
                <a:lnTo>
                  <a:pt x="187" y="129"/>
                </a:lnTo>
                <a:lnTo>
                  <a:pt x="188" y="128"/>
                </a:lnTo>
                <a:lnTo>
                  <a:pt x="190" y="126"/>
                </a:lnTo>
                <a:lnTo>
                  <a:pt x="193" y="125"/>
                </a:lnTo>
                <a:lnTo>
                  <a:pt x="191" y="128"/>
                </a:lnTo>
                <a:lnTo>
                  <a:pt x="190" y="128"/>
                </a:lnTo>
                <a:lnTo>
                  <a:pt x="190" y="129"/>
                </a:lnTo>
                <a:lnTo>
                  <a:pt x="193" y="129"/>
                </a:lnTo>
                <a:lnTo>
                  <a:pt x="191" y="131"/>
                </a:lnTo>
                <a:lnTo>
                  <a:pt x="190" y="131"/>
                </a:lnTo>
                <a:lnTo>
                  <a:pt x="188" y="132"/>
                </a:lnTo>
                <a:lnTo>
                  <a:pt x="188" y="132"/>
                </a:lnTo>
                <a:lnTo>
                  <a:pt x="191" y="134"/>
                </a:lnTo>
                <a:lnTo>
                  <a:pt x="196" y="135"/>
                </a:lnTo>
                <a:lnTo>
                  <a:pt x="200" y="135"/>
                </a:lnTo>
                <a:lnTo>
                  <a:pt x="203" y="135"/>
                </a:lnTo>
                <a:lnTo>
                  <a:pt x="206" y="137"/>
                </a:lnTo>
                <a:lnTo>
                  <a:pt x="206" y="138"/>
                </a:lnTo>
                <a:lnTo>
                  <a:pt x="207" y="140"/>
                </a:lnTo>
                <a:lnTo>
                  <a:pt x="209" y="141"/>
                </a:lnTo>
                <a:lnTo>
                  <a:pt x="210" y="143"/>
                </a:lnTo>
                <a:lnTo>
                  <a:pt x="212" y="144"/>
                </a:lnTo>
                <a:lnTo>
                  <a:pt x="215" y="148"/>
                </a:lnTo>
                <a:lnTo>
                  <a:pt x="218" y="153"/>
                </a:lnTo>
                <a:lnTo>
                  <a:pt x="219" y="157"/>
                </a:lnTo>
                <a:lnTo>
                  <a:pt x="225" y="171"/>
                </a:lnTo>
                <a:lnTo>
                  <a:pt x="231" y="185"/>
                </a:lnTo>
                <a:lnTo>
                  <a:pt x="239" y="197"/>
                </a:lnTo>
                <a:lnTo>
                  <a:pt x="240" y="199"/>
                </a:lnTo>
                <a:lnTo>
                  <a:pt x="241" y="200"/>
                </a:lnTo>
                <a:lnTo>
                  <a:pt x="241" y="202"/>
                </a:lnTo>
                <a:lnTo>
                  <a:pt x="241" y="203"/>
                </a:lnTo>
                <a:lnTo>
                  <a:pt x="240" y="206"/>
                </a:lnTo>
                <a:lnTo>
                  <a:pt x="237" y="208"/>
                </a:lnTo>
                <a:lnTo>
                  <a:pt x="237" y="211"/>
                </a:lnTo>
                <a:lnTo>
                  <a:pt x="237" y="212"/>
                </a:lnTo>
                <a:lnTo>
                  <a:pt x="237" y="215"/>
                </a:lnTo>
                <a:lnTo>
                  <a:pt x="239" y="218"/>
                </a:lnTo>
                <a:lnTo>
                  <a:pt x="241" y="243"/>
                </a:lnTo>
                <a:lnTo>
                  <a:pt x="246" y="261"/>
                </a:lnTo>
                <a:lnTo>
                  <a:pt x="247" y="276"/>
                </a:lnTo>
                <a:lnTo>
                  <a:pt x="247" y="282"/>
                </a:lnTo>
                <a:lnTo>
                  <a:pt x="247" y="286"/>
                </a:lnTo>
                <a:lnTo>
                  <a:pt x="247" y="291"/>
                </a:lnTo>
                <a:lnTo>
                  <a:pt x="246" y="296"/>
                </a:lnTo>
                <a:lnTo>
                  <a:pt x="246" y="301"/>
                </a:lnTo>
                <a:lnTo>
                  <a:pt x="244" y="304"/>
                </a:lnTo>
                <a:lnTo>
                  <a:pt x="244" y="307"/>
                </a:lnTo>
                <a:lnTo>
                  <a:pt x="241" y="310"/>
                </a:lnTo>
                <a:lnTo>
                  <a:pt x="239" y="311"/>
                </a:lnTo>
                <a:lnTo>
                  <a:pt x="236" y="313"/>
                </a:lnTo>
                <a:lnTo>
                  <a:pt x="233" y="313"/>
                </a:lnTo>
                <a:lnTo>
                  <a:pt x="227" y="314"/>
                </a:lnTo>
                <a:lnTo>
                  <a:pt x="219" y="316"/>
                </a:lnTo>
                <a:lnTo>
                  <a:pt x="216" y="316"/>
                </a:lnTo>
                <a:lnTo>
                  <a:pt x="212" y="317"/>
                </a:lnTo>
                <a:lnTo>
                  <a:pt x="207" y="319"/>
                </a:lnTo>
                <a:lnTo>
                  <a:pt x="210" y="328"/>
                </a:lnTo>
                <a:lnTo>
                  <a:pt x="212" y="336"/>
                </a:lnTo>
                <a:lnTo>
                  <a:pt x="213" y="342"/>
                </a:lnTo>
                <a:lnTo>
                  <a:pt x="215" y="347"/>
                </a:lnTo>
                <a:lnTo>
                  <a:pt x="216" y="353"/>
                </a:lnTo>
                <a:lnTo>
                  <a:pt x="218" y="366"/>
                </a:lnTo>
                <a:lnTo>
                  <a:pt x="219" y="378"/>
                </a:lnTo>
                <a:lnTo>
                  <a:pt x="219" y="381"/>
                </a:lnTo>
                <a:lnTo>
                  <a:pt x="221" y="384"/>
                </a:lnTo>
                <a:lnTo>
                  <a:pt x="221" y="385"/>
                </a:lnTo>
                <a:lnTo>
                  <a:pt x="221" y="385"/>
                </a:lnTo>
                <a:lnTo>
                  <a:pt x="221" y="387"/>
                </a:lnTo>
                <a:lnTo>
                  <a:pt x="221" y="388"/>
                </a:lnTo>
                <a:lnTo>
                  <a:pt x="222" y="390"/>
                </a:lnTo>
                <a:lnTo>
                  <a:pt x="224" y="393"/>
                </a:lnTo>
                <a:lnTo>
                  <a:pt x="224" y="397"/>
                </a:lnTo>
                <a:lnTo>
                  <a:pt x="225" y="403"/>
                </a:lnTo>
                <a:lnTo>
                  <a:pt x="225" y="410"/>
                </a:lnTo>
                <a:lnTo>
                  <a:pt x="227" y="413"/>
                </a:lnTo>
                <a:lnTo>
                  <a:pt x="228" y="416"/>
                </a:lnTo>
                <a:lnTo>
                  <a:pt x="228" y="427"/>
                </a:lnTo>
                <a:lnTo>
                  <a:pt x="228" y="440"/>
                </a:lnTo>
                <a:lnTo>
                  <a:pt x="230" y="464"/>
                </a:lnTo>
                <a:lnTo>
                  <a:pt x="230" y="489"/>
                </a:lnTo>
                <a:lnTo>
                  <a:pt x="230" y="502"/>
                </a:lnTo>
                <a:lnTo>
                  <a:pt x="230" y="514"/>
                </a:lnTo>
                <a:lnTo>
                  <a:pt x="230" y="516"/>
                </a:lnTo>
                <a:lnTo>
                  <a:pt x="230" y="519"/>
                </a:lnTo>
                <a:lnTo>
                  <a:pt x="230" y="522"/>
                </a:lnTo>
                <a:lnTo>
                  <a:pt x="230" y="524"/>
                </a:lnTo>
                <a:lnTo>
                  <a:pt x="230" y="530"/>
                </a:lnTo>
                <a:lnTo>
                  <a:pt x="230" y="538"/>
                </a:lnTo>
                <a:lnTo>
                  <a:pt x="230" y="544"/>
                </a:lnTo>
                <a:lnTo>
                  <a:pt x="230" y="554"/>
                </a:lnTo>
                <a:lnTo>
                  <a:pt x="228" y="563"/>
                </a:lnTo>
                <a:lnTo>
                  <a:pt x="230" y="584"/>
                </a:lnTo>
                <a:lnTo>
                  <a:pt x="230" y="603"/>
                </a:lnTo>
                <a:lnTo>
                  <a:pt x="231" y="622"/>
                </a:lnTo>
                <a:lnTo>
                  <a:pt x="234" y="640"/>
                </a:lnTo>
                <a:lnTo>
                  <a:pt x="237" y="677"/>
                </a:lnTo>
                <a:lnTo>
                  <a:pt x="234" y="678"/>
                </a:lnTo>
                <a:lnTo>
                  <a:pt x="230" y="678"/>
                </a:lnTo>
                <a:lnTo>
                  <a:pt x="227" y="680"/>
                </a:lnTo>
                <a:lnTo>
                  <a:pt x="222" y="680"/>
                </a:lnTo>
                <a:lnTo>
                  <a:pt x="218" y="680"/>
                </a:lnTo>
                <a:lnTo>
                  <a:pt x="213" y="713"/>
                </a:lnTo>
                <a:lnTo>
                  <a:pt x="209" y="745"/>
                </a:lnTo>
                <a:lnTo>
                  <a:pt x="209" y="752"/>
                </a:lnTo>
                <a:lnTo>
                  <a:pt x="207" y="760"/>
                </a:lnTo>
                <a:lnTo>
                  <a:pt x="207" y="767"/>
                </a:lnTo>
                <a:lnTo>
                  <a:pt x="209" y="772"/>
                </a:lnTo>
                <a:lnTo>
                  <a:pt x="209" y="776"/>
                </a:lnTo>
                <a:lnTo>
                  <a:pt x="209" y="781"/>
                </a:lnTo>
                <a:lnTo>
                  <a:pt x="212" y="784"/>
                </a:lnTo>
                <a:lnTo>
                  <a:pt x="213" y="787"/>
                </a:lnTo>
                <a:lnTo>
                  <a:pt x="215" y="791"/>
                </a:lnTo>
                <a:lnTo>
                  <a:pt x="213" y="794"/>
                </a:lnTo>
                <a:lnTo>
                  <a:pt x="218" y="801"/>
                </a:lnTo>
                <a:lnTo>
                  <a:pt x="222" y="809"/>
                </a:lnTo>
                <a:lnTo>
                  <a:pt x="225" y="816"/>
                </a:lnTo>
                <a:lnTo>
                  <a:pt x="228" y="818"/>
                </a:lnTo>
                <a:lnTo>
                  <a:pt x="230" y="819"/>
                </a:lnTo>
                <a:lnTo>
                  <a:pt x="233" y="822"/>
                </a:lnTo>
                <a:lnTo>
                  <a:pt x="234" y="825"/>
                </a:lnTo>
                <a:lnTo>
                  <a:pt x="237" y="828"/>
                </a:lnTo>
                <a:lnTo>
                  <a:pt x="240" y="829"/>
                </a:lnTo>
                <a:lnTo>
                  <a:pt x="243" y="831"/>
                </a:lnTo>
                <a:lnTo>
                  <a:pt x="246" y="834"/>
                </a:lnTo>
                <a:lnTo>
                  <a:pt x="246" y="837"/>
                </a:lnTo>
                <a:lnTo>
                  <a:pt x="247" y="840"/>
                </a:lnTo>
                <a:lnTo>
                  <a:pt x="247" y="840"/>
                </a:lnTo>
                <a:lnTo>
                  <a:pt x="249" y="841"/>
                </a:lnTo>
                <a:lnTo>
                  <a:pt x="250" y="843"/>
                </a:lnTo>
                <a:lnTo>
                  <a:pt x="250" y="846"/>
                </a:lnTo>
                <a:lnTo>
                  <a:pt x="249" y="849"/>
                </a:lnTo>
                <a:lnTo>
                  <a:pt x="249" y="852"/>
                </a:lnTo>
                <a:lnTo>
                  <a:pt x="234" y="853"/>
                </a:lnTo>
                <a:lnTo>
                  <a:pt x="218" y="855"/>
                </a:lnTo>
                <a:lnTo>
                  <a:pt x="203" y="852"/>
                </a:lnTo>
                <a:lnTo>
                  <a:pt x="199" y="852"/>
                </a:lnTo>
                <a:lnTo>
                  <a:pt x="197" y="850"/>
                </a:lnTo>
                <a:lnTo>
                  <a:pt x="194" y="847"/>
                </a:lnTo>
                <a:lnTo>
                  <a:pt x="194" y="844"/>
                </a:lnTo>
                <a:lnTo>
                  <a:pt x="194" y="840"/>
                </a:lnTo>
                <a:lnTo>
                  <a:pt x="190" y="841"/>
                </a:lnTo>
                <a:lnTo>
                  <a:pt x="185" y="841"/>
                </a:lnTo>
                <a:lnTo>
                  <a:pt x="181" y="841"/>
                </a:lnTo>
                <a:lnTo>
                  <a:pt x="178" y="841"/>
                </a:lnTo>
                <a:lnTo>
                  <a:pt x="178" y="844"/>
                </a:lnTo>
                <a:lnTo>
                  <a:pt x="179" y="847"/>
                </a:lnTo>
                <a:lnTo>
                  <a:pt x="181" y="850"/>
                </a:lnTo>
                <a:lnTo>
                  <a:pt x="182" y="855"/>
                </a:lnTo>
                <a:lnTo>
                  <a:pt x="182" y="859"/>
                </a:lnTo>
                <a:lnTo>
                  <a:pt x="175" y="864"/>
                </a:lnTo>
                <a:lnTo>
                  <a:pt x="165" y="864"/>
                </a:lnTo>
                <a:lnTo>
                  <a:pt x="154" y="865"/>
                </a:lnTo>
                <a:lnTo>
                  <a:pt x="148" y="865"/>
                </a:lnTo>
                <a:lnTo>
                  <a:pt x="144" y="865"/>
                </a:lnTo>
                <a:lnTo>
                  <a:pt x="139" y="864"/>
                </a:lnTo>
                <a:lnTo>
                  <a:pt x="136" y="862"/>
                </a:lnTo>
                <a:lnTo>
                  <a:pt x="134" y="861"/>
                </a:lnTo>
                <a:lnTo>
                  <a:pt x="131" y="859"/>
                </a:lnTo>
                <a:lnTo>
                  <a:pt x="129" y="856"/>
                </a:lnTo>
                <a:lnTo>
                  <a:pt x="129" y="855"/>
                </a:lnTo>
                <a:lnTo>
                  <a:pt x="129" y="852"/>
                </a:lnTo>
                <a:lnTo>
                  <a:pt x="129" y="849"/>
                </a:lnTo>
                <a:lnTo>
                  <a:pt x="129" y="846"/>
                </a:lnTo>
                <a:lnTo>
                  <a:pt x="129" y="838"/>
                </a:lnTo>
                <a:lnTo>
                  <a:pt x="129" y="832"/>
                </a:lnTo>
                <a:lnTo>
                  <a:pt x="128" y="819"/>
                </a:lnTo>
                <a:lnTo>
                  <a:pt x="128" y="804"/>
                </a:lnTo>
                <a:lnTo>
                  <a:pt x="126" y="804"/>
                </a:lnTo>
                <a:lnTo>
                  <a:pt x="126" y="803"/>
                </a:lnTo>
                <a:lnTo>
                  <a:pt x="126" y="800"/>
                </a:lnTo>
                <a:lnTo>
                  <a:pt x="126" y="797"/>
                </a:lnTo>
                <a:lnTo>
                  <a:pt x="126" y="794"/>
                </a:lnTo>
                <a:lnTo>
                  <a:pt x="126" y="792"/>
                </a:lnTo>
                <a:lnTo>
                  <a:pt x="128" y="791"/>
                </a:lnTo>
                <a:lnTo>
                  <a:pt x="129" y="791"/>
                </a:lnTo>
                <a:lnTo>
                  <a:pt x="131" y="791"/>
                </a:lnTo>
                <a:lnTo>
                  <a:pt x="131" y="773"/>
                </a:lnTo>
                <a:lnTo>
                  <a:pt x="126" y="758"/>
                </a:lnTo>
                <a:lnTo>
                  <a:pt x="104" y="690"/>
                </a:lnTo>
                <a:lnTo>
                  <a:pt x="83" y="692"/>
                </a:lnTo>
                <a:lnTo>
                  <a:pt x="63" y="690"/>
                </a:lnTo>
                <a:lnTo>
                  <a:pt x="43" y="686"/>
                </a:lnTo>
                <a:lnTo>
                  <a:pt x="43" y="683"/>
                </a:lnTo>
                <a:lnTo>
                  <a:pt x="45" y="681"/>
                </a:lnTo>
                <a:lnTo>
                  <a:pt x="46" y="678"/>
                </a:lnTo>
                <a:lnTo>
                  <a:pt x="46" y="674"/>
                </a:lnTo>
                <a:lnTo>
                  <a:pt x="46" y="670"/>
                </a:lnTo>
                <a:lnTo>
                  <a:pt x="46" y="664"/>
                </a:lnTo>
                <a:lnTo>
                  <a:pt x="46" y="658"/>
                </a:lnTo>
                <a:lnTo>
                  <a:pt x="46" y="652"/>
                </a:lnTo>
                <a:lnTo>
                  <a:pt x="46" y="646"/>
                </a:lnTo>
                <a:lnTo>
                  <a:pt x="46" y="640"/>
                </a:lnTo>
                <a:lnTo>
                  <a:pt x="48" y="636"/>
                </a:lnTo>
                <a:lnTo>
                  <a:pt x="48" y="631"/>
                </a:lnTo>
                <a:lnTo>
                  <a:pt x="48" y="627"/>
                </a:lnTo>
                <a:lnTo>
                  <a:pt x="48" y="622"/>
                </a:lnTo>
                <a:lnTo>
                  <a:pt x="48" y="607"/>
                </a:lnTo>
                <a:lnTo>
                  <a:pt x="49" y="591"/>
                </a:lnTo>
                <a:lnTo>
                  <a:pt x="48" y="566"/>
                </a:lnTo>
                <a:lnTo>
                  <a:pt x="45" y="539"/>
                </a:lnTo>
                <a:lnTo>
                  <a:pt x="42" y="514"/>
                </a:lnTo>
                <a:lnTo>
                  <a:pt x="42" y="501"/>
                </a:lnTo>
                <a:lnTo>
                  <a:pt x="42" y="487"/>
                </a:lnTo>
                <a:lnTo>
                  <a:pt x="42" y="482"/>
                </a:lnTo>
                <a:lnTo>
                  <a:pt x="40" y="477"/>
                </a:lnTo>
                <a:lnTo>
                  <a:pt x="39" y="471"/>
                </a:lnTo>
                <a:lnTo>
                  <a:pt x="39" y="465"/>
                </a:lnTo>
                <a:lnTo>
                  <a:pt x="37" y="462"/>
                </a:lnTo>
                <a:lnTo>
                  <a:pt x="37" y="461"/>
                </a:lnTo>
                <a:lnTo>
                  <a:pt x="37" y="459"/>
                </a:lnTo>
                <a:lnTo>
                  <a:pt x="37" y="458"/>
                </a:lnTo>
                <a:lnTo>
                  <a:pt x="37" y="455"/>
                </a:lnTo>
                <a:lnTo>
                  <a:pt x="36" y="452"/>
                </a:lnTo>
                <a:lnTo>
                  <a:pt x="37" y="449"/>
                </a:lnTo>
                <a:lnTo>
                  <a:pt x="37" y="448"/>
                </a:lnTo>
                <a:lnTo>
                  <a:pt x="36" y="431"/>
                </a:lnTo>
                <a:lnTo>
                  <a:pt x="36" y="416"/>
                </a:lnTo>
                <a:lnTo>
                  <a:pt x="36" y="415"/>
                </a:lnTo>
                <a:lnTo>
                  <a:pt x="37" y="412"/>
                </a:lnTo>
                <a:lnTo>
                  <a:pt x="37" y="410"/>
                </a:lnTo>
                <a:lnTo>
                  <a:pt x="36" y="409"/>
                </a:lnTo>
                <a:lnTo>
                  <a:pt x="37" y="405"/>
                </a:lnTo>
                <a:lnTo>
                  <a:pt x="39" y="400"/>
                </a:lnTo>
                <a:lnTo>
                  <a:pt x="39" y="397"/>
                </a:lnTo>
                <a:lnTo>
                  <a:pt x="39" y="396"/>
                </a:lnTo>
                <a:lnTo>
                  <a:pt x="37" y="394"/>
                </a:lnTo>
                <a:lnTo>
                  <a:pt x="37" y="393"/>
                </a:lnTo>
                <a:lnTo>
                  <a:pt x="37" y="390"/>
                </a:lnTo>
                <a:lnTo>
                  <a:pt x="39" y="388"/>
                </a:lnTo>
                <a:lnTo>
                  <a:pt x="39" y="387"/>
                </a:lnTo>
                <a:lnTo>
                  <a:pt x="37" y="385"/>
                </a:lnTo>
                <a:lnTo>
                  <a:pt x="40" y="382"/>
                </a:lnTo>
                <a:lnTo>
                  <a:pt x="40" y="381"/>
                </a:lnTo>
                <a:lnTo>
                  <a:pt x="39" y="378"/>
                </a:lnTo>
                <a:lnTo>
                  <a:pt x="39" y="376"/>
                </a:lnTo>
                <a:lnTo>
                  <a:pt x="37" y="373"/>
                </a:lnTo>
                <a:lnTo>
                  <a:pt x="39" y="371"/>
                </a:lnTo>
                <a:lnTo>
                  <a:pt x="40" y="366"/>
                </a:lnTo>
                <a:lnTo>
                  <a:pt x="42" y="362"/>
                </a:lnTo>
                <a:lnTo>
                  <a:pt x="42" y="357"/>
                </a:lnTo>
                <a:lnTo>
                  <a:pt x="42" y="354"/>
                </a:lnTo>
                <a:lnTo>
                  <a:pt x="42" y="353"/>
                </a:lnTo>
                <a:lnTo>
                  <a:pt x="42" y="350"/>
                </a:lnTo>
                <a:lnTo>
                  <a:pt x="43" y="347"/>
                </a:lnTo>
                <a:lnTo>
                  <a:pt x="43" y="345"/>
                </a:lnTo>
                <a:lnTo>
                  <a:pt x="43" y="342"/>
                </a:lnTo>
                <a:lnTo>
                  <a:pt x="43" y="339"/>
                </a:lnTo>
                <a:lnTo>
                  <a:pt x="43" y="335"/>
                </a:lnTo>
                <a:lnTo>
                  <a:pt x="45" y="331"/>
                </a:lnTo>
                <a:lnTo>
                  <a:pt x="45" y="326"/>
                </a:lnTo>
                <a:lnTo>
                  <a:pt x="39" y="326"/>
                </a:lnTo>
                <a:lnTo>
                  <a:pt x="33" y="325"/>
                </a:lnTo>
                <a:lnTo>
                  <a:pt x="27" y="325"/>
                </a:lnTo>
                <a:lnTo>
                  <a:pt x="23" y="325"/>
                </a:lnTo>
                <a:lnTo>
                  <a:pt x="18" y="325"/>
                </a:lnTo>
                <a:lnTo>
                  <a:pt x="15" y="325"/>
                </a:lnTo>
                <a:lnTo>
                  <a:pt x="11" y="323"/>
                </a:lnTo>
                <a:lnTo>
                  <a:pt x="9" y="320"/>
                </a:lnTo>
                <a:lnTo>
                  <a:pt x="6" y="317"/>
                </a:lnTo>
                <a:lnTo>
                  <a:pt x="5" y="313"/>
                </a:lnTo>
                <a:lnTo>
                  <a:pt x="5" y="308"/>
                </a:lnTo>
                <a:lnTo>
                  <a:pt x="3" y="302"/>
                </a:lnTo>
                <a:lnTo>
                  <a:pt x="2" y="296"/>
                </a:lnTo>
                <a:lnTo>
                  <a:pt x="0" y="291"/>
                </a:lnTo>
                <a:lnTo>
                  <a:pt x="2" y="283"/>
                </a:lnTo>
                <a:lnTo>
                  <a:pt x="2" y="277"/>
                </a:lnTo>
                <a:lnTo>
                  <a:pt x="3" y="254"/>
                </a:lnTo>
                <a:lnTo>
                  <a:pt x="6" y="231"/>
                </a:lnTo>
                <a:lnTo>
                  <a:pt x="3" y="230"/>
                </a:lnTo>
                <a:lnTo>
                  <a:pt x="2" y="228"/>
                </a:lnTo>
                <a:lnTo>
                  <a:pt x="0" y="228"/>
                </a:lnTo>
                <a:lnTo>
                  <a:pt x="0" y="227"/>
                </a:lnTo>
                <a:lnTo>
                  <a:pt x="0" y="224"/>
                </a:lnTo>
                <a:lnTo>
                  <a:pt x="0" y="222"/>
                </a:lnTo>
                <a:lnTo>
                  <a:pt x="2" y="220"/>
                </a:lnTo>
                <a:lnTo>
                  <a:pt x="5" y="214"/>
                </a:lnTo>
                <a:lnTo>
                  <a:pt x="8" y="206"/>
                </a:lnTo>
                <a:lnTo>
                  <a:pt x="9" y="200"/>
                </a:lnTo>
                <a:lnTo>
                  <a:pt x="17" y="168"/>
                </a:lnTo>
                <a:lnTo>
                  <a:pt x="18" y="165"/>
                </a:lnTo>
                <a:lnTo>
                  <a:pt x="18" y="160"/>
                </a:lnTo>
                <a:lnTo>
                  <a:pt x="20" y="157"/>
                </a:lnTo>
                <a:lnTo>
                  <a:pt x="21" y="156"/>
                </a:lnTo>
                <a:lnTo>
                  <a:pt x="24" y="154"/>
                </a:lnTo>
                <a:lnTo>
                  <a:pt x="30" y="150"/>
                </a:lnTo>
                <a:lnTo>
                  <a:pt x="34" y="147"/>
                </a:lnTo>
                <a:lnTo>
                  <a:pt x="40" y="144"/>
                </a:lnTo>
                <a:lnTo>
                  <a:pt x="39" y="143"/>
                </a:lnTo>
                <a:lnTo>
                  <a:pt x="40" y="143"/>
                </a:lnTo>
                <a:lnTo>
                  <a:pt x="40" y="143"/>
                </a:lnTo>
                <a:lnTo>
                  <a:pt x="40" y="141"/>
                </a:lnTo>
                <a:lnTo>
                  <a:pt x="39" y="141"/>
                </a:lnTo>
                <a:lnTo>
                  <a:pt x="39" y="140"/>
                </a:lnTo>
                <a:lnTo>
                  <a:pt x="40" y="140"/>
                </a:lnTo>
                <a:lnTo>
                  <a:pt x="40" y="141"/>
                </a:lnTo>
                <a:lnTo>
                  <a:pt x="40" y="141"/>
                </a:lnTo>
                <a:lnTo>
                  <a:pt x="40" y="140"/>
                </a:lnTo>
                <a:lnTo>
                  <a:pt x="45" y="141"/>
                </a:lnTo>
                <a:lnTo>
                  <a:pt x="49" y="140"/>
                </a:lnTo>
                <a:lnTo>
                  <a:pt x="52" y="140"/>
                </a:lnTo>
                <a:lnTo>
                  <a:pt x="55" y="137"/>
                </a:lnTo>
                <a:lnTo>
                  <a:pt x="58" y="134"/>
                </a:lnTo>
                <a:lnTo>
                  <a:pt x="60" y="129"/>
                </a:lnTo>
                <a:lnTo>
                  <a:pt x="61" y="125"/>
                </a:lnTo>
                <a:lnTo>
                  <a:pt x="61" y="119"/>
                </a:lnTo>
                <a:lnTo>
                  <a:pt x="61" y="113"/>
                </a:lnTo>
                <a:lnTo>
                  <a:pt x="61" y="106"/>
                </a:lnTo>
                <a:lnTo>
                  <a:pt x="61" y="98"/>
                </a:lnTo>
                <a:lnTo>
                  <a:pt x="61" y="88"/>
                </a:lnTo>
                <a:lnTo>
                  <a:pt x="61" y="77"/>
                </a:lnTo>
                <a:lnTo>
                  <a:pt x="64" y="58"/>
                </a:lnTo>
                <a:lnTo>
                  <a:pt x="67" y="40"/>
                </a:lnTo>
                <a:lnTo>
                  <a:pt x="74" y="24"/>
                </a:lnTo>
                <a:lnTo>
                  <a:pt x="83" y="12"/>
                </a:lnTo>
                <a:lnTo>
                  <a:pt x="91" y="6"/>
                </a:lnTo>
                <a:lnTo>
                  <a:pt x="101" y="0"/>
                </a:lnTo>
                <a:lnTo>
                  <a:pt x="114" y="0"/>
                </a:lnTo>
                <a:close/>
              </a:path>
            </a:pathLst>
          </a:custGeom>
          <a:solidFill>
            <a:schemeClr val="tx1">
              <a:lumMod val="75000"/>
              <a:lumOff val="25000"/>
            </a:schemeClr>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noEditPoints="1"/>
          </p:cNvSpPr>
          <p:nvPr/>
        </p:nvSpPr>
        <p:spPr bwMode="auto">
          <a:xfrm flipH="1">
            <a:off x="1327934" y="1688423"/>
            <a:ext cx="653266" cy="2144427"/>
          </a:xfrm>
          <a:custGeom>
            <a:avLst/>
            <a:gdLst>
              <a:gd name="T0" fmla="*/ 18 w 286"/>
              <a:gd name="T1" fmla="*/ 476 h 865"/>
              <a:gd name="T2" fmla="*/ 194 w 286"/>
              <a:gd name="T3" fmla="*/ 282 h 865"/>
              <a:gd name="T4" fmla="*/ 189 w 286"/>
              <a:gd name="T5" fmla="*/ 329 h 865"/>
              <a:gd name="T6" fmla="*/ 206 w 286"/>
              <a:gd name="T7" fmla="*/ 387 h 865"/>
              <a:gd name="T8" fmla="*/ 209 w 286"/>
              <a:gd name="T9" fmla="*/ 409 h 865"/>
              <a:gd name="T10" fmla="*/ 212 w 286"/>
              <a:gd name="T11" fmla="*/ 427 h 865"/>
              <a:gd name="T12" fmla="*/ 218 w 286"/>
              <a:gd name="T13" fmla="*/ 416 h 865"/>
              <a:gd name="T14" fmla="*/ 198 w 286"/>
              <a:gd name="T15" fmla="*/ 267 h 865"/>
              <a:gd name="T16" fmla="*/ 138 w 286"/>
              <a:gd name="T17" fmla="*/ 6 h 865"/>
              <a:gd name="T18" fmla="*/ 163 w 286"/>
              <a:gd name="T19" fmla="*/ 42 h 865"/>
              <a:gd name="T20" fmla="*/ 138 w 286"/>
              <a:gd name="T21" fmla="*/ 104 h 865"/>
              <a:gd name="T22" fmla="*/ 141 w 286"/>
              <a:gd name="T23" fmla="*/ 123 h 865"/>
              <a:gd name="T24" fmla="*/ 151 w 286"/>
              <a:gd name="T25" fmla="*/ 132 h 865"/>
              <a:gd name="T26" fmla="*/ 175 w 286"/>
              <a:gd name="T27" fmla="*/ 144 h 865"/>
              <a:gd name="T28" fmla="*/ 210 w 286"/>
              <a:gd name="T29" fmla="*/ 156 h 865"/>
              <a:gd name="T30" fmla="*/ 235 w 286"/>
              <a:gd name="T31" fmla="*/ 208 h 865"/>
              <a:gd name="T32" fmla="*/ 246 w 286"/>
              <a:gd name="T33" fmla="*/ 319 h 865"/>
              <a:gd name="T34" fmla="*/ 244 w 286"/>
              <a:gd name="T35" fmla="*/ 445 h 865"/>
              <a:gd name="T36" fmla="*/ 244 w 286"/>
              <a:gd name="T37" fmla="*/ 482 h 865"/>
              <a:gd name="T38" fmla="*/ 229 w 286"/>
              <a:gd name="T39" fmla="*/ 499 h 865"/>
              <a:gd name="T40" fmla="*/ 223 w 286"/>
              <a:gd name="T41" fmla="*/ 522 h 865"/>
              <a:gd name="T42" fmla="*/ 229 w 286"/>
              <a:gd name="T43" fmla="*/ 591 h 865"/>
              <a:gd name="T44" fmla="*/ 241 w 286"/>
              <a:gd name="T45" fmla="*/ 624 h 865"/>
              <a:gd name="T46" fmla="*/ 252 w 286"/>
              <a:gd name="T47" fmla="*/ 701 h 865"/>
              <a:gd name="T48" fmla="*/ 271 w 286"/>
              <a:gd name="T49" fmla="*/ 807 h 865"/>
              <a:gd name="T50" fmla="*/ 283 w 286"/>
              <a:gd name="T51" fmla="*/ 849 h 865"/>
              <a:gd name="T52" fmla="*/ 234 w 286"/>
              <a:gd name="T53" fmla="*/ 862 h 865"/>
              <a:gd name="T54" fmla="*/ 219 w 286"/>
              <a:gd name="T55" fmla="*/ 852 h 865"/>
              <a:gd name="T56" fmla="*/ 215 w 286"/>
              <a:gd name="T57" fmla="*/ 827 h 865"/>
              <a:gd name="T58" fmla="*/ 209 w 286"/>
              <a:gd name="T59" fmla="*/ 800 h 865"/>
              <a:gd name="T60" fmla="*/ 182 w 286"/>
              <a:gd name="T61" fmla="*/ 681 h 865"/>
              <a:gd name="T62" fmla="*/ 161 w 286"/>
              <a:gd name="T63" fmla="*/ 625 h 865"/>
              <a:gd name="T64" fmla="*/ 148 w 286"/>
              <a:gd name="T65" fmla="*/ 553 h 865"/>
              <a:gd name="T66" fmla="*/ 129 w 286"/>
              <a:gd name="T67" fmla="*/ 502 h 865"/>
              <a:gd name="T68" fmla="*/ 132 w 286"/>
              <a:gd name="T69" fmla="*/ 600 h 865"/>
              <a:gd name="T70" fmla="*/ 141 w 286"/>
              <a:gd name="T71" fmla="*/ 687 h 865"/>
              <a:gd name="T72" fmla="*/ 155 w 286"/>
              <a:gd name="T73" fmla="*/ 795 h 865"/>
              <a:gd name="T74" fmla="*/ 157 w 286"/>
              <a:gd name="T75" fmla="*/ 816 h 865"/>
              <a:gd name="T76" fmla="*/ 157 w 286"/>
              <a:gd name="T77" fmla="*/ 843 h 865"/>
              <a:gd name="T78" fmla="*/ 135 w 286"/>
              <a:gd name="T79" fmla="*/ 855 h 865"/>
              <a:gd name="T80" fmla="*/ 84 w 286"/>
              <a:gd name="T81" fmla="*/ 850 h 865"/>
              <a:gd name="T82" fmla="*/ 99 w 286"/>
              <a:gd name="T83" fmla="*/ 816 h 865"/>
              <a:gd name="T84" fmla="*/ 90 w 286"/>
              <a:gd name="T85" fmla="*/ 769 h 865"/>
              <a:gd name="T86" fmla="*/ 70 w 286"/>
              <a:gd name="T87" fmla="*/ 650 h 865"/>
              <a:gd name="T88" fmla="*/ 46 w 286"/>
              <a:gd name="T89" fmla="*/ 536 h 865"/>
              <a:gd name="T90" fmla="*/ 33 w 286"/>
              <a:gd name="T91" fmla="*/ 416 h 865"/>
              <a:gd name="T92" fmla="*/ 25 w 286"/>
              <a:gd name="T93" fmla="*/ 422 h 865"/>
              <a:gd name="T94" fmla="*/ 27 w 286"/>
              <a:gd name="T95" fmla="*/ 461 h 865"/>
              <a:gd name="T96" fmla="*/ 21 w 286"/>
              <a:gd name="T97" fmla="*/ 480 h 865"/>
              <a:gd name="T98" fmla="*/ 31 w 286"/>
              <a:gd name="T99" fmla="*/ 493 h 865"/>
              <a:gd name="T100" fmla="*/ 24 w 286"/>
              <a:gd name="T101" fmla="*/ 501 h 865"/>
              <a:gd name="T102" fmla="*/ 3 w 286"/>
              <a:gd name="T103" fmla="*/ 476 h 865"/>
              <a:gd name="T104" fmla="*/ 3 w 286"/>
              <a:gd name="T105" fmla="*/ 443 h 865"/>
              <a:gd name="T106" fmla="*/ 16 w 286"/>
              <a:gd name="T107" fmla="*/ 317 h 865"/>
              <a:gd name="T108" fmla="*/ 12 w 286"/>
              <a:gd name="T109" fmla="*/ 225 h 865"/>
              <a:gd name="T110" fmla="*/ 22 w 286"/>
              <a:gd name="T111" fmla="*/ 177 h 865"/>
              <a:gd name="T112" fmla="*/ 61 w 286"/>
              <a:gd name="T113" fmla="*/ 156 h 865"/>
              <a:gd name="T114" fmla="*/ 83 w 286"/>
              <a:gd name="T115" fmla="*/ 135 h 865"/>
              <a:gd name="T116" fmla="*/ 67 w 286"/>
              <a:gd name="T117" fmla="*/ 95 h 865"/>
              <a:gd name="T118" fmla="*/ 70 w 286"/>
              <a:gd name="T119" fmla="*/ 54 h 865"/>
              <a:gd name="T120" fmla="*/ 74 w 286"/>
              <a:gd name="T121" fmla="*/ 33 h 865"/>
              <a:gd name="T122" fmla="*/ 87 w 286"/>
              <a:gd name="T123" fmla="*/ 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6" h="865">
                <a:moveTo>
                  <a:pt x="22" y="477"/>
                </a:moveTo>
                <a:lnTo>
                  <a:pt x="21" y="477"/>
                </a:lnTo>
                <a:lnTo>
                  <a:pt x="21" y="477"/>
                </a:lnTo>
                <a:lnTo>
                  <a:pt x="21" y="479"/>
                </a:lnTo>
                <a:lnTo>
                  <a:pt x="22" y="479"/>
                </a:lnTo>
                <a:lnTo>
                  <a:pt x="22" y="477"/>
                </a:lnTo>
                <a:lnTo>
                  <a:pt x="22" y="477"/>
                </a:lnTo>
                <a:close/>
                <a:moveTo>
                  <a:pt x="18" y="476"/>
                </a:moveTo>
                <a:lnTo>
                  <a:pt x="18" y="477"/>
                </a:lnTo>
                <a:lnTo>
                  <a:pt x="18" y="479"/>
                </a:lnTo>
                <a:lnTo>
                  <a:pt x="18" y="479"/>
                </a:lnTo>
                <a:lnTo>
                  <a:pt x="18" y="479"/>
                </a:lnTo>
                <a:lnTo>
                  <a:pt x="18" y="477"/>
                </a:lnTo>
                <a:lnTo>
                  <a:pt x="18" y="476"/>
                </a:lnTo>
                <a:close/>
                <a:moveTo>
                  <a:pt x="198" y="267"/>
                </a:moveTo>
                <a:lnTo>
                  <a:pt x="194" y="282"/>
                </a:lnTo>
                <a:lnTo>
                  <a:pt x="189" y="296"/>
                </a:lnTo>
                <a:lnTo>
                  <a:pt x="189" y="299"/>
                </a:lnTo>
                <a:lnTo>
                  <a:pt x="191" y="304"/>
                </a:lnTo>
                <a:lnTo>
                  <a:pt x="191" y="307"/>
                </a:lnTo>
                <a:lnTo>
                  <a:pt x="189" y="310"/>
                </a:lnTo>
                <a:lnTo>
                  <a:pt x="188" y="313"/>
                </a:lnTo>
                <a:lnTo>
                  <a:pt x="188" y="317"/>
                </a:lnTo>
                <a:lnTo>
                  <a:pt x="189" y="329"/>
                </a:lnTo>
                <a:lnTo>
                  <a:pt x="192" y="342"/>
                </a:lnTo>
                <a:lnTo>
                  <a:pt x="197" y="356"/>
                </a:lnTo>
                <a:lnTo>
                  <a:pt x="197" y="363"/>
                </a:lnTo>
                <a:lnTo>
                  <a:pt x="198" y="369"/>
                </a:lnTo>
                <a:lnTo>
                  <a:pt x="201" y="376"/>
                </a:lnTo>
                <a:lnTo>
                  <a:pt x="203" y="379"/>
                </a:lnTo>
                <a:lnTo>
                  <a:pt x="204" y="382"/>
                </a:lnTo>
                <a:lnTo>
                  <a:pt x="206" y="387"/>
                </a:lnTo>
                <a:lnTo>
                  <a:pt x="207" y="391"/>
                </a:lnTo>
                <a:lnTo>
                  <a:pt x="207" y="394"/>
                </a:lnTo>
                <a:lnTo>
                  <a:pt x="207" y="397"/>
                </a:lnTo>
                <a:lnTo>
                  <a:pt x="207" y="399"/>
                </a:lnTo>
                <a:lnTo>
                  <a:pt x="209" y="402"/>
                </a:lnTo>
                <a:lnTo>
                  <a:pt x="210" y="405"/>
                </a:lnTo>
                <a:lnTo>
                  <a:pt x="210" y="408"/>
                </a:lnTo>
                <a:lnTo>
                  <a:pt x="209" y="409"/>
                </a:lnTo>
                <a:lnTo>
                  <a:pt x="209" y="410"/>
                </a:lnTo>
                <a:lnTo>
                  <a:pt x="209" y="413"/>
                </a:lnTo>
                <a:lnTo>
                  <a:pt x="209" y="416"/>
                </a:lnTo>
                <a:lnTo>
                  <a:pt x="210" y="419"/>
                </a:lnTo>
                <a:lnTo>
                  <a:pt x="212" y="421"/>
                </a:lnTo>
                <a:lnTo>
                  <a:pt x="213" y="424"/>
                </a:lnTo>
                <a:lnTo>
                  <a:pt x="213" y="425"/>
                </a:lnTo>
                <a:lnTo>
                  <a:pt x="212" y="427"/>
                </a:lnTo>
                <a:lnTo>
                  <a:pt x="210" y="427"/>
                </a:lnTo>
                <a:lnTo>
                  <a:pt x="209" y="427"/>
                </a:lnTo>
                <a:lnTo>
                  <a:pt x="210" y="431"/>
                </a:lnTo>
                <a:lnTo>
                  <a:pt x="212" y="434"/>
                </a:lnTo>
                <a:lnTo>
                  <a:pt x="213" y="430"/>
                </a:lnTo>
                <a:lnTo>
                  <a:pt x="216" y="425"/>
                </a:lnTo>
                <a:lnTo>
                  <a:pt x="216" y="421"/>
                </a:lnTo>
                <a:lnTo>
                  <a:pt x="218" y="416"/>
                </a:lnTo>
                <a:lnTo>
                  <a:pt x="218" y="408"/>
                </a:lnTo>
                <a:lnTo>
                  <a:pt x="218" y="400"/>
                </a:lnTo>
                <a:lnTo>
                  <a:pt x="218" y="393"/>
                </a:lnTo>
                <a:lnTo>
                  <a:pt x="215" y="371"/>
                </a:lnTo>
                <a:lnTo>
                  <a:pt x="213" y="350"/>
                </a:lnTo>
                <a:lnTo>
                  <a:pt x="210" y="319"/>
                </a:lnTo>
                <a:lnTo>
                  <a:pt x="206" y="292"/>
                </a:lnTo>
                <a:lnTo>
                  <a:pt x="198" y="267"/>
                </a:lnTo>
                <a:close/>
                <a:moveTo>
                  <a:pt x="105" y="0"/>
                </a:moveTo>
                <a:lnTo>
                  <a:pt x="113" y="0"/>
                </a:lnTo>
                <a:lnTo>
                  <a:pt x="118" y="0"/>
                </a:lnTo>
                <a:lnTo>
                  <a:pt x="123" y="2"/>
                </a:lnTo>
                <a:lnTo>
                  <a:pt x="127" y="3"/>
                </a:lnTo>
                <a:lnTo>
                  <a:pt x="129" y="3"/>
                </a:lnTo>
                <a:lnTo>
                  <a:pt x="132" y="3"/>
                </a:lnTo>
                <a:lnTo>
                  <a:pt x="138" y="6"/>
                </a:lnTo>
                <a:lnTo>
                  <a:pt x="145" y="9"/>
                </a:lnTo>
                <a:lnTo>
                  <a:pt x="148" y="12"/>
                </a:lnTo>
                <a:lnTo>
                  <a:pt x="152" y="15"/>
                </a:lnTo>
                <a:lnTo>
                  <a:pt x="155" y="18"/>
                </a:lnTo>
                <a:lnTo>
                  <a:pt x="158" y="24"/>
                </a:lnTo>
                <a:lnTo>
                  <a:pt x="161" y="31"/>
                </a:lnTo>
                <a:lnTo>
                  <a:pt x="161" y="39"/>
                </a:lnTo>
                <a:lnTo>
                  <a:pt x="163" y="42"/>
                </a:lnTo>
                <a:lnTo>
                  <a:pt x="161" y="45"/>
                </a:lnTo>
                <a:lnTo>
                  <a:pt x="158" y="67"/>
                </a:lnTo>
                <a:lnTo>
                  <a:pt x="151" y="85"/>
                </a:lnTo>
                <a:lnTo>
                  <a:pt x="148" y="88"/>
                </a:lnTo>
                <a:lnTo>
                  <a:pt x="145" y="92"/>
                </a:lnTo>
                <a:lnTo>
                  <a:pt x="142" y="95"/>
                </a:lnTo>
                <a:lnTo>
                  <a:pt x="139" y="101"/>
                </a:lnTo>
                <a:lnTo>
                  <a:pt x="138" y="104"/>
                </a:lnTo>
                <a:lnTo>
                  <a:pt x="138" y="107"/>
                </a:lnTo>
                <a:lnTo>
                  <a:pt x="136" y="108"/>
                </a:lnTo>
                <a:lnTo>
                  <a:pt x="136" y="108"/>
                </a:lnTo>
                <a:lnTo>
                  <a:pt x="135" y="108"/>
                </a:lnTo>
                <a:lnTo>
                  <a:pt x="136" y="114"/>
                </a:lnTo>
                <a:lnTo>
                  <a:pt x="136" y="119"/>
                </a:lnTo>
                <a:lnTo>
                  <a:pt x="139" y="123"/>
                </a:lnTo>
                <a:lnTo>
                  <a:pt x="141" y="123"/>
                </a:lnTo>
                <a:lnTo>
                  <a:pt x="142" y="125"/>
                </a:lnTo>
                <a:lnTo>
                  <a:pt x="144" y="126"/>
                </a:lnTo>
                <a:lnTo>
                  <a:pt x="144" y="129"/>
                </a:lnTo>
                <a:lnTo>
                  <a:pt x="147" y="128"/>
                </a:lnTo>
                <a:lnTo>
                  <a:pt x="150" y="128"/>
                </a:lnTo>
                <a:lnTo>
                  <a:pt x="150" y="129"/>
                </a:lnTo>
                <a:lnTo>
                  <a:pt x="151" y="131"/>
                </a:lnTo>
                <a:lnTo>
                  <a:pt x="151" y="132"/>
                </a:lnTo>
                <a:lnTo>
                  <a:pt x="151" y="132"/>
                </a:lnTo>
                <a:lnTo>
                  <a:pt x="154" y="134"/>
                </a:lnTo>
                <a:lnTo>
                  <a:pt x="155" y="134"/>
                </a:lnTo>
                <a:lnTo>
                  <a:pt x="160" y="134"/>
                </a:lnTo>
                <a:lnTo>
                  <a:pt x="163" y="137"/>
                </a:lnTo>
                <a:lnTo>
                  <a:pt x="167" y="140"/>
                </a:lnTo>
                <a:lnTo>
                  <a:pt x="172" y="141"/>
                </a:lnTo>
                <a:lnTo>
                  <a:pt x="175" y="144"/>
                </a:lnTo>
                <a:lnTo>
                  <a:pt x="178" y="145"/>
                </a:lnTo>
                <a:lnTo>
                  <a:pt x="184" y="147"/>
                </a:lnTo>
                <a:lnTo>
                  <a:pt x="191" y="148"/>
                </a:lnTo>
                <a:lnTo>
                  <a:pt x="198" y="150"/>
                </a:lnTo>
                <a:lnTo>
                  <a:pt x="201" y="150"/>
                </a:lnTo>
                <a:lnTo>
                  <a:pt x="204" y="151"/>
                </a:lnTo>
                <a:lnTo>
                  <a:pt x="209" y="153"/>
                </a:lnTo>
                <a:lnTo>
                  <a:pt x="210" y="156"/>
                </a:lnTo>
                <a:lnTo>
                  <a:pt x="213" y="159"/>
                </a:lnTo>
                <a:lnTo>
                  <a:pt x="216" y="162"/>
                </a:lnTo>
                <a:lnTo>
                  <a:pt x="219" y="165"/>
                </a:lnTo>
                <a:lnTo>
                  <a:pt x="222" y="168"/>
                </a:lnTo>
                <a:lnTo>
                  <a:pt x="223" y="172"/>
                </a:lnTo>
                <a:lnTo>
                  <a:pt x="229" y="187"/>
                </a:lnTo>
                <a:lnTo>
                  <a:pt x="234" y="203"/>
                </a:lnTo>
                <a:lnTo>
                  <a:pt x="235" y="208"/>
                </a:lnTo>
                <a:lnTo>
                  <a:pt x="235" y="212"/>
                </a:lnTo>
                <a:lnTo>
                  <a:pt x="237" y="215"/>
                </a:lnTo>
                <a:lnTo>
                  <a:pt x="237" y="217"/>
                </a:lnTo>
                <a:lnTo>
                  <a:pt x="235" y="218"/>
                </a:lnTo>
                <a:lnTo>
                  <a:pt x="237" y="231"/>
                </a:lnTo>
                <a:lnTo>
                  <a:pt x="238" y="243"/>
                </a:lnTo>
                <a:lnTo>
                  <a:pt x="243" y="282"/>
                </a:lnTo>
                <a:lnTo>
                  <a:pt x="246" y="319"/>
                </a:lnTo>
                <a:lnTo>
                  <a:pt x="247" y="345"/>
                </a:lnTo>
                <a:lnTo>
                  <a:pt x="247" y="371"/>
                </a:lnTo>
                <a:lnTo>
                  <a:pt x="244" y="396"/>
                </a:lnTo>
                <a:lnTo>
                  <a:pt x="243" y="409"/>
                </a:lnTo>
                <a:lnTo>
                  <a:pt x="243" y="422"/>
                </a:lnTo>
                <a:lnTo>
                  <a:pt x="243" y="427"/>
                </a:lnTo>
                <a:lnTo>
                  <a:pt x="241" y="431"/>
                </a:lnTo>
                <a:lnTo>
                  <a:pt x="244" y="445"/>
                </a:lnTo>
                <a:lnTo>
                  <a:pt x="247" y="461"/>
                </a:lnTo>
                <a:lnTo>
                  <a:pt x="247" y="464"/>
                </a:lnTo>
                <a:lnTo>
                  <a:pt x="246" y="467"/>
                </a:lnTo>
                <a:lnTo>
                  <a:pt x="246" y="470"/>
                </a:lnTo>
                <a:lnTo>
                  <a:pt x="246" y="473"/>
                </a:lnTo>
                <a:lnTo>
                  <a:pt x="246" y="477"/>
                </a:lnTo>
                <a:lnTo>
                  <a:pt x="246" y="480"/>
                </a:lnTo>
                <a:lnTo>
                  <a:pt x="244" y="482"/>
                </a:lnTo>
                <a:lnTo>
                  <a:pt x="243" y="482"/>
                </a:lnTo>
                <a:lnTo>
                  <a:pt x="241" y="483"/>
                </a:lnTo>
                <a:lnTo>
                  <a:pt x="238" y="487"/>
                </a:lnTo>
                <a:lnTo>
                  <a:pt x="235" y="492"/>
                </a:lnTo>
                <a:lnTo>
                  <a:pt x="234" y="493"/>
                </a:lnTo>
                <a:lnTo>
                  <a:pt x="232" y="495"/>
                </a:lnTo>
                <a:lnTo>
                  <a:pt x="231" y="498"/>
                </a:lnTo>
                <a:lnTo>
                  <a:pt x="229" y="499"/>
                </a:lnTo>
                <a:lnTo>
                  <a:pt x="226" y="501"/>
                </a:lnTo>
                <a:lnTo>
                  <a:pt x="225" y="502"/>
                </a:lnTo>
                <a:lnTo>
                  <a:pt x="223" y="505"/>
                </a:lnTo>
                <a:lnTo>
                  <a:pt x="223" y="508"/>
                </a:lnTo>
                <a:lnTo>
                  <a:pt x="223" y="511"/>
                </a:lnTo>
                <a:lnTo>
                  <a:pt x="223" y="516"/>
                </a:lnTo>
                <a:lnTo>
                  <a:pt x="223" y="519"/>
                </a:lnTo>
                <a:lnTo>
                  <a:pt x="223" y="522"/>
                </a:lnTo>
                <a:lnTo>
                  <a:pt x="225" y="539"/>
                </a:lnTo>
                <a:lnTo>
                  <a:pt x="228" y="559"/>
                </a:lnTo>
                <a:lnTo>
                  <a:pt x="228" y="576"/>
                </a:lnTo>
                <a:lnTo>
                  <a:pt x="228" y="579"/>
                </a:lnTo>
                <a:lnTo>
                  <a:pt x="226" y="584"/>
                </a:lnTo>
                <a:lnTo>
                  <a:pt x="226" y="587"/>
                </a:lnTo>
                <a:lnTo>
                  <a:pt x="228" y="590"/>
                </a:lnTo>
                <a:lnTo>
                  <a:pt x="229" y="591"/>
                </a:lnTo>
                <a:lnTo>
                  <a:pt x="231" y="594"/>
                </a:lnTo>
                <a:lnTo>
                  <a:pt x="232" y="597"/>
                </a:lnTo>
                <a:lnTo>
                  <a:pt x="234" y="600"/>
                </a:lnTo>
                <a:lnTo>
                  <a:pt x="234" y="603"/>
                </a:lnTo>
                <a:lnTo>
                  <a:pt x="237" y="609"/>
                </a:lnTo>
                <a:lnTo>
                  <a:pt x="238" y="613"/>
                </a:lnTo>
                <a:lnTo>
                  <a:pt x="240" y="618"/>
                </a:lnTo>
                <a:lnTo>
                  <a:pt x="241" y="624"/>
                </a:lnTo>
                <a:lnTo>
                  <a:pt x="241" y="630"/>
                </a:lnTo>
                <a:lnTo>
                  <a:pt x="241" y="634"/>
                </a:lnTo>
                <a:lnTo>
                  <a:pt x="241" y="640"/>
                </a:lnTo>
                <a:lnTo>
                  <a:pt x="243" y="647"/>
                </a:lnTo>
                <a:lnTo>
                  <a:pt x="244" y="653"/>
                </a:lnTo>
                <a:lnTo>
                  <a:pt x="246" y="659"/>
                </a:lnTo>
                <a:lnTo>
                  <a:pt x="249" y="680"/>
                </a:lnTo>
                <a:lnTo>
                  <a:pt x="252" y="701"/>
                </a:lnTo>
                <a:lnTo>
                  <a:pt x="260" y="739"/>
                </a:lnTo>
                <a:lnTo>
                  <a:pt x="266" y="779"/>
                </a:lnTo>
                <a:lnTo>
                  <a:pt x="266" y="787"/>
                </a:lnTo>
                <a:lnTo>
                  <a:pt x="268" y="794"/>
                </a:lnTo>
                <a:lnTo>
                  <a:pt x="268" y="800"/>
                </a:lnTo>
                <a:lnTo>
                  <a:pt x="269" y="803"/>
                </a:lnTo>
                <a:lnTo>
                  <a:pt x="271" y="806"/>
                </a:lnTo>
                <a:lnTo>
                  <a:pt x="271" y="807"/>
                </a:lnTo>
                <a:lnTo>
                  <a:pt x="269" y="810"/>
                </a:lnTo>
                <a:lnTo>
                  <a:pt x="268" y="812"/>
                </a:lnTo>
                <a:lnTo>
                  <a:pt x="265" y="815"/>
                </a:lnTo>
                <a:lnTo>
                  <a:pt x="263" y="816"/>
                </a:lnTo>
                <a:lnTo>
                  <a:pt x="266" y="822"/>
                </a:lnTo>
                <a:lnTo>
                  <a:pt x="268" y="828"/>
                </a:lnTo>
                <a:lnTo>
                  <a:pt x="275" y="838"/>
                </a:lnTo>
                <a:lnTo>
                  <a:pt x="283" y="849"/>
                </a:lnTo>
                <a:lnTo>
                  <a:pt x="286" y="862"/>
                </a:lnTo>
                <a:lnTo>
                  <a:pt x="274" y="864"/>
                </a:lnTo>
                <a:lnTo>
                  <a:pt x="259" y="865"/>
                </a:lnTo>
                <a:lnTo>
                  <a:pt x="244" y="865"/>
                </a:lnTo>
                <a:lnTo>
                  <a:pt x="243" y="865"/>
                </a:lnTo>
                <a:lnTo>
                  <a:pt x="240" y="864"/>
                </a:lnTo>
                <a:lnTo>
                  <a:pt x="237" y="864"/>
                </a:lnTo>
                <a:lnTo>
                  <a:pt x="234" y="862"/>
                </a:lnTo>
                <a:lnTo>
                  <a:pt x="232" y="861"/>
                </a:lnTo>
                <a:lnTo>
                  <a:pt x="232" y="858"/>
                </a:lnTo>
                <a:lnTo>
                  <a:pt x="234" y="855"/>
                </a:lnTo>
                <a:lnTo>
                  <a:pt x="234" y="853"/>
                </a:lnTo>
                <a:lnTo>
                  <a:pt x="231" y="852"/>
                </a:lnTo>
                <a:lnTo>
                  <a:pt x="226" y="852"/>
                </a:lnTo>
                <a:lnTo>
                  <a:pt x="222" y="852"/>
                </a:lnTo>
                <a:lnTo>
                  <a:pt x="219" y="852"/>
                </a:lnTo>
                <a:lnTo>
                  <a:pt x="215" y="850"/>
                </a:lnTo>
                <a:lnTo>
                  <a:pt x="213" y="849"/>
                </a:lnTo>
                <a:lnTo>
                  <a:pt x="212" y="847"/>
                </a:lnTo>
                <a:lnTo>
                  <a:pt x="210" y="843"/>
                </a:lnTo>
                <a:lnTo>
                  <a:pt x="212" y="838"/>
                </a:lnTo>
                <a:lnTo>
                  <a:pt x="213" y="834"/>
                </a:lnTo>
                <a:lnTo>
                  <a:pt x="215" y="829"/>
                </a:lnTo>
                <a:lnTo>
                  <a:pt x="215" y="827"/>
                </a:lnTo>
                <a:lnTo>
                  <a:pt x="213" y="824"/>
                </a:lnTo>
                <a:lnTo>
                  <a:pt x="212" y="822"/>
                </a:lnTo>
                <a:lnTo>
                  <a:pt x="210" y="822"/>
                </a:lnTo>
                <a:lnTo>
                  <a:pt x="209" y="819"/>
                </a:lnTo>
                <a:lnTo>
                  <a:pt x="209" y="816"/>
                </a:lnTo>
                <a:lnTo>
                  <a:pt x="209" y="812"/>
                </a:lnTo>
                <a:lnTo>
                  <a:pt x="209" y="807"/>
                </a:lnTo>
                <a:lnTo>
                  <a:pt x="209" y="800"/>
                </a:lnTo>
                <a:lnTo>
                  <a:pt x="207" y="794"/>
                </a:lnTo>
                <a:lnTo>
                  <a:pt x="204" y="784"/>
                </a:lnTo>
                <a:lnTo>
                  <a:pt x="201" y="772"/>
                </a:lnTo>
                <a:lnTo>
                  <a:pt x="198" y="748"/>
                </a:lnTo>
                <a:lnTo>
                  <a:pt x="197" y="742"/>
                </a:lnTo>
                <a:lnTo>
                  <a:pt x="195" y="736"/>
                </a:lnTo>
                <a:lnTo>
                  <a:pt x="189" y="708"/>
                </a:lnTo>
                <a:lnTo>
                  <a:pt x="182" y="681"/>
                </a:lnTo>
                <a:lnTo>
                  <a:pt x="181" y="674"/>
                </a:lnTo>
                <a:lnTo>
                  <a:pt x="179" y="665"/>
                </a:lnTo>
                <a:lnTo>
                  <a:pt x="176" y="659"/>
                </a:lnTo>
                <a:lnTo>
                  <a:pt x="173" y="653"/>
                </a:lnTo>
                <a:lnTo>
                  <a:pt x="170" y="649"/>
                </a:lnTo>
                <a:lnTo>
                  <a:pt x="167" y="640"/>
                </a:lnTo>
                <a:lnTo>
                  <a:pt x="164" y="633"/>
                </a:lnTo>
                <a:lnTo>
                  <a:pt x="161" y="625"/>
                </a:lnTo>
                <a:lnTo>
                  <a:pt x="160" y="618"/>
                </a:lnTo>
                <a:lnTo>
                  <a:pt x="158" y="612"/>
                </a:lnTo>
                <a:lnTo>
                  <a:pt x="155" y="594"/>
                </a:lnTo>
                <a:lnTo>
                  <a:pt x="154" y="578"/>
                </a:lnTo>
                <a:lnTo>
                  <a:pt x="152" y="572"/>
                </a:lnTo>
                <a:lnTo>
                  <a:pt x="150" y="566"/>
                </a:lnTo>
                <a:lnTo>
                  <a:pt x="150" y="559"/>
                </a:lnTo>
                <a:lnTo>
                  <a:pt x="148" y="553"/>
                </a:lnTo>
                <a:lnTo>
                  <a:pt x="148" y="548"/>
                </a:lnTo>
                <a:lnTo>
                  <a:pt x="147" y="545"/>
                </a:lnTo>
                <a:lnTo>
                  <a:pt x="145" y="541"/>
                </a:lnTo>
                <a:lnTo>
                  <a:pt x="144" y="536"/>
                </a:lnTo>
                <a:lnTo>
                  <a:pt x="142" y="532"/>
                </a:lnTo>
                <a:lnTo>
                  <a:pt x="141" y="527"/>
                </a:lnTo>
                <a:lnTo>
                  <a:pt x="135" y="514"/>
                </a:lnTo>
                <a:lnTo>
                  <a:pt x="129" y="502"/>
                </a:lnTo>
                <a:lnTo>
                  <a:pt x="129" y="517"/>
                </a:lnTo>
                <a:lnTo>
                  <a:pt x="130" y="533"/>
                </a:lnTo>
                <a:lnTo>
                  <a:pt x="130" y="550"/>
                </a:lnTo>
                <a:lnTo>
                  <a:pt x="130" y="554"/>
                </a:lnTo>
                <a:lnTo>
                  <a:pt x="129" y="557"/>
                </a:lnTo>
                <a:lnTo>
                  <a:pt x="130" y="576"/>
                </a:lnTo>
                <a:lnTo>
                  <a:pt x="132" y="594"/>
                </a:lnTo>
                <a:lnTo>
                  <a:pt x="132" y="600"/>
                </a:lnTo>
                <a:lnTo>
                  <a:pt x="132" y="606"/>
                </a:lnTo>
                <a:lnTo>
                  <a:pt x="132" y="613"/>
                </a:lnTo>
                <a:lnTo>
                  <a:pt x="132" y="621"/>
                </a:lnTo>
                <a:lnTo>
                  <a:pt x="133" y="630"/>
                </a:lnTo>
                <a:lnTo>
                  <a:pt x="133" y="637"/>
                </a:lnTo>
                <a:lnTo>
                  <a:pt x="135" y="644"/>
                </a:lnTo>
                <a:lnTo>
                  <a:pt x="136" y="652"/>
                </a:lnTo>
                <a:lnTo>
                  <a:pt x="141" y="687"/>
                </a:lnTo>
                <a:lnTo>
                  <a:pt x="141" y="698"/>
                </a:lnTo>
                <a:lnTo>
                  <a:pt x="141" y="707"/>
                </a:lnTo>
                <a:lnTo>
                  <a:pt x="142" y="714"/>
                </a:lnTo>
                <a:lnTo>
                  <a:pt x="145" y="721"/>
                </a:lnTo>
                <a:lnTo>
                  <a:pt x="147" y="729"/>
                </a:lnTo>
                <a:lnTo>
                  <a:pt x="151" y="758"/>
                </a:lnTo>
                <a:lnTo>
                  <a:pt x="155" y="789"/>
                </a:lnTo>
                <a:lnTo>
                  <a:pt x="155" y="795"/>
                </a:lnTo>
                <a:lnTo>
                  <a:pt x="155" y="803"/>
                </a:lnTo>
                <a:lnTo>
                  <a:pt x="157" y="804"/>
                </a:lnTo>
                <a:lnTo>
                  <a:pt x="157" y="806"/>
                </a:lnTo>
                <a:lnTo>
                  <a:pt x="157" y="807"/>
                </a:lnTo>
                <a:lnTo>
                  <a:pt x="155" y="809"/>
                </a:lnTo>
                <a:lnTo>
                  <a:pt x="155" y="810"/>
                </a:lnTo>
                <a:lnTo>
                  <a:pt x="157" y="813"/>
                </a:lnTo>
                <a:lnTo>
                  <a:pt x="157" y="816"/>
                </a:lnTo>
                <a:lnTo>
                  <a:pt x="157" y="821"/>
                </a:lnTo>
                <a:lnTo>
                  <a:pt x="158" y="824"/>
                </a:lnTo>
                <a:lnTo>
                  <a:pt x="160" y="829"/>
                </a:lnTo>
                <a:lnTo>
                  <a:pt x="160" y="832"/>
                </a:lnTo>
                <a:lnTo>
                  <a:pt x="161" y="835"/>
                </a:lnTo>
                <a:lnTo>
                  <a:pt x="161" y="838"/>
                </a:lnTo>
                <a:lnTo>
                  <a:pt x="160" y="841"/>
                </a:lnTo>
                <a:lnTo>
                  <a:pt x="157" y="843"/>
                </a:lnTo>
                <a:lnTo>
                  <a:pt x="152" y="844"/>
                </a:lnTo>
                <a:lnTo>
                  <a:pt x="150" y="844"/>
                </a:lnTo>
                <a:lnTo>
                  <a:pt x="145" y="844"/>
                </a:lnTo>
                <a:lnTo>
                  <a:pt x="139" y="846"/>
                </a:lnTo>
                <a:lnTo>
                  <a:pt x="135" y="846"/>
                </a:lnTo>
                <a:lnTo>
                  <a:pt x="136" y="850"/>
                </a:lnTo>
                <a:lnTo>
                  <a:pt x="136" y="853"/>
                </a:lnTo>
                <a:lnTo>
                  <a:pt x="135" y="855"/>
                </a:lnTo>
                <a:lnTo>
                  <a:pt x="132" y="856"/>
                </a:lnTo>
                <a:lnTo>
                  <a:pt x="129" y="858"/>
                </a:lnTo>
                <a:lnTo>
                  <a:pt x="126" y="858"/>
                </a:lnTo>
                <a:lnTo>
                  <a:pt x="111" y="861"/>
                </a:lnTo>
                <a:lnTo>
                  <a:pt x="96" y="859"/>
                </a:lnTo>
                <a:lnTo>
                  <a:pt x="83" y="858"/>
                </a:lnTo>
                <a:lnTo>
                  <a:pt x="83" y="853"/>
                </a:lnTo>
                <a:lnTo>
                  <a:pt x="84" y="850"/>
                </a:lnTo>
                <a:lnTo>
                  <a:pt x="84" y="847"/>
                </a:lnTo>
                <a:lnTo>
                  <a:pt x="86" y="846"/>
                </a:lnTo>
                <a:lnTo>
                  <a:pt x="86" y="843"/>
                </a:lnTo>
                <a:lnTo>
                  <a:pt x="89" y="837"/>
                </a:lnTo>
                <a:lnTo>
                  <a:pt x="95" y="831"/>
                </a:lnTo>
                <a:lnTo>
                  <a:pt x="99" y="825"/>
                </a:lnTo>
                <a:lnTo>
                  <a:pt x="101" y="818"/>
                </a:lnTo>
                <a:lnTo>
                  <a:pt x="99" y="816"/>
                </a:lnTo>
                <a:lnTo>
                  <a:pt x="98" y="816"/>
                </a:lnTo>
                <a:lnTo>
                  <a:pt x="95" y="816"/>
                </a:lnTo>
                <a:lnTo>
                  <a:pt x="95" y="804"/>
                </a:lnTo>
                <a:lnTo>
                  <a:pt x="96" y="791"/>
                </a:lnTo>
                <a:lnTo>
                  <a:pt x="95" y="787"/>
                </a:lnTo>
                <a:lnTo>
                  <a:pt x="93" y="782"/>
                </a:lnTo>
                <a:lnTo>
                  <a:pt x="92" y="776"/>
                </a:lnTo>
                <a:lnTo>
                  <a:pt x="90" y="769"/>
                </a:lnTo>
                <a:lnTo>
                  <a:pt x="89" y="761"/>
                </a:lnTo>
                <a:lnTo>
                  <a:pt x="84" y="727"/>
                </a:lnTo>
                <a:lnTo>
                  <a:pt x="83" y="711"/>
                </a:lnTo>
                <a:lnTo>
                  <a:pt x="82" y="695"/>
                </a:lnTo>
                <a:lnTo>
                  <a:pt x="79" y="677"/>
                </a:lnTo>
                <a:lnTo>
                  <a:pt x="76" y="662"/>
                </a:lnTo>
                <a:lnTo>
                  <a:pt x="73" y="656"/>
                </a:lnTo>
                <a:lnTo>
                  <a:pt x="70" y="650"/>
                </a:lnTo>
                <a:lnTo>
                  <a:pt x="67" y="643"/>
                </a:lnTo>
                <a:lnTo>
                  <a:pt x="64" y="638"/>
                </a:lnTo>
                <a:lnTo>
                  <a:pt x="61" y="634"/>
                </a:lnTo>
                <a:lnTo>
                  <a:pt x="59" y="628"/>
                </a:lnTo>
                <a:lnTo>
                  <a:pt x="58" y="624"/>
                </a:lnTo>
                <a:lnTo>
                  <a:pt x="55" y="601"/>
                </a:lnTo>
                <a:lnTo>
                  <a:pt x="52" y="579"/>
                </a:lnTo>
                <a:lnTo>
                  <a:pt x="46" y="536"/>
                </a:lnTo>
                <a:lnTo>
                  <a:pt x="45" y="526"/>
                </a:lnTo>
                <a:lnTo>
                  <a:pt x="43" y="516"/>
                </a:lnTo>
                <a:lnTo>
                  <a:pt x="40" y="505"/>
                </a:lnTo>
                <a:lnTo>
                  <a:pt x="39" y="495"/>
                </a:lnTo>
                <a:lnTo>
                  <a:pt x="34" y="471"/>
                </a:lnTo>
                <a:lnTo>
                  <a:pt x="31" y="448"/>
                </a:lnTo>
                <a:lnTo>
                  <a:pt x="31" y="421"/>
                </a:lnTo>
                <a:lnTo>
                  <a:pt x="33" y="416"/>
                </a:lnTo>
                <a:lnTo>
                  <a:pt x="33" y="410"/>
                </a:lnTo>
                <a:lnTo>
                  <a:pt x="33" y="409"/>
                </a:lnTo>
                <a:lnTo>
                  <a:pt x="31" y="408"/>
                </a:lnTo>
                <a:lnTo>
                  <a:pt x="31" y="406"/>
                </a:lnTo>
                <a:lnTo>
                  <a:pt x="33" y="406"/>
                </a:lnTo>
                <a:lnTo>
                  <a:pt x="33" y="403"/>
                </a:lnTo>
                <a:lnTo>
                  <a:pt x="30" y="413"/>
                </a:lnTo>
                <a:lnTo>
                  <a:pt x="25" y="422"/>
                </a:lnTo>
                <a:lnTo>
                  <a:pt x="25" y="433"/>
                </a:lnTo>
                <a:lnTo>
                  <a:pt x="27" y="436"/>
                </a:lnTo>
                <a:lnTo>
                  <a:pt x="28" y="439"/>
                </a:lnTo>
                <a:lnTo>
                  <a:pt x="28" y="445"/>
                </a:lnTo>
                <a:lnTo>
                  <a:pt x="30" y="449"/>
                </a:lnTo>
                <a:lnTo>
                  <a:pt x="28" y="453"/>
                </a:lnTo>
                <a:lnTo>
                  <a:pt x="27" y="456"/>
                </a:lnTo>
                <a:lnTo>
                  <a:pt x="27" y="461"/>
                </a:lnTo>
                <a:lnTo>
                  <a:pt x="27" y="464"/>
                </a:lnTo>
                <a:lnTo>
                  <a:pt x="28" y="468"/>
                </a:lnTo>
                <a:lnTo>
                  <a:pt x="28" y="471"/>
                </a:lnTo>
                <a:lnTo>
                  <a:pt x="28" y="476"/>
                </a:lnTo>
                <a:lnTo>
                  <a:pt x="27" y="479"/>
                </a:lnTo>
                <a:lnTo>
                  <a:pt x="25" y="480"/>
                </a:lnTo>
                <a:lnTo>
                  <a:pt x="24" y="480"/>
                </a:lnTo>
                <a:lnTo>
                  <a:pt x="21" y="480"/>
                </a:lnTo>
                <a:lnTo>
                  <a:pt x="19" y="480"/>
                </a:lnTo>
                <a:lnTo>
                  <a:pt x="21" y="483"/>
                </a:lnTo>
                <a:lnTo>
                  <a:pt x="22" y="485"/>
                </a:lnTo>
                <a:lnTo>
                  <a:pt x="25" y="486"/>
                </a:lnTo>
                <a:lnTo>
                  <a:pt x="27" y="487"/>
                </a:lnTo>
                <a:lnTo>
                  <a:pt x="28" y="489"/>
                </a:lnTo>
                <a:lnTo>
                  <a:pt x="28" y="492"/>
                </a:lnTo>
                <a:lnTo>
                  <a:pt x="31" y="493"/>
                </a:lnTo>
                <a:lnTo>
                  <a:pt x="33" y="495"/>
                </a:lnTo>
                <a:lnTo>
                  <a:pt x="33" y="498"/>
                </a:lnTo>
                <a:lnTo>
                  <a:pt x="33" y="501"/>
                </a:lnTo>
                <a:lnTo>
                  <a:pt x="33" y="502"/>
                </a:lnTo>
                <a:lnTo>
                  <a:pt x="30" y="502"/>
                </a:lnTo>
                <a:lnTo>
                  <a:pt x="27" y="502"/>
                </a:lnTo>
                <a:lnTo>
                  <a:pt x="25" y="501"/>
                </a:lnTo>
                <a:lnTo>
                  <a:pt x="24" y="501"/>
                </a:lnTo>
                <a:lnTo>
                  <a:pt x="18" y="496"/>
                </a:lnTo>
                <a:lnTo>
                  <a:pt x="12" y="493"/>
                </a:lnTo>
                <a:lnTo>
                  <a:pt x="11" y="492"/>
                </a:lnTo>
                <a:lnTo>
                  <a:pt x="9" y="490"/>
                </a:lnTo>
                <a:lnTo>
                  <a:pt x="6" y="487"/>
                </a:lnTo>
                <a:lnTo>
                  <a:pt x="6" y="483"/>
                </a:lnTo>
                <a:lnTo>
                  <a:pt x="5" y="479"/>
                </a:lnTo>
                <a:lnTo>
                  <a:pt x="3" y="476"/>
                </a:lnTo>
                <a:lnTo>
                  <a:pt x="3" y="473"/>
                </a:lnTo>
                <a:lnTo>
                  <a:pt x="2" y="470"/>
                </a:lnTo>
                <a:lnTo>
                  <a:pt x="0" y="468"/>
                </a:lnTo>
                <a:lnTo>
                  <a:pt x="0" y="464"/>
                </a:lnTo>
                <a:lnTo>
                  <a:pt x="2" y="459"/>
                </a:lnTo>
                <a:lnTo>
                  <a:pt x="3" y="453"/>
                </a:lnTo>
                <a:lnTo>
                  <a:pt x="3" y="449"/>
                </a:lnTo>
                <a:lnTo>
                  <a:pt x="3" y="443"/>
                </a:lnTo>
                <a:lnTo>
                  <a:pt x="3" y="439"/>
                </a:lnTo>
                <a:lnTo>
                  <a:pt x="5" y="434"/>
                </a:lnTo>
                <a:lnTo>
                  <a:pt x="5" y="430"/>
                </a:lnTo>
                <a:lnTo>
                  <a:pt x="5" y="424"/>
                </a:lnTo>
                <a:lnTo>
                  <a:pt x="5" y="419"/>
                </a:lnTo>
                <a:lnTo>
                  <a:pt x="9" y="379"/>
                </a:lnTo>
                <a:lnTo>
                  <a:pt x="13" y="336"/>
                </a:lnTo>
                <a:lnTo>
                  <a:pt x="16" y="317"/>
                </a:lnTo>
                <a:lnTo>
                  <a:pt x="21" y="299"/>
                </a:lnTo>
                <a:lnTo>
                  <a:pt x="22" y="265"/>
                </a:lnTo>
                <a:lnTo>
                  <a:pt x="21" y="233"/>
                </a:lnTo>
                <a:lnTo>
                  <a:pt x="18" y="233"/>
                </a:lnTo>
                <a:lnTo>
                  <a:pt x="15" y="231"/>
                </a:lnTo>
                <a:lnTo>
                  <a:pt x="13" y="230"/>
                </a:lnTo>
                <a:lnTo>
                  <a:pt x="12" y="228"/>
                </a:lnTo>
                <a:lnTo>
                  <a:pt x="12" y="225"/>
                </a:lnTo>
                <a:lnTo>
                  <a:pt x="12" y="222"/>
                </a:lnTo>
                <a:lnTo>
                  <a:pt x="13" y="220"/>
                </a:lnTo>
                <a:lnTo>
                  <a:pt x="15" y="217"/>
                </a:lnTo>
                <a:lnTo>
                  <a:pt x="15" y="215"/>
                </a:lnTo>
                <a:lnTo>
                  <a:pt x="16" y="203"/>
                </a:lnTo>
                <a:lnTo>
                  <a:pt x="16" y="191"/>
                </a:lnTo>
                <a:lnTo>
                  <a:pt x="19" y="181"/>
                </a:lnTo>
                <a:lnTo>
                  <a:pt x="22" y="177"/>
                </a:lnTo>
                <a:lnTo>
                  <a:pt x="25" y="172"/>
                </a:lnTo>
                <a:lnTo>
                  <a:pt x="28" y="169"/>
                </a:lnTo>
                <a:lnTo>
                  <a:pt x="30" y="168"/>
                </a:lnTo>
                <a:lnTo>
                  <a:pt x="33" y="165"/>
                </a:lnTo>
                <a:lnTo>
                  <a:pt x="40" y="162"/>
                </a:lnTo>
                <a:lnTo>
                  <a:pt x="48" y="160"/>
                </a:lnTo>
                <a:lnTo>
                  <a:pt x="55" y="157"/>
                </a:lnTo>
                <a:lnTo>
                  <a:pt x="61" y="156"/>
                </a:lnTo>
                <a:lnTo>
                  <a:pt x="67" y="153"/>
                </a:lnTo>
                <a:lnTo>
                  <a:pt x="71" y="150"/>
                </a:lnTo>
                <a:lnTo>
                  <a:pt x="76" y="147"/>
                </a:lnTo>
                <a:lnTo>
                  <a:pt x="77" y="144"/>
                </a:lnTo>
                <a:lnTo>
                  <a:pt x="79" y="141"/>
                </a:lnTo>
                <a:lnTo>
                  <a:pt x="80" y="140"/>
                </a:lnTo>
                <a:lnTo>
                  <a:pt x="82" y="137"/>
                </a:lnTo>
                <a:lnTo>
                  <a:pt x="83" y="135"/>
                </a:lnTo>
                <a:lnTo>
                  <a:pt x="84" y="132"/>
                </a:lnTo>
                <a:lnTo>
                  <a:pt x="84" y="123"/>
                </a:lnTo>
                <a:lnTo>
                  <a:pt x="84" y="114"/>
                </a:lnTo>
                <a:lnTo>
                  <a:pt x="77" y="113"/>
                </a:lnTo>
                <a:lnTo>
                  <a:pt x="73" y="111"/>
                </a:lnTo>
                <a:lnTo>
                  <a:pt x="70" y="107"/>
                </a:lnTo>
                <a:lnTo>
                  <a:pt x="68" y="101"/>
                </a:lnTo>
                <a:lnTo>
                  <a:pt x="67" y="95"/>
                </a:lnTo>
                <a:lnTo>
                  <a:pt x="64" y="89"/>
                </a:lnTo>
                <a:lnTo>
                  <a:pt x="64" y="83"/>
                </a:lnTo>
                <a:lnTo>
                  <a:pt x="62" y="76"/>
                </a:lnTo>
                <a:lnTo>
                  <a:pt x="62" y="70"/>
                </a:lnTo>
                <a:lnTo>
                  <a:pt x="62" y="66"/>
                </a:lnTo>
                <a:lnTo>
                  <a:pt x="65" y="61"/>
                </a:lnTo>
                <a:lnTo>
                  <a:pt x="67" y="58"/>
                </a:lnTo>
                <a:lnTo>
                  <a:pt x="70" y="54"/>
                </a:lnTo>
                <a:lnTo>
                  <a:pt x="70" y="51"/>
                </a:lnTo>
                <a:lnTo>
                  <a:pt x="70" y="48"/>
                </a:lnTo>
                <a:lnTo>
                  <a:pt x="70" y="45"/>
                </a:lnTo>
                <a:lnTo>
                  <a:pt x="70" y="42"/>
                </a:lnTo>
                <a:lnTo>
                  <a:pt x="70" y="40"/>
                </a:lnTo>
                <a:lnTo>
                  <a:pt x="73" y="37"/>
                </a:lnTo>
                <a:lnTo>
                  <a:pt x="73" y="34"/>
                </a:lnTo>
                <a:lnTo>
                  <a:pt x="74" y="33"/>
                </a:lnTo>
                <a:lnTo>
                  <a:pt x="77" y="29"/>
                </a:lnTo>
                <a:lnTo>
                  <a:pt x="79" y="26"/>
                </a:lnTo>
                <a:lnTo>
                  <a:pt x="79" y="23"/>
                </a:lnTo>
                <a:lnTo>
                  <a:pt x="79" y="18"/>
                </a:lnTo>
                <a:lnTo>
                  <a:pt x="82" y="14"/>
                </a:lnTo>
                <a:lnTo>
                  <a:pt x="83" y="9"/>
                </a:lnTo>
                <a:lnTo>
                  <a:pt x="86" y="8"/>
                </a:lnTo>
                <a:lnTo>
                  <a:pt x="87" y="6"/>
                </a:lnTo>
                <a:lnTo>
                  <a:pt x="90" y="5"/>
                </a:lnTo>
                <a:lnTo>
                  <a:pt x="92" y="3"/>
                </a:lnTo>
                <a:lnTo>
                  <a:pt x="96" y="3"/>
                </a:lnTo>
                <a:lnTo>
                  <a:pt x="99" y="2"/>
                </a:lnTo>
                <a:lnTo>
                  <a:pt x="102" y="0"/>
                </a:lnTo>
                <a:lnTo>
                  <a:pt x="105" y="0"/>
                </a:lnTo>
                <a:close/>
              </a:path>
            </a:pathLst>
          </a:custGeom>
          <a:solidFill>
            <a:schemeClr val="tx1">
              <a:lumMod val="75000"/>
              <a:lumOff val="25000"/>
            </a:schemeClr>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 name="Trapezoid 5"/>
          <p:cNvSpPr/>
          <p:nvPr/>
        </p:nvSpPr>
        <p:spPr>
          <a:xfrm rot="4386787">
            <a:off x="-8835739" y="-3710715"/>
            <a:ext cx="5269225" cy="22364569"/>
          </a:xfrm>
          <a:custGeom>
            <a:avLst/>
            <a:gdLst>
              <a:gd name="connsiteX0" fmla="*/ 0 w 1952146"/>
              <a:gd name="connsiteY0" fmla="*/ 22651403 h 22651403"/>
              <a:gd name="connsiteX1" fmla="*/ 488037 w 1952146"/>
              <a:gd name="connsiteY1" fmla="*/ 0 h 22651403"/>
              <a:gd name="connsiteX2" fmla="*/ 1464110 w 1952146"/>
              <a:gd name="connsiteY2" fmla="*/ 0 h 22651403"/>
              <a:gd name="connsiteX3" fmla="*/ 1952146 w 1952146"/>
              <a:gd name="connsiteY3" fmla="*/ 22651403 h 22651403"/>
              <a:gd name="connsiteX4" fmla="*/ 0 w 1952146"/>
              <a:gd name="connsiteY4" fmla="*/ 22651403 h 22651403"/>
              <a:gd name="connsiteX0" fmla="*/ 0 w 1952146"/>
              <a:gd name="connsiteY0" fmla="*/ 22651403 h 22651403"/>
              <a:gd name="connsiteX1" fmla="*/ 461018 w 1952146"/>
              <a:gd name="connsiteY1" fmla="*/ 1007129 h 22651403"/>
              <a:gd name="connsiteX2" fmla="*/ 1464110 w 1952146"/>
              <a:gd name="connsiteY2" fmla="*/ 0 h 22651403"/>
              <a:gd name="connsiteX3" fmla="*/ 1952146 w 1952146"/>
              <a:gd name="connsiteY3" fmla="*/ 22651403 h 22651403"/>
              <a:gd name="connsiteX4" fmla="*/ 0 w 1952146"/>
              <a:gd name="connsiteY4" fmla="*/ 22651403 h 22651403"/>
              <a:gd name="connsiteX0" fmla="*/ 0 w 1952146"/>
              <a:gd name="connsiteY0" fmla="*/ 21644274 h 21644274"/>
              <a:gd name="connsiteX1" fmla="*/ 461018 w 1952146"/>
              <a:gd name="connsiteY1" fmla="*/ 0 h 21644274"/>
              <a:gd name="connsiteX2" fmla="*/ 1408771 w 1952146"/>
              <a:gd name="connsiteY2" fmla="*/ 290029 h 21644274"/>
              <a:gd name="connsiteX3" fmla="*/ 1952146 w 1952146"/>
              <a:gd name="connsiteY3" fmla="*/ 21644274 h 21644274"/>
              <a:gd name="connsiteX4" fmla="*/ 0 w 1952146"/>
              <a:gd name="connsiteY4" fmla="*/ 21644274 h 21644274"/>
              <a:gd name="connsiteX0" fmla="*/ 0 w 5269225"/>
              <a:gd name="connsiteY0" fmla="*/ 21644274 h 22364569"/>
              <a:gd name="connsiteX1" fmla="*/ 461018 w 5269225"/>
              <a:gd name="connsiteY1" fmla="*/ 0 h 22364569"/>
              <a:gd name="connsiteX2" fmla="*/ 1408771 w 5269225"/>
              <a:gd name="connsiteY2" fmla="*/ 290029 h 22364569"/>
              <a:gd name="connsiteX3" fmla="*/ 5269225 w 5269225"/>
              <a:gd name="connsiteY3" fmla="*/ 22364569 h 22364569"/>
              <a:gd name="connsiteX4" fmla="*/ 0 w 5269225"/>
              <a:gd name="connsiteY4" fmla="*/ 21644274 h 22364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225" h="22364569">
                <a:moveTo>
                  <a:pt x="0" y="21644274"/>
                </a:moveTo>
                <a:lnTo>
                  <a:pt x="461018" y="0"/>
                </a:lnTo>
                <a:lnTo>
                  <a:pt x="1408771" y="290029"/>
                </a:lnTo>
                <a:lnTo>
                  <a:pt x="5269225" y="22364569"/>
                </a:lnTo>
                <a:lnTo>
                  <a:pt x="0" y="21644274"/>
                </a:lnTo>
                <a:close/>
              </a:path>
            </a:pathLst>
          </a:custGeom>
          <a:gradFill flip="none" rotWithShape="1">
            <a:gsLst>
              <a:gs pos="41000">
                <a:schemeClr val="accent2">
                  <a:lumMod val="75000"/>
                  <a:shade val="30000"/>
                  <a:satMod val="115000"/>
                </a:schemeClr>
              </a:gs>
              <a:gs pos="19000">
                <a:schemeClr val="accent2">
                  <a:lumMod val="75000"/>
                  <a:shade val="67500"/>
                  <a:satMod val="115000"/>
                  <a:alpha val="81000"/>
                </a:schemeClr>
              </a:gs>
              <a:gs pos="0">
                <a:schemeClr val="accent2">
                  <a:lumMod val="75000"/>
                  <a:shade val="100000"/>
                  <a:satMod val="115000"/>
                  <a:alpha val="65000"/>
                </a:schemeClr>
              </a:gs>
            </a:gsLst>
            <a:lin ang="21594000" scaled="0"/>
            <a:tileRect/>
          </a:gra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54862" y="2145451"/>
            <a:ext cx="5289137" cy="9761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EditPoints="1"/>
          </p:cNvSpPr>
          <p:nvPr/>
        </p:nvSpPr>
        <p:spPr bwMode="auto">
          <a:xfrm>
            <a:off x="3348727" y="1327126"/>
            <a:ext cx="702669" cy="1433511"/>
          </a:xfrm>
          <a:custGeom>
            <a:avLst/>
            <a:gdLst>
              <a:gd name="T0" fmla="*/ 353 w 424"/>
              <a:gd name="T1" fmla="*/ 809 h 865"/>
              <a:gd name="T2" fmla="*/ 167 w 424"/>
              <a:gd name="T3" fmla="*/ 345 h 865"/>
              <a:gd name="T4" fmla="*/ 171 w 424"/>
              <a:gd name="T5" fmla="*/ 390 h 865"/>
              <a:gd name="T6" fmla="*/ 177 w 424"/>
              <a:gd name="T7" fmla="*/ 449 h 865"/>
              <a:gd name="T8" fmla="*/ 185 w 424"/>
              <a:gd name="T9" fmla="*/ 452 h 865"/>
              <a:gd name="T10" fmla="*/ 192 w 424"/>
              <a:gd name="T11" fmla="*/ 384 h 865"/>
              <a:gd name="T12" fmla="*/ 358 w 424"/>
              <a:gd name="T13" fmla="*/ 282 h 865"/>
              <a:gd name="T14" fmla="*/ 364 w 424"/>
              <a:gd name="T15" fmla="*/ 292 h 865"/>
              <a:gd name="T16" fmla="*/ 273 w 424"/>
              <a:gd name="T17" fmla="*/ 8 h 865"/>
              <a:gd name="T18" fmla="*/ 291 w 424"/>
              <a:gd name="T19" fmla="*/ 63 h 865"/>
              <a:gd name="T20" fmla="*/ 284 w 424"/>
              <a:gd name="T21" fmla="*/ 103 h 865"/>
              <a:gd name="T22" fmla="*/ 405 w 424"/>
              <a:gd name="T23" fmla="*/ 217 h 865"/>
              <a:gd name="T24" fmla="*/ 404 w 424"/>
              <a:gd name="T25" fmla="*/ 326 h 865"/>
              <a:gd name="T26" fmla="*/ 376 w 424"/>
              <a:gd name="T27" fmla="*/ 437 h 865"/>
              <a:gd name="T28" fmla="*/ 370 w 424"/>
              <a:gd name="T29" fmla="*/ 603 h 865"/>
              <a:gd name="T30" fmla="*/ 356 w 424"/>
              <a:gd name="T31" fmla="*/ 778 h 865"/>
              <a:gd name="T32" fmla="*/ 352 w 424"/>
              <a:gd name="T33" fmla="*/ 806 h 865"/>
              <a:gd name="T34" fmla="*/ 355 w 424"/>
              <a:gd name="T35" fmla="*/ 815 h 865"/>
              <a:gd name="T36" fmla="*/ 340 w 424"/>
              <a:gd name="T37" fmla="*/ 864 h 865"/>
              <a:gd name="T38" fmla="*/ 318 w 424"/>
              <a:gd name="T39" fmla="*/ 838 h 865"/>
              <a:gd name="T40" fmla="*/ 306 w 424"/>
              <a:gd name="T41" fmla="*/ 803 h 865"/>
              <a:gd name="T42" fmla="*/ 306 w 424"/>
              <a:gd name="T43" fmla="*/ 779 h 865"/>
              <a:gd name="T44" fmla="*/ 291 w 424"/>
              <a:gd name="T45" fmla="*/ 742 h 865"/>
              <a:gd name="T46" fmla="*/ 287 w 424"/>
              <a:gd name="T47" fmla="*/ 624 h 865"/>
              <a:gd name="T48" fmla="*/ 275 w 424"/>
              <a:gd name="T49" fmla="*/ 536 h 865"/>
              <a:gd name="T50" fmla="*/ 268 w 424"/>
              <a:gd name="T51" fmla="*/ 631 h 865"/>
              <a:gd name="T52" fmla="*/ 271 w 424"/>
              <a:gd name="T53" fmla="*/ 747 h 865"/>
              <a:gd name="T54" fmla="*/ 273 w 424"/>
              <a:gd name="T55" fmla="*/ 782 h 865"/>
              <a:gd name="T56" fmla="*/ 268 w 424"/>
              <a:gd name="T57" fmla="*/ 834 h 865"/>
              <a:gd name="T58" fmla="*/ 241 w 424"/>
              <a:gd name="T59" fmla="*/ 856 h 865"/>
              <a:gd name="T60" fmla="*/ 220 w 424"/>
              <a:gd name="T61" fmla="*/ 809 h 865"/>
              <a:gd name="T62" fmla="*/ 222 w 424"/>
              <a:gd name="T63" fmla="*/ 803 h 865"/>
              <a:gd name="T64" fmla="*/ 213 w 424"/>
              <a:gd name="T65" fmla="*/ 781 h 865"/>
              <a:gd name="T66" fmla="*/ 202 w 424"/>
              <a:gd name="T67" fmla="*/ 650 h 865"/>
              <a:gd name="T68" fmla="*/ 186 w 424"/>
              <a:gd name="T69" fmla="*/ 692 h 865"/>
              <a:gd name="T70" fmla="*/ 182 w 424"/>
              <a:gd name="T71" fmla="*/ 726 h 865"/>
              <a:gd name="T72" fmla="*/ 137 w 424"/>
              <a:gd name="T73" fmla="*/ 800 h 865"/>
              <a:gd name="T74" fmla="*/ 171 w 424"/>
              <a:gd name="T75" fmla="*/ 843 h 865"/>
              <a:gd name="T76" fmla="*/ 145 w 424"/>
              <a:gd name="T77" fmla="*/ 861 h 865"/>
              <a:gd name="T78" fmla="*/ 87 w 424"/>
              <a:gd name="T79" fmla="*/ 838 h 865"/>
              <a:gd name="T80" fmla="*/ 77 w 424"/>
              <a:gd name="T81" fmla="*/ 801 h 865"/>
              <a:gd name="T82" fmla="*/ 69 w 424"/>
              <a:gd name="T83" fmla="*/ 744 h 865"/>
              <a:gd name="T84" fmla="*/ 43 w 424"/>
              <a:gd name="T85" fmla="*/ 724 h 865"/>
              <a:gd name="T86" fmla="*/ 24 w 424"/>
              <a:gd name="T87" fmla="*/ 702 h 865"/>
              <a:gd name="T88" fmla="*/ 7 w 424"/>
              <a:gd name="T89" fmla="*/ 652 h 865"/>
              <a:gd name="T90" fmla="*/ 22 w 424"/>
              <a:gd name="T91" fmla="*/ 394 h 865"/>
              <a:gd name="T92" fmla="*/ 18 w 424"/>
              <a:gd name="T93" fmla="*/ 305 h 865"/>
              <a:gd name="T94" fmla="*/ 18 w 424"/>
              <a:gd name="T95" fmla="*/ 285 h 865"/>
              <a:gd name="T96" fmla="*/ 1 w 424"/>
              <a:gd name="T97" fmla="*/ 205 h 865"/>
              <a:gd name="T98" fmla="*/ 34 w 424"/>
              <a:gd name="T99" fmla="*/ 156 h 865"/>
              <a:gd name="T100" fmla="*/ 72 w 424"/>
              <a:gd name="T101" fmla="*/ 135 h 865"/>
              <a:gd name="T102" fmla="*/ 63 w 424"/>
              <a:gd name="T103" fmla="*/ 104 h 865"/>
              <a:gd name="T104" fmla="*/ 71 w 424"/>
              <a:gd name="T105" fmla="*/ 76 h 865"/>
              <a:gd name="T106" fmla="*/ 139 w 424"/>
              <a:gd name="T107" fmla="*/ 61 h 865"/>
              <a:gd name="T108" fmla="*/ 117 w 424"/>
              <a:gd name="T109" fmla="*/ 148 h 865"/>
              <a:gd name="T110" fmla="*/ 166 w 424"/>
              <a:gd name="T111" fmla="*/ 159 h 865"/>
              <a:gd name="T112" fmla="*/ 202 w 424"/>
              <a:gd name="T113" fmla="*/ 137 h 865"/>
              <a:gd name="T114" fmla="*/ 204 w 424"/>
              <a:gd name="T115" fmla="*/ 66 h 865"/>
              <a:gd name="T116" fmla="*/ 205 w 424"/>
              <a:gd name="T117" fmla="*/ 24 h 865"/>
              <a:gd name="T118" fmla="*/ 247 w 424"/>
              <a:gd name="T119"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4" h="865">
                <a:moveTo>
                  <a:pt x="353" y="809"/>
                </a:moveTo>
                <a:lnTo>
                  <a:pt x="353" y="810"/>
                </a:lnTo>
                <a:lnTo>
                  <a:pt x="355" y="812"/>
                </a:lnTo>
                <a:lnTo>
                  <a:pt x="355" y="812"/>
                </a:lnTo>
                <a:lnTo>
                  <a:pt x="356" y="813"/>
                </a:lnTo>
                <a:lnTo>
                  <a:pt x="356" y="812"/>
                </a:lnTo>
                <a:lnTo>
                  <a:pt x="355" y="810"/>
                </a:lnTo>
                <a:lnTo>
                  <a:pt x="353" y="809"/>
                </a:lnTo>
                <a:close/>
                <a:moveTo>
                  <a:pt x="100" y="748"/>
                </a:moveTo>
                <a:lnTo>
                  <a:pt x="99" y="760"/>
                </a:lnTo>
                <a:lnTo>
                  <a:pt x="102" y="772"/>
                </a:lnTo>
                <a:lnTo>
                  <a:pt x="105" y="782"/>
                </a:lnTo>
                <a:lnTo>
                  <a:pt x="108" y="766"/>
                </a:lnTo>
                <a:lnTo>
                  <a:pt x="109" y="748"/>
                </a:lnTo>
                <a:lnTo>
                  <a:pt x="100" y="748"/>
                </a:lnTo>
                <a:close/>
                <a:moveTo>
                  <a:pt x="167" y="345"/>
                </a:moveTo>
                <a:lnTo>
                  <a:pt x="166" y="348"/>
                </a:lnTo>
                <a:lnTo>
                  <a:pt x="166" y="351"/>
                </a:lnTo>
                <a:lnTo>
                  <a:pt x="166" y="354"/>
                </a:lnTo>
                <a:lnTo>
                  <a:pt x="167" y="357"/>
                </a:lnTo>
                <a:lnTo>
                  <a:pt x="168" y="359"/>
                </a:lnTo>
                <a:lnTo>
                  <a:pt x="171" y="371"/>
                </a:lnTo>
                <a:lnTo>
                  <a:pt x="171" y="385"/>
                </a:lnTo>
                <a:lnTo>
                  <a:pt x="171" y="390"/>
                </a:lnTo>
                <a:lnTo>
                  <a:pt x="170" y="394"/>
                </a:lnTo>
                <a:lnTo>
                  <a:pt x="170" y="402"/>
                </a:lnTo>
                <a:lnTo>
                  <a:pt x="171" y="412"/>
                </a:lnTo>
                <a:lnTo>
                  <a:pt x="173" y="425"/>
                </a:lnTo>
                <a:lnTo>
                  <a:pt x="176" y="433"/>
                </a:lnTo>
                <a:lnTo>
                  <a:pt x="177" y="439"/>
                </a:lnTo>
                <a:lnTo>
                  <a:pt x="179" y="446"/>
                </a:lnTo>
                <a:lnTo>
                  <a:pt x="177" y="449"/>
                </a:lnTo>
                <a:lnTo>
                  <a:pt x="177" y="453"/>
                </a:lnTo>
                <a:lnTo>
                  <a:pt x="177" y="467"/>
                </a:lnTo>
                <a:lnTo>
                  <a:pt x="180" y="482"/>
                </a:lnTo>
                <a:lnTo>
                  <a:pt x="182" y="490"/>
                </a:lnTo>
                <a:lnTo>
                  <a:pt x="183" y="498"/>
                </a:lnTo>
                <a:lnTo>
                  <a:pt x="188" y="505"/>
                </a:lnTo>
                <a:lnTo>
                  <a:pt x="185" y="479"/>
                </a:lnTo>
                <a:lnTo>
                  <a:pt x="185" y="452"/>
                </a:lnTo>
                <a:lnTo>
                  <a:pt x="185" y="425"/>
                </a:lnTo>
                <a:lnTo>
                  <a:pt x="185" y="418"/>
                </a:lnTo>
                <a:lnTo>
                  <a:pt x="185" y="412"/>
                </a:lnTo>
                <a:lnTo>
                  <a:pt x="186" y="406"/>
                </a:lnTo>
                <a:lnTo>
                  <a:pt x="188" y="402"/>
                </a:lnTo>
                <a:lnTo>
                  <a:pt x="189" y="397"/>
                </a:lnTo>
                <a:lnTo>
                  <a:pt x="192" y="391"/>
                </a:lnTo>
                <a:lnTo>
                  <a:pt x="192" y="384"/>
                </a:lnTo>
                <a:lnTo>
                  <a:pt x="192" y="376"/>
                </a:lnTo>
                <a:lnTo>
                  <a:pt x="194" y="371"/>
                </a:lnTo>
                <a:lnTo>
                  <a:pt x="194" y="363"/>
                </a:lnTo>
                <a:lnTo>
                  <a:pt x="195" y="357"/>
                </a:lnTo>
                <a:lnTo>
                  <a:pt x="197" y="351"/>
                </a:lnTo>
                <a:lnTo>
                  <a:pt x="182" y="348"/>
                </a:lnTo>
                <a:lnTo>
                  <a:pt x="167" y="345"/>
                </a:lnTo>
                <a:close/>
                <a:moveTo>
                  <a:pt x="358" y="282"/>
                </a:moveTo>
                <a:lnTo>
                  <a:pt x="358" y="282"/>
                </a:lnTo>
                <a:lnTo>
                  <a:pt x="358" y="282"/>
                </a:lnTo>
                <a:lnTo>
                  <a:pt x="356" y="282"/>
                </a:lnTo>
                <a:lnTo>
                  <a:pt x="359" y="296"/>
                </a:lnTo>
                <a:lnTo>
                  <a:pt x="361" y="310"/>
                </a:lnTo>
                <a:lnTo>
                  <a:pt x="365" y="320"/>
                </a:lnTo>
                <a:lnTo>
                  <a:pt x="368" y="305"/>
                </a:lnTo>
                <a:lnTo>
                  <a:pt x="364" y="292"/>
                </a:lnTo>
                <a:lnTo>
                  <a:pt x="358" y="282"/>
                </a:lnTo>
                <a:close/>
                <a:moveTo>
                  <a:pt x="247" y="0"/>
                </a:moveTo>
                <a:lnTo>
                  <a:pt x="260" y="0"/>
                </a:lnTo>
                <a:lnTo>
                  <a:pt x="262" y="2"/>
                </a:lnTo>
                <a:lnTo>
                  <a:pt x="265" y="3"/>
                </a:lnTo>
                <a:lnTo>
                  <a:pt x="268" y="5"/>
                </a:lnTo>
                <a:lnTo>
                  <a:pt x="271" y="5"/>
                </a:lnTo>
                <a:lnTo>
                  <a:pt x="273" y="8"/>
                </a:lnTo>
                <a:lnTo>
                  <a:pt x="278" y="11"/>
                </a:lnTo>
                <a:lnTo>
                  <a:pt x="281" y="14"/>
                </a:lnTo>
                <a:lnTo>
                  <a:pt x="285" y="18"/>
                </a:lnTo>
                <a:lnTo>
                  <a:pt x="287" y="23"/>
                </a:lnTo>
                <a:lnTo>
                  <a:pt x="288" y="34"/>
                </a:lnTo>
                <a:lnTo>
                  <a:pt x="287" y="46"/>
                </a:lnTo>
                <a:lnTo>
                  <a:pt x="291" y="54"/>
                </a:lnTo>
                <a:lnTo>
                  <a:pt x="291" y="63"/>
                </a:lnTo>
                <a:lnTo>
                  <a:pt x="288" y="71"/>
                </a:lnTo>
                <a:lnTo>
                  <a:pt x="285" y="79"/>
                </a:lnTo>
                <a:lnTo>
                  <a:pt x="285" y="80"/>
                </a:lnTo>
                <a:lnTo>
                  <a:pt x="284" y="80"/>
                </a:lnTo>
                <a:lnTo>
                  <a:pt x="282" y="80"/>
                </a:lnTo>
                <a:lnTo>
                  <a:pt x="281" y="82"/>
                </a:lnTo>
                <a:lnTo>
                  <a:pt x="281" y="94"/>
                </a:lnTo>
                <a:lnTo>
                  <a:pt x="284" y="103"/>
                </a:lnTo>
                <a:lnTo>
                  <a:pt x="290" y="111"/>
                </a:lnTo>
                <a:lnTo>
                  <a:pt x="294" y="119"/>
                </a:lnTo>
                <a:lnTo>
                  <a:pt x="321" y="128"/>
                </a:lnTo>
                <a:lnTo>
                  <a:pt x="347" y="137"/>
                </a:lnTo>
                <a:lnTo>
                  <a:pt x="373" y="145"/>
                </a:lnTo>
                <a:lnTo>
                  <a:pt x="386" y="166"/>
                </a:lnTo>
                <a:lnTo>
                  <a:pt x="396" y="191"/>
                </a:lnTo>
                <a:lnTo>
                  <a:pt x="405" y="217"/>
                </a:lnTo>
                <a:lnTo>
                  <a:pt x="414" y="242"/>
                </a:lnTo>
                <a:lnTo>
                  <a:pt x="424" y="267"/>
                </a:lnTo>
                <a:lnTo>
                  <a:pt x="418" y="268"/>
                </a:lnTo>
                <a:lnTo>
                  <a:pt x="412" y="271"/>
                </a:lnTo>
                <a:lnTo>
                  <a:pt x="408" y="274"/>
                </a:lnTo>
                <a:lnTo>
                  <a:pt x="404" y="279"/>
                </a:lnTo>
                <a:lnTo>
                  <a:pt x="405" y="301"/>
                </a:lnTo>
                <a:lnTo>
                  <a:pt x="404" y="326"/>
                </a:lnTo>
                <a:lnTo>
                  <a:pt x="401" y="348"/>
                </a:lnTo>
                <a:lnTo>
                  <a:pt x="398" y="368"/>
                </a:lnTo>
                <a:lnTo>
                  <a:pt x="392" y="387"/>
                </a:lnTo>
                <a:lnTo>
                  <a:pt x="389" y="402"/>
                </a:lnTo>
                <a:lnTo>
                  <a:pt x="384" y="415"/>
                </a:lnTo>
                <a:lnTo>
                  <a:pt x="381" y="418"/>
                </a:lnTo>
                <a:lnTo>
                  <a:pt x="380" y="421"/>
                </a:lnTo>
                <a:lnTo>
                  <a:pt x="376" y="437"/>
                </a:lnTo>
                <a:lnTo>
                  <a:pt x="373" y="455"/>
                </a:lnTo>
                <a:lnTo>
                  <a:pt x="374" y="476"/>
                </a:lnTo>
                <a:lnTo>
                  <a:pt x="374" y="498"/>
                </a:lnTo>
                <a:lnTo>
                  <a:pt x="376" y="519"/>
                </a:lnTo>
                <a:lnTo>
                  <a:pt x="374" y="539"/>
                </a:lnTo>
                <a:lnTo>
                  <a:pt x="371" y="562"/>
                </a:lnTo>
                <a:lnTo>
                  <a:pt x="370" y="585"/>
                </a:lnTo>
                <a:lnTo>
                  <a:pt x="370" y="603"/>
                </a:lnTo>
                <a:lnTo>
                  <a:pt x="370" y="621"/>
                </a:lnTo>
                <a:lnTo>
                  <a:pt x="367" y="667"/>
                </a:lnTo>
                <a:lnTo>
                  <a:pt x="367" y="695"/>
                </a:lnTo>
                <a:lnTo>
                  <a:pt x="365" y="721"/>
                </a:lnTo>
                <a:lnTo>
                  <a:pt x="365" y="738"/>
                </a:lnTo>
                <a:lnTo>
                  <a:pt x="364" y="754"/>
                </a:lnTo>
                <a:lnTo>
                  <a:pt x="362" y="769"/>
                </a:lnTo>
                <a:lnTo>
                  <a:pt x="356" y="778"/>
                </a:lnTo>
                <a:lnTo>
                  <a:pt x="358" y="781"/>
                </a:lnTo>
                <a:lnTo>
                  <a:pt x="361" y="784"/>
                </a:lnTo>
                <a:lnTo>
                  <a:pt x="362" y="787"/>
                </a:lnTo>
                <a:lnTo>
                  <a:pt x="362" y="789"/>
                </a:lnTo>
                <a:lnTo>
                  <a:pt x="358" y="794"/>
                </a:lnTo>
                <a:lnTo>
                  <a:pt x="353" y="798"/>
                </a:lnTo>
                <a:lnTo>
                  <a:pt x="350" y="803"/>
                </a:lnTo>
                <a:lnTo>
                  <a:pt x="352" y="806"/>
                </a:lnTo>
                <a:lnTo>
                  <a:pt x="353" y="807"/>
                </a:lnTo>
                <a:lnTo>
                  <a:pt x="356" y="810"/>
                </a:lnTo>
                <a:lnTo>
                  <a:pt x="358" y="812"/>
                </a:lnTo>
                <a:lnTo>
                  <a:pt x="359" y="815"/>
                </a:lnTo>
                <a:lnTo>
                  <a:pt x="358" y="816"/>
                </a:lnTo>
                <a:lnTo>
                  <a:pt x="356" y="815"/>
                </a:lnTo>
                <a:lnTo>
                  <a:pt x="356" y="815"/>
                </a:lnTo>
                <a:lnTo>
                  <a:pt x="355" y="815"/>
                </a:lnTo>
                <a:lnTo>
                  <a:pt x="356" y="818"/>
                </a:lnTo>
                <a:lnTo>
                  <a:pt x="358" y="819"/>
                </a:lnTo>
                <a:lnTo>
                  <a:pt x="364" y="831"/>
                </a:lnTo>
                <a:lnTo>
                  <a:pt x="370" y="844"/>
                </a:lnTo>
                <a:lnTo>
                  <a:pt x="373" y="861"/>
                </a:lnTo>
                <a:lnTo>
                  <a:pt x="364" y="862"/>
                </a:lnTo>
                <a:lnTo>
                  <a:pt x="352" y="864"/>
                </a:lnTo>
                <a:lnTo>
                  <a:pt x="340" y="864"/>
                </a:lnTo>
                <a:lnTo>
                  <a:pt x="330" y="862"/>
                </a:lnTo>
                <a:lnTo>
                  <a:pt x="322" y="859"/>
                </a:lnTo>
                <a:lnTo>
                  <a:pt x="318" y="853"/>
                </a:lnTo>
                <a:lnTo>
                  <a:pt x="318" y="849"/>
                </a:lnTo>
                <a:lnTo>
                  <a:pt x="319" y="846"/>
                </a:lnTo>
                <a:lnTo>
                  <a:pt x="319" y="844"/>
                </a:lnTo>
                <a:lnTo>
                  <a:pt x="319" y="841"/>
                </a:lnTo>
                <a:lnTo>
                  <a:pt x="318" y="838"/>
                </a:lnTo>
                <a:lnTo>
                  <a:pt x="313" y="838"/>
                </a:lnTo>
                <a:lnTo>
                  <a:pt x="310" y="837"/>
                </a:lnTo>
                <a:lnTo>
                  <a:pt x="306" y="835"/>
                </a:lnTo>
                <a:lnTo>
                  <a:pt x="305" y="832"/>
                </a:lnTo>
                <a:lnTo>
                  <a:pt x="302" y="829"/>
                </a:lnTo>
                <a:lnTo>
                  <a:pt x="303" y="821"/>
                </a:lnTo>
                <a:lnTo>
                  <a:pt x="305" y="812"/>
                </a:lnTo>
                <a:lnTo>
                  <a:pt x="306" y="803"/>
                </a:lnTo>
                <a:lnTo>
                  <a:pt x="305" y="800"/>
                </a:lnTo>
                <a:lnTo>
                  <a:pt x="303" y="797"/>
                </a:lnTo>
                <a:lnTo>
                  <a:pt x="302" y="794"/>
                </a:lnTo>
                <a:lnTo>
                  <a:pt x="300" y="791"/>
                </a:lnTo>
                <a:lnTo>
                  <a:pt x="300" y="787"/>
                </a:lnTo>
                <a:lnTo>
                  <a:pt x="302" y="784"/>
                </a:lnTo>
                <a:lnTo>
                  <a:pt x="303" y="781"/>
                </a:lnTo>
                <a:lnTo>
                  <a:pt x="306" y="779"/>
                </a:lnTo>
                <a:lnTo>
                  <a:pt x="307" y="776"/>
                </a:lnTo>
                <a:lnTo>
                  <a:pt x="306" y="775"/>
                </a:lnTo>
                <a:lnTo>
                  <a:pt x="305" y="775"/>
                </a:lnTo>
                <a:lnTo>
                  <a:pt x="302" y="773"/>
                </a:lnTo>
                <a:lnTo>
                  <a:pt x="300" y="772"/>
                </a:lnTo>
                <a:lnTo>
                  <a:pt x="296" y="764"/>
                </a:lnTo>
                <a:lnTo>
                  <a:pt x="293" y="754"/>
                </a:lnTo>
                <a:lnTo>
                  <a:pt x="291" y="742"/>
                </a:lnTo>
                <a:lnTo>
                  <a:pt x="291" y="729"/>
                </a:lnTo>
                <a:lnTo>
                  <a:pt x="293" y="715"/>
                </a:lnTo>
                <a:lnTo>
                  <a:pt x="294" y="702"/>
                </a:lnTo>
                <a:lnTo>
                  <a:pt x="294" y="692"/>
                </a:lnTo>
                <a:lnTo>
                  <a:pt x="291" y="674"/>
                </a:lnTo>
                <a:lnTo>
                  <a:pt x="288" y="652"/>
                </a:lnTo>
                <a:lnTo>
                  <a:pt x="287" y="638"/>
                </a:lnTo>
                <a:lnTo>
                  <a:pt x="287" y="624"/>
                </a:lnTo>
                <a:lnTo>
                  <a:pt x="284" y="610"/>
                </a:lnTo>
                <a:lnTo>
                  <a:pt x="282" y="607"/>
                </a:lnTo>
                <a:lnTo>
                  <a:pt x="281" y="604"/>
                </a:lnTo>
                <a:lnTo>
                  <a:pt x="281" y="601"/>
                </a:lnTo>
                <a:lnTo>
                  <a:pt x="281" y="585"/>
                </a:lnTo>
                <a:lnTo>
                  <a:pt x="281" y="569"/>
                </a:lnTo>
                <a:lnTo>
                  <a:pt x="278" y="553"/>
                </a:lnTo>
                <a:lnTo>
                  <a:pt x="275" y="536"/>
                </a:lnTo>
                <a:lnTo>
                  <a:pt x="272" y="554"/>
                </a:lnTo>
                <a:lnTo>
                  <a:pt x="271" y="573"/>
                </a:lnTo>
                <a:lnTo>
                  <a:pt x="268" y="594"/>
                </a:lnTo>
                <a:lnTo>
                  <a:pt x="268" y="599"/>
                </a:lnTo>
                <a:lnTo>
                  <a:pt x="265" y="601"/>
                </a:lnTo>
                <a:lnTo>
                  <a:pt x="265" y="606"/>
                </a:lnTo>
                <a:lnTo>
                  <a:pt x="265" y="619"/>
                </a:lnTo>
                <a:lnTo>
                  <a:pt x="268" y="631"/>
                </a:lnTo>
                <a:lnTo>
                  <a:pt x="268" y="647"/>
                </a:lnTo>
                <a:lnTo>
                  <a:pt x="268" y="667"/>
                </a:lnTo>
                <a:lnTo>
                  <a:pt x="268" y="686"/>
                </a:lnTo>
                <a:lnTo>
                  <a:pt x="268" y="704"/>
                </a:lnTo>
                <a:lnTo>
                  <a:pt x="266" y="720"/>
                </a:lnTo>
                <a:lnTo>
                  <a:pt x="266" y="736"/>
                </a:lnTo>
                <a:lnTo>
                  <a:pt x="268" y="741"/>
                </a:lnTo>
                <a:lnTo>
                  <a:pt x="271" y="747"/>
                </a:lnTo>
                <a:lnTo>
                  <a:pt x="272" y="751"/>
                </a:lnTo>
                <a:lnTo>
                  <a:pt x="273" y="757"/>
                </a:lnTo>
                <a:lnTo>
                  <a:pt x="273" y="761"/>
                </a:lnTo>
                <a:lnTo>
                  <a:pt x="272" y="766"/>
                </a:lnTo>
                <a:lnTo>
                  <a:pt x="272" y="770"/>
                </a:lnTo>
                <a:lnTo>
                  <a:pt x="271" y="776"/>
                </a:lnTo>
                <a:lnTo>
                  <a:pt x="272" y="779"/>
                </a:lnTo>
                <a:lnTo>
                  <a:pt x="273" y="782"/>
                </a:lnTo>
                <a:lnTo>
                  <a:pt x="273" y="787"/>
                </a:lnTo>
                <a:lnTo>
                  <a:pt x="273" y="792"/>
                </a:lnTo>
                <a:lnTo>
                  <a:pt x="272" y="798"/>
                </a:lnTo>
                <a:lnTo>
                  <a:pt x="269" y="804"/>
                </a:lnTo>
                <a:lnTo>
                  <a:pt x="272" y="816"/>
                </a:lnTo>
                <a:lnTo>
                  <a:pt x="272" y="829"/>
                </a:lnTo>
                <a:lnTo>
                  <a:pt x="271" y="832"/>
                </a:lnTo>
                <a:lnTo>
                  <a:pt x="268" y="834"/>
                </a:lnTo>
                <a:lnTo>
                  <a:pt x="263" y="835"/>
                </a:lnTo>
                <a:lnTo>
                  <a:pt x="260" y="837"/>
                </a:lnTo>
                <a:lnTo>
                  <a:pt x="256" y="838"/>
                </a:lnTo>
                <a:lnTo>
                  <a:pt x="251" y="840"/>
                </a:lnTo>
                <a:lnTo>
                  <a:pt x="251" y="843"/>
                </a:lnTo>
                <a:lnTo>
                  <a:pt x="250" y="847"/>
                </a:lnTo>
                <a:lnTo>
                  <a:pt x="250" y="850"/>
                </a:lnTo>
                <a:lnTo>
                  <a:pt x="241" y="856"/>
                </a:lnTo>
                <a:lnTo>
                  <a:pt x="231" y="859"/>
                </a:lnTo>
                <a:lnTo>
                  <a:pt x="217" y="859"/>
                </a:lnTo>
                <a:lnTo>
                  <a:pt x="205" y="856"/>
                </a:lnTo>
                <a:lnTo>
                  <a:pt x="195" y="853"/>
                </a:lnTo>
                <a:lnTo>
                  <a:pt x="200" y="840"/>
                </a:lnTo>
                <a:lnTo>
                  <a:pt x="207" y="829"/>
                </a:lnTo>
                <a:lnTo>
                  <a:pt x="214" y="821"/>
                </a:lnTo>
                <a:lnTo>
                  <a:pt x="220" y="809"/>
                </a:lnTo>
                <a:lnTo>
                  <a:pt x="220" y="809"/>
                </a:lnTo>
                <a:lnTo>
                  <a:pt x="219" y="809"/>
                </a:lnTo>
                <a:lnTo>
                  <a:pt x="219" y="809"/>
                </a:lnTo>
                <a:lnTo>
                  <a:pt x="217" y="809"/>
                </a:lnTo>
                <a:lnTo>
                  <a:pt x="217" y="807"/>
                </a:lnTo>
                <a:lnTo>
                  <a:pt x="219" y="806"/>
                </a:lnTo>
                <a:lnTo>
                  <a:pt x="220" y="804"/>
                </a:lnTo>
                <a:lnTo>
                  <a:pt x="222" y="803"/>
                </a:lnTo>
                <a:lnTo>
                  <a:pt x="222" y="801"/>
                </a:lnTo>
                <a:lnTo>
                  <a:pt x="220" y="798"/>
                </a:lnTo>
                <a:lnTo>
                  <a:pt x="217" y="795"/>
                </a:lnTo>
                <a:lnTo>
                  <a:pt x="216" y="792"/>
                </a:lnTo>
                <a:lnTo>
                  <a:pt x="214" y="789"/>
                </a:lnTo>
                <a:lnTo>
                  <a:pt x="213" y="787"/>
                </a:lnTo>
                <a:lnTo>
                  <a:pt x="213" y="784"/>
                </a:lnTo>
                <a:lnTo>
                  <a:pt x="213" y="781"/>
                </a:lnTo>
                <a:lnTo>
                  <a:pt x="216" y="779"/>
                </a:lnTo>
                <a:lnTo>
                  <a:pt x="211" y="772"/>
                </a:lnTo>
                <a:lnTo>
                  <a:pt x="208" y="763"/>
                </a:lnTo>
                <a:lnTo>
                  <a:pt x="207" y="754"/>
                </a:lnTo>
                <a:lnTo>
                  <a:pt x="205" y="714"/>
                </a:lnTo>
                <a:lnTo>
                  <a:pt x="204" y="674"/>
                </a:lnTo>
                <a:lnTo>
                  <a:pt x="204" y="662"/>
                </a:lnTo>
                <a:lnTo>
                  <a:pt x="202" y="650"/>
                </a:lnTo>
                <a:lnTo>
                  <a:pt x="198" y="613"/>
                </a:lnTo>
                <a:lnTo>
                  <a:pt x="192" y="576"/>
                </a:lnTo>
                <a:lnTo>
                  <a:pt x="195" y="633"/>
                </a:lnTo>
                <a:lnTo>
                  <a:pt x="200" y="686"/>
                </a:lnTo>
                <a:lnTo>
                  <a:pt x="197" y="689"/>
                </a:lnTo>
                <a:lnTo>
                  <a:pt x="194" y="689"/>
                </a:lnTo>
                <a:lnTo>
                  <a:pt x="189" y="690"/>
                </a:lnTo>
                <a:lnTo>
                  <a:pt x="186" y="692"/>
                </a:lnTo>
                <a:lnTo>
                  <a:pt x="183" y="693"/>
                </a:lnTo>
                <a:lnTo>
                  <a:pt x="182" y="696"/>
                </a:lnTo>
                <a:lnTo>
                  <a:pt x="182" y="699"/>
                </a:lnTo>
                <a:lnTo>
                  <a:pt x="182" y="702"/>
                </a:lnTo>
                <a:lnTo>
                  <a:pt x="182" y="707"/>
                </a:lnTo>
                <a:lnTo>
                  <a:pt x="182" y="711"/>
                </a:lnTo>
                <a:lnTo>
                  <a:pt x="182" y="718"/>
                </a:lnTo>
                <a:lnTo>
                  <a:pt x="182" y="726"/>
                </a:lnTo>
                <a:lnTo>
                  <a:pt x="171" y="732"/>
                </a:lnTo>
                <a:lnTo>
                  <a:pt x="158" y="738"/>
                </a:lnTo>
                <a:lnTo>
                  <a:pt x="145" y="742"/>
                </a:lnTo>
                <a:lnTo>
                  <a:pt x="142" y="754"/>
                </a:lnTo>
                <a:lnTo>
                  <a:pt x="137" y="764"/>
                </a:lnTo>
                <a:lnTo>
                  <a:pt x="134" y="776"/>
                </a:lnTo>
                <a:lnTo>
                  <a:pt x="134" y="788"/>
                </a:lnTo>
                <a:lnTo>
                  <a:pt x="137" y="800"/>
                </a:lnTo>
                <a:lnTo>
                  <a:pt x="143" y="809"/>
                </a:lnTo>
                <a:lnTo>
                  <a:pt x="148" y="819"/>
                </a:lnTo>
                <a:lnTo>
                  <a:pt x="151" y="822"/>
                </a:lnTo>
                <a:lnTo>
                  <a:pt x="155" y="825"/>
                </a:lnTo>
                <a:lnTo>
                  <a:pt x="160" y="828"/>
                </a:lnTo>
                <a:lnTo>
                  <a:pt x="164" y="831"/>
                </a:lnTo>
                <a:lnTo>
                  <a:pt x="167" y="835"/>
                </a:lnTo>
                <a:lnTo>
                  <a:pt x="171" y="843"/>
                </a:lnTo>
                <a:lnTo>
                  <a:pt x="176" y="850"/>
                </a:lnTo>
                <a:lnTo>
                  <a:pt x="180" y="859"/>
                </a:lnTo>
                <a:lnTo>
                  <a:pt x="167" y="859"/>
                </a:lnTo>
                <a:lnTo>
                  <a:pt x="154" y="855"/>
                </a:lnTo>
                <a:lnTo>
                  <a:pt x="142" y="853"/>
                </a:lnTo>
                <a:lnTo>
                  <a:pt x="143" y="855"/>
                </a:lnTo>
                <a:lnTo>
                  <a:pt x="143" y="858"/>
                </a:lnTo>
                <a:lnTo>
                  <a:pt x="145" y="861"/>
                </a:lnTo>
                <a:lnTo>
                  <a:pt x="146" y="864"/>
                </a:lnTo>
                <a:lnTo>
                  <a:pt x="143" y="864"/>
                </a:lnTo>
                <a:lnTo>
                  <a:pt x="140" y="865"/>
                </a:lnTo>
                <a:lnTo>
                  <a:pt x="137" y="865"/>
                </a:lnTo>
                <a:lnTo>
                  <a:pt x="134" y="865"/>
                </a:lnTo>
                <a:lnTo>
                  <a:pt x="112" y="859"/>
                </a:lnTo>
                <a:lnTo>
                  <a:pt x="90" y="852"/>
                </a:lnTo>
                <a:lnTo>
                  <a:pt x="87" y="838"/>
                </a:lnTo>
                <a:lnTo>
                  <a:pt x="81" y="828"/>
                </a:lnTo>
                <a:lnTo>
                  <a:pt x="74" y="818"/>
                </a:lnTo>
                <a:lnTo>
                  <a:pt x="75" y="815"/>
                </a:lnTo>
                <a:lnTo>
                  <a:pt x="77" y="813"/>
                </a:lnTo>
                <a:lnTo>
                  <a:pt x="78" y="810"/>
                </a:lnTo>
                <a:lnTo>
                  <a:pt x="78" y="807"/>
                </a:lnTo>
                <a:lnTo>
                  <a:pt x="78" y="804"/>
                </a:lnTo>
                <a:lnTo>
                  <a:pt x="77" y="801"/>
                </a:lnTo>
                <a:lnTo>
                  <a:pt x="77" y="795"/>
                </a:lnTo>
                <a:lnTo>
                  <a:pt x="77" y="789"/>
                </a:lnTo>
                <a:lnTo>
                  <a:pt x="77" y="784"/>
                </a:lnTo>
                <a:lnTo>
                  <a:pt x="75" y="772"/>
                </a:lnTo>
                <a:lnTo>
                  <a:pt x="72" y="758"/>
                </a:lnTo>
                <a:lnTo>
                  <a:pt x="72" y="754"/>
                </a:lnTo>
                <a:lnTo>
                  <a:pt x="71" y="750"/>
                </a:lnTo>
                <a:lnTo>
                  <a:pt x="69" y="744"/>
                </a:lnTo>
                <a:lnTo>
                  <a:pt x="66" y="741"/>
                </a:lnTo>
                <a:lnTo>
                  <a:pt x="65" y="738"/>
                </a:lnTo>
                <a:lnTo>
                  <a:pt x="62" y="736"/>
                </a:lnTo>
                <a:lnTo>
                  <a:pt x="58" y="735"/>
                </a:lnTo>
                <a:lnTo>
                  <a:pt x="53" y="733"/>
                </a:lnTo>
                <a:lnTo>
                  <a:pt x="49" y="732"/>
                </a:lnTo>
                <a:lnTo>
                  <a:pt x="46" y="729"/>
                </a:lnTo>
                <a:lnTo>
                  <a:pt x="43" y="724"/>
                </a:lnTo>
                <a:lnTo>
                  <a:pt x="38" y="721"/>
                </a:lnTo>
                <a:lnTo>
                  <a:pt x="35" y="718"/>
                </a:lnTo>
                <a:lnTo>
                  <a:pt x="32" y="718"/>
                </a:lnTo>
                <a:lnTo>
                  <a:pt x="28" y="717"/>
                </a:lnTo>
                <a:lnTo>
                  <a:pt x="25" y="715"/>
                </a:lnTo>
                <a:lnTo>
                  <a:pt x="22" y="714"/>
                </a:lnTo>
                <a:lnTo>
                  <a:pt x="22" y="708"/>
                </a:lnTo>
                <a:lnTo>
                  <a:pt x="24" y="702"/>
                </a:lnTo>
                <a:lnTo>
                  <a:pt x="24" y="698"/>
                </a:lnTo>
                <a:lnTo>
                  <a:pt x="21" y="695"/>
                </a:lnTo>
                <a:lnTo>
                  <a:pt x="16" y="695"/>
                </a:lnTo>
                <a:lnTo>
                  <a:pt x="12" y="693"/>
                </a:lnTo>
                <a:lnTo>
                  <a:pt x="6" y="693"/>
                </a:lnTo>
                <a:lnTo>
                  <a:pt x="3" y="692"/>
                </a:lnTo>
                <a:lnTo>
                  <a:pt x="6" y="673"/>
                </a:lnTo>
                <a:lnTo>
                  <a:pt x="7" y="652"/>
                </a:lnTo>
                <a:lnTo>
                  <a:pt x="12" y="601"/>
                </a:lnTo>
                <a:lnTo>
                  <a:pt x="13" y="551"/>
                </a:lnTo>
                <a:lnTo>
                  <a:pt x="16" y="501"/>
                </a:lnTo>
                <a:lnTo>
                  <a:pt x="21" y="450"/>
                </a:lnTo>
                <a:lnTo>
                  <a:pt x="27" y="405"/>
                </a:lnTo>
                <a:lnTo>
                  <a:pt x="24" y="402"/>
                </a:lnTo>
                <a:lnTo>
                  <a:pt x="22" y="397"/>
                </a:lnTo>
                <a:lnTo>
                  <a:pt x="22" y="394"/>
                </a:lnTo>
                <a:lnTo>
                  <a:pt x="22" y="388"/>
                </a:lnTo>
                <a:lnTo>
                  <a:pt x="22" y="384"/>
                </a:lnTo>
                <a:lnTo>
                  <a:pt x="24" y="368"/>
                </a:lnTo>
                <a:lnTo>
                  <a:pt x="22" y="351"/>
                </a:lnTo>
                <a:lnTo>
                  <a:pt x="22" y="331"/>
                </a:lnTo>
                <a:lnTo>
                  <a:pt x="22" y="310"/>
                </a:lnTo>
                <a:lnTo>
                  <a:pt x="19" y="307"/>
                </a:lnTo>
                <a:lnTo>
                  <a:pt x="18" y="305"/>
                </a:lnTo>
                <a:lnTo>
                  <a:pt x="15" y="302"/>
                </a:lnTo>
                <a:lnTo>
                  <a:pt x="13" y="299"/>
                </a:lnTo>
                <a:lnTo>
                  <a:pt x="13" y="296"/>
                </a:lnTo>
                <a:lnTo>
                  <a:pt x="13" y="295"/>
                </a:lnTo>
                <a:lnTo>
                  <a:pt x="15" y="292"/>
                </a:lnTo>
                <a:lnTo>
                  <a:pt x="16" y="291"/>
                </a:lnTo>
                <a:lnTo>
                  <a:pt x="18" y="288"/>
                </a:lnTo>
                <a:lnTo>
                  <a:pt x="18" y="285"/>
                </a:lnTo>
                <a:lnTo>
                  <a:pt x="16" y="283"/>
                </a:lnTo>
                <a:lnTo>
                  <a:pt x="13" y="282"/>
                </a:lnTo>
                <a:lnTo>
                  <a:pt x="12" y="280"/>
                </a:lnTo>
                <a:lnTo>
                  <a:pt x="4" y="268"/>
                </a:lnTo>
                <a:lnTo>
                  <a:pt x="0" y="252"/>
                </a:lnTo>
                <a:lnTo>
                  <a:pt x="0" y="231"/>
                </a:lnTo>
                <a:lnTo>
                  <a:pt x="1" y="212"/>
                </a:lnTo>
                <a:lnTo>
                  <a:pt x="1" y="205"/>
                </a:lnTo>
                <a:lnTo>
                  <a:pt x="3" y="199"/>
                </a:lnTo>
                <a:lnTo>
                  <a:pt x="3" y="193"/>
                </a:lnTo>
                <a:lnTo>
                  <a:pt x="4" y="190"/>
                </a:lnTo>
                <a:lnTo>
                  <a:pt x="6" y="185"/>
                </a:lnTo>
                <a:lnTo>
                  <a:pt x="7" y="181"/>
                </a:lnTo>
                <a:lnTo>
                  <a:pt x="12" y="168"/>
                </a:lnTo>
                <a:lnTo>
                  <a:pt x="21" y="160"/>
                </a:lnTo>
                <a:lnTo>
                  <a:pt x="34" y="156"/>
                </a:lnTo>
                <a:lnTo>
                  <a:pt x="35" y="153"/>
                </a:lnTo>
                <a:lnTo>
                  <a:pt x="37" y="150"/>
                </a:lnTo>
                <a:lnTo>
                  <a:pt x="40" y="148"/>
                </a:lnTo>
                <a:lnTo>
                  <a:pt x="43" y="147"/>
                </a:lnTo>
                <a:lnTo>
                  <a:pt x="44" y="144"/>
                </a:lnTo>
                <a:lnTo>
                  <a:pt x="56" y="145"/>
                </a:lnTo>
                <a:lnTo>
                  <a:pt x="66" y="141"/>
                </a:lnTo>
                <a:lnTo>
                  <a:pt x="72" y="135"/>
                </a:lnTo>
                <a:lnTo>
                  <a:pt x="74" y="125"/>
                </a:lnTo>
                <a:lnTo>
                  <a:pt x="72" y="113"/>
                </a:lnTo>
                <a:lnTo>
                  <a:pt x="71" y="113"/>
                </a:lnTo>
                <a:lnTo>
                  <a:pt x="69" y="113"/>
                </a:lnTo>
                <a:lnTo>
                  <a:pt x="68" y="113"/>
                </a:lnTo>
                <a:lnTo>
                  <a:pt x="66" y="111"/>
                </a:lnTo>
                <a:lnTo>
                  <a:pt x="65" y="108"/>
                </a:lnTo>
                <a:lnTo>
                  <a:pt x="63" y="104"/>
                </a:lnTo>
                <a:lnTo>
                  <a:pt x="63" y="100"/>
                </a:lnTo>
                <a:lnTo>
                  <a:pt x="63" y="94"/>
                </a:lnTo>
                <a:lnTo>
                  <a:pt x="63" y="89"/>
                </a:lnTo>
                <a:lnTo>
                  <a:pt x="65" y="86"/>
                </a:lnTo>
                <a:lnTo>
                  <a:pt x="66" y="85"/>
                </a:lnTo>
                <a:lnTo>
                  <a:pt x="69" y="83"/>
                </a:lnTo>
                <a:lnTo>
                  <a:pt x="71" y="80"/>
                </a:lnTo>
                <a:lnTo>
                  <a:pt x="71" y="76"/>
                </a:lnTo>
                <a:lnTo>
                  <a:pt x="72" y="71"/>
                </a:lnTo>
                <a:lnTo>
                  <a:pt x="72" y="67"/>
                </a:lnTo>
                <a:lnTo>
                  <a:pt x="80" y="57"/>
                </a:lnTo>
                <a:lnTo>
                  <a:pt x="90" y="48"/>
                </a:lnTo>
                <a:lnTo>
                  <a:pt x="103" y="45"/>
                </a:lnTo>
                <a:lnTo>
                  <a:pt x="120" y="46"/>
                </a:lnTo>
                <a:lnTo>
                  <a:pt x="132" y="52"/>
                </a:lnTo>
                <a:lnTo>
                  <a:pt x="139" y="61"/>
                </a:lnTo>
                <a:lnTo>
                  <a:pt x="142" y="74"/>
                </a:lnTo>
                <a:lnTo>
                  <a:pt x="142" y="89"/>
                </a:lnTo>
                <a:lnTo>
                  <a:pt x="139" y="104"/>
                </a:lnTo>
                <a:lnTo>
                  <a:pt x="139" y="119"/>
                </a:lnTo>
                <a:lnTo>
                  <a:pt x="132" y="132"/>
                </a:lnTo>
                <a:lnTo>
                  <a:pt x="123" y="144"/>
                </a:lnTo>
                <a:lnTo>
                  <a:pt x="120" y="145"/>
                </a:lnTo>
                <a:lnTo>
                  <a:pt x="117" y="148"/>
                </a:lnTo>
                <a:lnTo>
                  <a:pt x="115" y="150"/>
                </a:lnTo>
                <a:lnTo>
                  <a:pt x="114" y="153"/>
                </a:lnTo>
                <a:lnTo>
                  <a:pt x="123" y="157"/>
                </a:lnTo>
                <a:lnTo>
                  <a:pt x="136" y="159"/>
                </a:lnTo>
                <a:lnTo>
                  <a:pt x="148" y="160"/>
                </a:lnTo>
                <a:lnTo>
                  <a:pt x="158" y="165"/>
                </a:lnTo>
                <a:lnTo>
                  <a:pt x="161" y="162"/>
                </a:lnTo>
                <a:lnTo>
                  <a:pt x="166" y="159"/>
                </a:lnTo>
                <a:lnTo>
                  <a:pt x="170" y="154"/>
                </a:lnTo>
                <a:lnTo>
                  <a:pt x="174" y="153"/>
                </a:lnTo>
                <a:lnTo>
                  <a:pt x="177" y="151"/>
                </a:lnTo>
                <a:lnTo>
                  <a:pt x="180" y="150"/>
                </a:lnTo>
                <a:lnTo>
                  <a:pt x="185" y="150"/>
                </a:lnTo>
                <a:lnTo>
                  <a:pt x="191" y="145"/>
                </a:lnTo>
                <a:lnTo>
                  <a:pt x="197" y="141"/>
                </a:lnTo>
                <a:lnTo>
                  <a:pt x="202" y="137"/>
                </a:lnTo>
                <a:lnTo>
                  <a:pt x="210" y="134"/>
                </a:lnTo>
                <a:lnTo>
                  <a:pt x="217" y="131"/>
                </a:lnTo>
                <a:lnTo>
                  <a:pt x="223" y="126"/>
                </a:lnTo>
                <a:lnTo>
                  <a:pt x="223" y="113"/>
                </a:lnTo>
                <a:lnTo>
                  <a:pt x="219" y="98"/>
                </a:lnTo>
                <a:lnTo>
                  <a:pt x="216" y="85"/>
                </a:lnTo>
                <a:lnTo>
                  <a:pt x="208" y="76"/>
                </a:lnTo>
                <a:lnTo>
                  <a:pt x="204" y="66"/>
                </a:lnTo>
                <a:lnTo>
                  <a:pt x="204" y="52"/>
                </a:lnTo>
                <a:lnTo>
                  <a:pt x="205" y="51"/>
                </a:lnTo>
                <a:lnTo>
                  <a:pt x="205" y="48"/>
                </a:lnTo>
                <a:lnTo>
                  <a:pt x="205" y="42"/>
                </a:lnTo>
                <a:lnTo>
                  <a:pt x="204" y="37"/>
                </a:lnTo>
                <a:lnTo>
                  <a:pt x="204" y="31"/>
                </a:lnTo>
                <a:lnTo>
                  <a:pt x="204" y="29"/>
                </a:lnTo>
                <a:lnTo>
                  <a:pt x="205" y="24"/>
                </a:lnTo>
                <a:lnTo>
                  <a:pt x="205" y="21"/>
                </a:lnTo>
                <a:lnTo>
                  <a:pt x="210" y="18"/>
                </a:lnTo>
                <a:lnTo>
                  <a:pt x="216" y="14"/>
                </a:lnTo>
                <a:lnTo>
                  <a:pt x="222" y="9"/>
                </a:lnTo>
                <a:lnTo>
                  <a:pt x="223" y="8"/>
                </a:lnTo>
                <a:lnTo>
                  <a:pt x="225" y="5"/>
                </a:lnTo>
                <a:lnTo>
                  <a:pt x="235" y="2"/>
                </a:lnTo>
                <a:lnTo>
                  <a:pt x="247" y="0"/>
                </a:lnTo>
                <a:close/>
              </a:path>
            </a:pathLst>
          </a:custGeom>
          <a:solidFill>
            <a:srgbClr val="7F7F7F">
              <a:alpha val="38824"/>
            </a:srgb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noEditPoints="1"/>
          </p:cNvSpPr>
          <p:nvPr/>
        </p:nvSpPr>
        <p:spPr bwMode="auto">
          <a:xfrm flipH="1">
            <a:off x="5705365" y="1408154"/>
            <a:ext cx="361479" cy="1639846"/>
          </a:xfrm>
          <a:custGeom>
            <a:avLst/>
            <a:gdLst>
              <a:gd name="T0" fmla="*/ 75 w 174"/>
              <a:gd name="T1" fmla="*/ 759 h 866"/>
              <a:gd name="T2" fmla="*/ 81 w 174"/>
              <a:gd name="T3" fmla="*/ 783 h 866"/>
              <a:gd name="T4" fmla="*/ 72 w 174"/>
              <a:gd name="T5" fmla="*/ 802 h 866"/>
              <a:gd name="T6" fmla="*/ 87 w 174"/>
              <a:gd name="T7" fmla="*/ 808 h 866"/>
              <a:gd name="T8" fmla="*/ 101 w 174"/>
              <a:gd name="T9" fmla="*/ 774 h 866"/>
              <a:gd name="T10" fmla="*/ 106 w 174"/>
              <a:gd name="T11" fmla="*/ 758 h 866"/>
              <a:gd name="T12" fmla="*/ 95 w 174"/>
              <a:gd name="T13" fmla="*/ 1 h 866"/>
              <a:gd name="T14" fmla="*/ 95 w 174"/>
              <a:gd name="T15" fmla="*/ 4 h 866"/>
              <a:gd name="T16" fmla="*/ 96 w 174"/>
              <a:gd name="T17" fmla="*/ 3 h 866"/>
              <a:gd name="T18" fmla="*/ 99 w 174"/>
              <a:gd name="T19" fmla="*/ 3 h 866"/>
              <a:gd name="T20" fmla="*/ 111 w 174"/>
              <a:gd name="T21" fmla="*/ 7 h 866"/>
              <a:gd name="T22" fmla="*/ 118 w 174"/>
              <a:gd name="T23" fmla="*/ 9 h 866"/>
              <a:gd name="T24" fmla="*/ 123 w 174"/>
              <a:gd name="T25" fmla="*/ 13 h 866"/>
              <a:gd name="T26" fmla="*/ 139 w 174"/>
              <a:gd name="T27" fmla="*/ 25 h 866"/>
              <a:gd name="T28" fmla="*/ 158 w 174"/>
              <a:gd name="T29" fmla="*/ 59 h 866"/>
              <a:gd name="T30" fmla="*/ 160 w 174"/>
              <a:gd name="T31" fmla="*/ 61 h 866"/>
              <a:gd name="T32" fmla="*/ 163 w 174"/>
              <a:gd name="T33" fmla="*/ 65 h 866"/>
              <a:gd name="T34" fmla="*/ 164 w 174"/>
              <a:gd name="T35" fmla="*/ 71 h 866"/>
              <a:gd name="T36" fmla="*/ 158 w 174"/>
              <a:gd name="T37" fmla="*/ 72 h 866"/>
              <a:gd name="T38" fmla="*/ 152 w 174"/>
              <a:gd name="T39" fmla="*/ 78 h 866"/>
              <a:gd name="T40" fmla="*/ 160 w 174"/>
              <a:gd name="T41" fmla="*/ 92 h 866"/>
              <a:gd name="T42" fmla="*/ 161 w 174"/>
              <a:gd name="T43" fmla="*/ 96 h 866"/>
              <a:gd name="T44" fmla="*/ 155 w 174"/>
              <a:gd name="T45" fmla="*/ 101 h 866"/>
              <a:gd name="T46" fmla="*/ 154 w 174"/>
              <a:gd name="T47" fmla="*/ 104 h 866"/>
              <a:gd name="T48" fmla="*/ 155 w 174"/>
              <a:gd name="T49" fmla="*/ 114 h 866"/>
              <a:gd name="T50" fmla="*/ 148 w 174"/>
              <a:gd name="T51" fmla="*/ 121 h 866"/>
              <a:gd name="T52" fmla="*/ 133 w 174"/>
              <a:gd name="T53" fmla="*/ 126 h 866"/>
              <a:gd name="T54" fmla="*/ 138 w 174"/>
              <a:gd name="T55" fmla="*/ 142 h 866"/>
              <a:gd name="T56" fmla="*/ 174 w 174"/>
              <a:gd name="T57" fmla="*/ 226 h 866"/>
              <a:gd name="T58" fmla="*/ 161 w 174"/>
              <a:gd name="T59" fmla="*/ 449 h 866"/>
              <a:gd name="T60" fmla="*/ 145 w 174"/>
              <a:gd name="T61" fmla="*/ 469 h 866"/>
              <a:gd name="T62" fmla="*/ 135 w 174"/>
              <a:gd name="T63" fmla="*/ 488 h 866"/>
              <a:gd name="T64" fmla="*/ 130 w 174"/>
              <a:gd name="T65" fmla="*/ 509 h 866"/>
              <a:gd name="T66" fmla="*/ 151 w 174"/>
              <a:gd name="T67" fmla="*/ 635 h 866"/>
              <a:gd name="T68" fmla="*/ 160 w 174"/>
              <a:gd name="T69" fmla="*/ 792 h 866"/>
              <a:gd name="T70" fmla="*/ 149 w 174"/>
              <a:gd name="T71" fmla="*/ 857 h 866"/>
              <a:gd name="T72" fmla="*/ 40 w 174"/>
              <a:gd name="T73" fmla="*/ 862 h 866"/>
              <a:gd name="T74" fmla="*/ 34 w 174"/>
              <a:gd name="T75" fmla="*/ 833 h 866"/>
              <a:gd name="T76" fmla="*/ 4 w 174"/>
              <a:gd name="T77" fmla="*/ 820 h 866"/>
              <a:gd name="T78" fmla="*/ 6 w 174"/>
              <a:gd name="T79" fmla="*/ 795 h 866"/>
              <a:gd name="T80" fmla="*/ 13 w 174"/>
              <a:gd name="T81" fmla="*/ 767 h 866"/>
              <a:gd name="T82" fmla="*/ 9 w 174"/>
              <a:gd name="T83" fmla="*/ 745 h 866"/>
              <a:gd name="T84" fmla="*/ 10 w 174"/>
              <a:gd name="T85" fmla="*/ 702 h 866"/>
              <a:gd name="T86" fmla="*/ 13 w 174"/>
              <a:gd name="T87" fmla="*/ 632 h 866"/>
              <a:gd name="T88" fmla="*/ 9 w 174"/>
              <a:gd name="T89" fmla="*/ 576 h 866"/>
              <a:gd name="T90" fmla="*/ 24 w 174"/>
              <a:gd name="T91" fmla="*/ 524 h 866"/>
              <a:gd name="T92" fmla="*/ 27 w 174"/>
              <a:gd name="T93" fmla="*/ 521 h 866"/>
              <a:gd name="T94" fmla="*/ 27 w 174"/>
              <a:gd name="T95" fmla="*/ 496 h 866"/>
              <a:gd name="T96" fmla="*/ 18 w 174"/>
              <a:gd name="T97" fmla="*/ 449 h 866"/>
              <a:gd name="T98" fmla="*/ 19 w 174"/>
              <a:gd name="T99" fmla="*/ 437 h 866"/>
              <a:gd name="T100" fmla="*/ 22 w 174"/>
              <a:gd name="T101" fmla="*/ 379 h 866"/>
              <a:gd name="T102" fmla="*/ 46 w 174"/>
              <a:gd name="T103" fmla="*/ 228 h 866"/>
              <a:gd name="T104" fmla="*/ 62 w 174"/>
              <a:gd name="T105" fmla="*/ 166 h 866"/>
              <a:gd name="T106" fmla="*/ 77 w 174"/>
              <a:gd name="T107" fmla="*/ 151 h 866"/>
              <a:gd name="T108" fmla="*/ 43 w 174"/>
              <a:gd name="T109" fmla="*/ 124 h 866"/>
              <a:gd name="T110" fmla="*/ 41 w 174"/>
              <a:gd name="T111" fmla="*/ 92 h 866"/>
              <a:gd name="T112" fmla="*/ 37 w 174"/>
              <a:gd name="T113" fmla="*/ 81 h 866"/>
              <a:gd name="T114" fmla="*/ 50 w 174"/>
              <a:gd name="T115" fmla="*/ 46 h 866"/>
              <a:gd name="T116" fmla="*/ 49 w 174"/>
              <a:gd name="T117" fmla="*/ 27 h 866"/>
              <a:gd name="T118" fmla="*/ 58 w 174"/>
              <a:gd name="T119" fmla="*/ 13 h 866"/>
              <a:gd name="T120" fmla="*/ 64 w 174"/>
              <a:gd name="T121" fmla="*/ 6 h 866"/>
              <a:gd name="T122" fmla="*/ 71 w 174"/>
              <a:gd name="T123" fmla="*/ 7 h 866"/>
              <a:gd name="T124" fmla="*/ 83 w 174"/>
              <a:gd name="T125" fmla="*/ 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4" h="866">
                <a:moveTo>
                  <a:pt x="78" y="708"/>
                </a:moveTo>
                <a:lnTo>
                  <a:pt x="77" y="719"/>
                </a:lnTo>
                <a:lnTo>
                  <a:pt x="77" y="733"/>
                </a:lnTo>
                <a:lnTo>
                  <a:pt x="77" y="746"/>
                </a:lnTo>
                <a:lnTo>
                  <a:pt x="77" y="753"/>
                </a:lnTo>
                <a:lnTo>
                  <a:pt x="75" y="759"/>
                </a:lnTo>
                <a:lnTo>
                  <a:pt x="75" y="765"/>
                </a:lnTo>
                <a:lnTo>
                  <a:pt x="75" y="770"/>
                </a:lnTo>
                <a:lnTo>
                  <a:pt x="77" y="773"/>
                </a:lnTo>
                <a:lnTo>
                  <a:pt x="78" y="777"/>
                </a:lnTo>
                <a:lnTo>
                  <a:pt x="81" y="780"/>
                </a:lnTo>
                <a:lnTo>
                  <a:pt x="81" y="783"/>
                </a:lnTo>
                <a:lnTo>
                  <a:pt x="81" y="786"/>
                </a:lnTo>
                <a:lnTo>
                  <a:pt x="80" y="789"/>
                </a:lnTo>
                <a:lnTo>
                  <a:pt x="77" y="792"/>
                </a:lnTo>
                <a:lnTo>
                  <a:pt x="75" y="793"/>
                </a:lnTo>
                <a:lnTo>
                  <a:pt x="74" y="796"/>
                </a:lnTo>
                <a:lnTo>
                  <a:pt x="72" y="802"/>
                </a:lnTo>
                <a:lnTo>
                  <a:pt x="72" y="808"/>
                </a:lnTo>
                <a:lnTo>
                  <a:pt x="72" y="814"/>
                </a:lnTo>
                <a:lnTo>
                  <a:pt x="72" y="820"/>
                </a:lnTo>
                <a:lnTo>
                  <a:pt x="78" y="817"/>
                </a:lnTo>
                <a:lnTo>
                  <a:pt x="83" y="813"/>
                </a:lnTo>
                <a:lnTo>
                  <a:pt x="87" y="808"/>
                </a:lnTo>
                <a:lnTo>
                  <a:pt x="83" y="801"/>
                </a:lnTo>
                <a:lnTo>
                  <a:pt x="84" y="793"/>
                </a:lnTo>
                <a:lnTo>
                  <a:pt x="89" y="788"/>
                </a:lnTo>
                <a:lnTo>
                  <a:pt x="95" y="779"/>
                </a:lnTo>
                <a:lnTo>
                  <a:pt x="98" y="777"/>
                </a:lnTo>
                <a:lnTo>
                  <a:pt x="101" y="774"/>
                </a:lnTo>
                <a:lnTo>
                  <a:pt x="104" y="771"/>
                </a:lnTo>
                <a:lnTo>
                  <a:pt x="106" y="768"/>
                </a:lnTo>
                <a:lnTo>
                  <a:pt x="108" y="765"/>
                </a:lnTo>
                <a:lnTo>
                  <a:pt x="109" y="762"/>
                </a:lnTo>
                <a:lnTo>
                  <a:pt x="108" y="759"/>
                </a:lnTo>
                <a:lnTo>
                  <a:pt x="106" y="758"/>
                </a:lnTo>
                <a:lnTo>
                  <a:pt x="105" y="755"/>
                </a:lnTo>
                <a:lnTo>
                  <a:pt x="102" y="752"/>
                </a:lnTo>
                <a:lnTo>
                  <a:pt x="101" y="749"/>
                </a:lnTo>
                <a:lnTo>
                  <a:pt x="89" y="728"/>
                </a:lnTo>
                <a:lnTo>
                  <a:pt x="78" y="708"/>
                </a:lnTo>
                <a:close/>
                <a:moveTo>
                  <a:pt x="95" y="1"/>
                </a:moveTo>
                <a:lnTo>
                  <a:pt x="93" y="3"/>
                </a:lnTo>
                <a:lnTo>
                  <a:pt x="92" y="3"/>
                </a:lnTo>
                <a:lnTo>
                  <a:pt x="92" y="4"/>
                </a:lnTo>
                <a:lnTo>
                  <a:pt x="92" y="3"/>
                </a:lnTo>
                <a:lnTo>
                  <a:pt x="93" y="3"/>
                </a:lnTo>
                <a:lnTo>
                  <a:pt x="95" y="4"/>
                </a:lnTo>
                <a:lnTo>
                  <a:pt x="95" y="4"/>
                </a:lnTo>
                <a:lnTo>
                  <a:pt x="93" y="4"/>
                </a:lnTo>
                <a:lnTo>
                  <a:pt x="95" y="6"/>
                </a:lnTo>
                <a:lnTo>
                  <a:pt x="95" y="6"/>
                </a:lnTo>
                <a:lnTo>
                  <a:pt x="95" y="4"/>
                </a:lnTo>
                <a:lnTo>
                  <a:pt x="96" y="3"/>
                </a:lnTo>
                <a:lnTo>
                  <a:pt x="98" y="3"/>
                </a:lnTo>
                <a:lnTo>
                  <a:pt x="96" y="3"/>
                </a:lnTo>
                <a:lnTo>
                  <a:pt x="95" y="1"/>
                </a:lnTo>
                <a:close/>
                <a:moveTo>
                  <a:pt x="96" y="0"/>
                </a:moveTo>
                <a:lnTo>
                  <a:pt x="98" y="1"/>
                </a:lnTo>
                <a:lnTo>
                  <a:pt x="99" y="3"/>
                </a:lnTo>
                <a:lnTo>
                  <a:pt x="101" y="4"/>
                </a:lnTo>
                <a:lnTo>
                  <a:pt x="102" y="6"/>
                </a:lnTo>
                <a:lnTo>
                  <a:pt x="105" y="7"/>
                </a:lnTo>
                <a:lnTo>
                  <a:pt x="106" y="7"/>
                </a:lnTo>
                <a:lnTo>
                  <a:pt x="109" y="7"/>
                </a:lnTo>
                <a:lnTo>
                  <a:pt x="111" y="7"/>
                </a:lnTo>
                <a:lnTo>
                  <a:pt x="109" y="7"/>
                </a:lnTo>
                <a:lnTo>
                  <a:pt x="108" y="9"/>
                </a:lnTo>
                <a:lnTo>
                  <a:pt x="108" y="9"/>
                </a:lnTo>
                <a:lnTo>
                  <a:pt x="112" y="9"/>
                </a:lnTo>
                <a:lnTo>
                  <a:pt x="115" y="9"/>
                </a:lnTo>
                <a:lnTo>
                  <a:pt x="118" y="9"/>
                </a:lnTo>
                <a:lnTo>
                  <a:pt x="118" y="10"/>
                </a:lnTo>
                <a:lnTo>
                  <a:pt x="117" y="10"/>
                </a:lnTo>
                <a:lnTo>
                  <a:pt x="117" y="10"/>
                </a:lnTo>
                <a:lnTo>
                  <a:pt x="115" y="12"/>
                </a:lnTo>
                <a:lnTo>
                  <a:pt x="117" y="12"/>
                </a:lnTo>
                <a:lnTo>
                  <a:pt x="123" y="13"/>
                </a:lnTo>
                <a:lnTo>
                  <a:pt x="129" y="15"/>
                </a:lnTo>
                <a:lnTo>
                  <a:pt x="135" y="18"/>
                </a:lnTo>
                <a:lnTo>
                  <a:pt x="138" y="22"/>
                </a:lnTo>
                <a:lnTo>
                  <a:pt x="140" y="27"/>
                </a:lnTo>
                <a:lnTo>
                  <a:pt x="139" y="25"/>
                </a:lnTo>
                <a:lnTo>
                  <a:pt x="139" y="25"/>
                </a:lnTo>
                <a:lnTo>
                  <a:pt x="138" y="24"/>
                </a:lnTo>
                <a:lnTo>
                  <a:pt x="138" y="24"/>
                </a:lnTo>
                <a:lnTo>
                  <a:pt x="148" y="40"/>
                </a:lnTo>
                <a:lnTo>
                  <a:pt x="155" y="58"/>
                </a:lnTo>
                <a:lnTo>
                  <a:pt x="157" y="58"/>
                </a:lnTo>
                <a:lnTo>
                  <a:pt x="158" y="59"/>
                </a:lnTo>
                <a:lnTo>
                  <a:pt x="160" y="61"/>
                </a:lnTo>
                <a:lnTo>
                  <a:pt x="161" y="61"/>
                </a:lnTo>
                <a:lnTo>
                  <a:pt x="161" y="61"/>
                </a:lnTo>
                <a:lnTo>
                  <a:pt x="161" y="61"/>
                </a:lnTo>
                <a:lnTo>
                  <a:pt x="160" y="61"/>
                </a:lnTo>
                <a:lnTo>
                  <a:pt x="160" y="61"/>
                </a:lnTo>
                <a:lnTo>
                  <a:pt x="161" y="62"/>
                </a:lnTo>
                <a:lnTo>
                  <a:pt x="161" y="64"/>
                </a:lnTo>
                <a:lnTo>
                  <a:pt x="163" y="64"/>
                </a:lnTo>
                <a:lnTo>
                  <a:pt x="163" y="64"/>
                </a:lnTo>
                <a:lnTo>
                  <a:pt x="163" y="65"/>
                </a:lnTo>
                <a:lnTo>
                  <a:pt x="163" y="65"/>
                </a:lnTo>
                <a:lnTo>
                  <a:pt x="161" y="65"/>
                </a:lnTo>
                <a:lnTo>
                  <a:pt x="161" y="64"/>
                </a:lnTo>
                <a:lnTo>
                  <a:pt x="161" y="67"/>
                </a:lnTo>
                <a:lnTo>
                  <a:pt x="163" y="68"/>
                </a:lnTo>
                <a:lnTo>
                  <a:pt x="163" y="70"/>
                </a:lnTo>
                <a:lnTo>
                  <a:pt x="164" y="71"/>
                </a:lnTo>
                <a:lnTo>
                  <a:pt x="163" y="72"/>
                </a:lnTo>
                <a:lnTo>
                  <a:pt x="161" y="72"/>
                </a:lnTo>
                <a:lnTo>
                  <a:pt x="161" y="71"/>
                </a:lnTo>
                <a:lnTo>
                  <a:pt x="160" y="72"/>
                </a:lnTo>
                <a:lnTo>
                  <a:pt x="160" y="72"/>
                </a:lnTo>
                <a:lnTo>
                  <a:pt x="158" y="72"/>
                </a:lnTo>
                <a:lnTo>
                  <a:pt x="157" y="71"/>
                </a:lnTo>
                <a:lnTo>
                  <a:pt x="157" y="74"/>
                </a:lnTo>
                <a:lnTo>
                  <a:pt x="157" y="75"/>
                </a:lnTo>
                <a:lnTo>
                  <a:pt x="155" y="77"/>
                </a:lnTo>
                <a:lnTo>
                  <a:pt x="154" y="78"/>
                </a:lnTo>
                <a:lnTo>
                  <a:pt x="152" y="78"/>
                </a:lnTo>
                <a:lnTo>
                  <a:pt x="154" y="81"/>
                </a:lnTo>
                <a:lnTo>
                  <a:pt x="155" y="84"/>
                </a:lnTo>
                <a:lnTo>
                  <a:pt x="158" y="86"/>
                </a:lnTo>
                <a:lnTo>
                  <a:pt x="160" y="87"/>
                </a:lnTo>
                <a:lnTo>
                  <a:pt x="161" y="90"/>
                </a:lnTo>
                <a:lnTo>
                  <a:pt x="160" y="92"/>
                </a:lnTo>
                <a:lnTo>
                  <a:pt x="160" y="92"/>
                </a:lnTo>
                <a:lnTo>
                  <a:pt x="160" y="93"/>
                </a:lnTo>
                <a:lnTo>
                  <a:pt x="158" y="92"/>
                </a:lnTo>
                <a:lnTo>
                  <a:pt x="160" y="93"/>
                </a:lnTo>
                <a:lnTo>
                  <a:pt x="161" y="95"/>
                </a:lnTo>
                <a:lnTo>
                  <a:pt x="161" y="96"/>
                </a:lnTo>
                <a:lnTo>
                  <a:pt x="160" y="96"/>
                </a:lnTo>
                <a:lnTo>
                  <a:pt x="158" y="95"/>
                </a:lnTo>
                <a:lnTo>
                  <a:pt x="158" y="96"/>
                </a:lnTo>
                <a:lnTo>
                  <a:pt x="157" y="98"/>
                </a:lnTo>
                <a:lnTo>
                  <a:pt x="155" y="99"/>
                </a:lnTo>
                <a:lnTo>
                  <a:pt x="155" y="101"/>
                </a:lnTo>
                <a:lnTo>
                  <a:pt x="155" y="99"/>
                </a:lnTo>
                <a:lnTo>
                  <a:pt x="154" y="98"/>
                </a:lnTo>
                <a:lnTo>
                  <a:pt x="154" y="98"/>
                </a:lnTo>
                <a:lnTo>
                  <a:pt x="152" y="98"/>
                </a:lnTo>
                <a:lnTo>
                  <a:pt x="154" y="101"/>
                </a:lnTo>
                <a:lnTo>
                  <a:pt x="154" y="104"/>
                </a:lnTo>
                <a:lnTo>
                  <a:pt x="155" y="108"/>
                </a:lnTo>
                <a:lnTo>
                  <a:pt x="157" y="112"/>
                </a:lnTo>
                <a:lnTo>
                  <a:pt x="155" y="112"/>
                </a:lnTo>
                <a:lnTo>
                  <a:pt x="154" y="112"/>
                </a:lnTo>
                <a:lnTo>
                  <a:pt x="154" y="112"/>
                </a:lnTo>
                <a:lnTo>
                  <a:pt x="155" y="114"/>
                </a:lnTo>
                <a:lnTo>
                  <a:pt x="155" y="114"/>
                </a:lnTo>
                <a:lnTo>
                  <a:pt x="154" y="115"/>
                </a:lnTo>
                <a:lnTo>
                  <a:pt x="152" y="115"/>
                </a:lnTo>
                <a:lnTo>
                  <a:pt x="151" y="118"/>
                </a:lnTo>
                <a:lnTo>
                  <a:pt x="149" y="120"/>
                </a:lnTo>
                <a:lnTo>
                  <a:pt x="148" y="121"/>
                </a:lnTo>
                <a:lnTo>
                  <a:pt x="146" y="120"/>
                </a:lnTo>
                <a:lnTo>
                  <a:pt x="145" y="120"/>
                </a:lnTo>
                <a:lnTo>
                  <a:pt x="142" y="118"/>
                </a:lnTo>
                <a:lnTo>
                  <a:pt x="140" y="121"/>
                </a:lnTo>
                <a:lnTo>
                  <a:pt x="138" y="124"/>
                </a:lnTo>
                <a:lnTo>
                  <a:pt x="133" y="126"/>
                </a:lnTo>
                <a:lnTo>
                  <a:pt x="130" y="127"/>
                </a:lnTo>
                <a:lnTo>
                  <a:pt x="133" y="127"/>
                </a:lnTo>
                <a:lnTo>
                  <a:pt x="136" y="129"/>
                </a:lnTo>
                <a:lnTo>
                  <a:pt x="139" y="130"/>
                </a:lnTo>
                <a:lnTo>
                  <a:pt x="139" y="136"/>
                </a:lnTo>
                <a:lnTo>
                  <a:pt x="138" y="142"/>
                </a:lnTo>
                <a:lnTo>
                  <a:pt x="136" y="146"/>
                </a:lnTo>
                <a:lnTo>
                  <a:pt x="148" y="160"/>
                </a:lnTo>
                <a:lnTo>
                  <a:pt x="160" y="175"/>
                </a:lnTo>
                <a:lnTo>
                  <a:pt x="169" y="191"/>
                </a:lnTo>
                <a:lnTo>
                  <a:pt x="174" y="210"/>
                </a:lnTo>
                <a:lnTo>
                  <a:pt x="174" y="226"/>
                </a:lnTo>
                <a:lnTo>
                  <a:pt x="173" y="243"/>
                </a:lnTo>
                <a:lnTo>
                  <a:pt x="173" y="286"/>
                </a:lnTo>
                <a:lnTo>
                  <a:pt x="174" y="330"/>
                </a:lnTo>
                <a:lnTo>
                  <a:pt x="173" y="373"/>
                </a:lnTo>
                <a:lnTo>
                  <a:pt x="169" y="413"/>
                </a:lnTo>
                <a:lnTo>
                  <a:pt x="161" y="449"/>
                </a:lnTo>
                <a:lnTo>
                  <a:pt x="158" y="453"/>
                </a:lnTo>
                <a:lnTo>
                  <a:pt x="154" y="456"/>
                </a:lnTo>
                <a:lnTo>
                  <a:pt x="149" y="459"/>
                </a:lnTo>
                <a:lnTo>
                  <a:pt x="146" y="462"/>
                </a:lnTo>
                <a:lnTo>
                  <a:pt x="146" y="465"/>
                </a:lnTo>
                <a:lnTo>
                  <a:pt x="145" y="469"/>
                </a:lnTo>
                <a:lnTo>
                  <a:pt x="145" y="472"/>
                </a:lnTo>
                <a:lnTo>
                  <a:pt x="145" y="477"/>
                </a:lnTo>
                <a:lnTo>
                  <a:pt x="145" y="483"/>
                </a:lnTo>
                <a:lnTo>
                  <a:pt x="142" y="484"/>
                </a:lnTo>
                <a:lnTo>
                  <a:pt x="138" y="487"/>
                </a:lnTo>
                <a:lnTo>
                  <a:pt x="135" y="488"/>
                </a:lnTo>
                <a:lnTo>
                  <a:pt x="132" y="491"/>
                </a:lnTo>
                <a:lnTo>
                  <a:pt x="129" y="496"/>
                </a:lnTo>
                <a:lnTo>
                  <a:pt x="127" y="499"/>
                </a:lnTo>
                <a:lnTo>
                  <a:pt x="127" y="502"/>
                </a:lnTo>
                <a:lnTo>
                  <a:pt x="129" y="506"/>
                </a:lnTo>
                <a:lnTo>
                  <a:pt x="130" y="509"/>
                </a:lnTo>
                <a:lnTo>
                  <a:pt x="132" y="512"/>
                </a:lnTo>
                <a:lnTo>
                  <a:pt x="132" y="518"/>
                </a:lnTo>
                <a:lnTo>
                  <a:pt x="132" y="523"/>
                </a:lnTo>
                <a:lnTo>
                  <a:pt x="136" y="557"/>
                </a:lnTo>
                <a:lnTo>
                  <a:pt x="143" y="589"/>
                </a:lnTo>
                <a:lnTo>
                  <a:pt x="151" y="635"/>
                </a:lnTo>
                <a:lnTo>
                  <a:pt x="158" y="665"/>
                </a:lnTo>
                <a:lnTo>
                  <a:pt x="164" y="696"/>
                </a:lnTo>
                <a:lnTo>
                  <a:pt x="167" y="727"/>
                </a:lnTo>
                <a:lnTo>
                  <a:pt x="166" y="758"/>
                </a:lnTo>
                <a:lnTo>
                  <a:pt x="157" y="788"/>
                </a:lnTo>
                <a:lnTo>
                  <a:pt x="160" y="792"/>
                </a:lnTo>
                <a:lnTo>
                  <a:pt x="163" y="796"/>
                </a:lnTo>
                <a:lnTo>
                  <a:pt x="167" y="799"/>
                </a:lnTo>
                <a:lnTo>
                  <a:pt x="166" y="826"/>
                </a:lnTo>
                <a:lnTo>
                  <a:pt x="164" y="853"/>
                </a:lnTo>
                <a:lnTo>
                  <a:pt x="158" y="856"/>
                </a:lnTo>
                <a:lnTo>
                  <a:pt x="149" y="857"/>
                </a:lnTo>
                <a:lnTo>
                  <a:pt x="139" y="857"/>
                </a:lnTo>
                <a:lnTo>
                  <a:pt x="112" y="862"/>
                </a:lnTo>
                <a:lnTo>
                  <a:pt x="84" y="866"/>
                </a:lnTo>
                <a:lnTo>
                  <a:pt x="56" y="865"/>
                </a:lnTo>
                <a:lnTo>
                  <a:pt x="49" y="863"/>
                </a:lnTo>
                <a:lnTo>
                  <a:pt x="40" y="862"/>
                </a:lnTo>
                <a:lnTo>
                  <a:pt x="33" y="859"/>
                </a:lnTo>
                <a:lnTo>
                  <a:pt x="27" y="853"/>
                </a:lnTo>
                <a:lnTo>
                  <a:pt x="27" y="845"/>
                </a:lnTo>
                <a:lnTo>
                  <a:pt x="31" y="839"/>
                </a:lnTo>
                <a:lnTo>
                  <a:pt x="37" y="835"/>
                </a:lnTo>
                <a:lnTo>
                  <a:pt x="34" y="833"/>
                </a:lnTo>
                <a:lnTo>
                  <a:pt x="31" y="830"/>
                </a:lnTo>
                <a:lnTo>
                  <a:pt x="28" y="829"/>
                </a:lnTo>
                <a:lnTo>
                  <a:pt x="25" y="826"/>
                </a:lnTo>
                <a:lnTo>
                  <a:pt x="18" y="825"/>
                </a:lnTo>
                <a:lnTo>
                  <a:pt x="10" y="823"/>
                </a:lnTo>
                <a:lnTo>
                  <a:pt x="4" y="820"/>
                </a:lnTo>
                <a:lnTo>
                  <a:pt x="0" y="814"/>
                </a:lnTo>
                <a:lnTo>
                  <a:pt x="0" y="810"/>
                </a:lnTo>
                <a:lnTo>
                  <a:pt x="0" y="805"/>
                </a:lnTo>
                <a:lnTo>
                  <a:pt x="1" y="801"/>
                </a:lnTo>
                <a:lnTo>
                  <a:pt x="4" y="798"/>
                </a:lnTo>
                <a:lnTo>
                  <a:pt x="6" y="795"/>
                </a:lnTo>
                <a:lnTo>
                  <a:pt x="7" y="792"/>
                </a:lnTo>
                <a:lnTo>
                  <a:pt x="9" y="789"/>
                </a:lnTo>
                <a:lnTo>
                  <a:pt x="9" y="783"/>
                </a:lnTo>
                <a:lnTo>
                  <a:pt x="10" y="777"/>
                </a:lnTo>
                <a:lnTo>
                  <a:pt x="12" y="773"/>
                </a:lnTo>
                <a:lnTo>
                  <a:pt x="13" y="767"/>
                </a:lnTo>
                <a:lnTo>
                  <a:pt x="15" y="762"/>
                </a:lnTo>
                <a:lnTo>
                  <a:pt x="15" y="758"/>
                </a:lnTo>
                <a:lnTo>
                  <a:pt x="15" y="756"/>
                </a:lnTo>
                <a:lnTo>
                  <a:pt x="13" y="752"/>
                </a:lnTo>
                <a:lnTo>
                  <a:pt x="10" y="749"/>
                </a:lnTo>
                <a:lnTo>
                  <a:pt x="9" y="745"/>
                </a:lnTo>
                <a:lnTo>
                  <a:pt x="7" y="739"/>
                </a:lnTo>
                <a:lnTo>
                  <a:pt x="4" y="734"/>
                </a:lnTo>
                <a:lnTo>
                  <a:pt x="3" y="730"/>
                </a:lnTo>
                <a:lnTo>
                  <a:pt x="3" y="718"/>
                </a:lnTo>
                <a:lnTo>
                  <a:pt x="6" y="709"/>
                </a:lnTo>
                <a:lnTo>
                  <a:pt x="10" y="702"/>
                </a:lnTo>
                <a:lnTo>
                  <a:pt x="16" y="693"/>
                </a:lnTo>
                <a:lnTo>
                  <a:pt x="18" y="685"/>
                </a:lnTo>
                <a:lnTo>
                  <a:pt x="18" y="676"/>
                </a:lnTo>
                <a:lnTo>
                  <a:pt x="16" y="665"/>
                </a:lnTo>
                <a:lnTo>
                  <a:pt x="15" y="653"/>
                </a:lnTo>
                <a:lnTo>
                  <a:pt x="13" y="632"/>
                </a:lnTo>
                <a:lnTo>
                  <a:pt x="12" y="611"/>
                </a:lnTo>
                <a:lnTo>
                  <a:pt x="12" y="605"/>
                </a:lnTo>
                <a:lnTo>
                  <a:pt x="10" y="600"/>
                </a:lnTo>
                <a:lnTo>
                  <a:pt x="9" y="594"/>
                </a:lnTo>
                <a:lnTo>
                  <a:pt x="7" y="589"/>
                </a:lnTo>
                <a:lnTo>
                  <a:pt x="9" y="576"/>
                </a:lnTo>
                <a:lnTo>
                  <a:pt x="13" y="564"/>
                </a:lnTo>
                <a:lnTo>
                  <a:pt x="16" y="551"/>
                </a:lnTo>
                <a:lnTo>
                  <a:pt x="19" y="543"/>
                </a:lnTo>
                <a:lnTo>
                  <a:pt x="22" y="534"/>
                </a:lnTo>
                <a:lnTo>
                  <a:pt x="24" y="525"/>
                </a:lnTo>
                <a:lnTo>
                  <a:pt x="24" y="524"/>
                </a:lnTo>
                <a:lnTo>
                  <a:pt x="24" y="523"/>
                </a:lnTo>
                <a:lnTo>
                  <a:pt x="22" y="523"/>
                </a:lnTo>
                <a:lnTo>
                  <a:pt x="22" y="521"/>
                </a:lnTo>
                <a:lnTo>
                  <a:pt x="24" y="521"/>
                </a:lnTo>
                <a:lnTo>
                  <a:pt x="25" y="521"/>
                </a:lnTo>
                <a:lnTo>
                  <a:pt x="27" y="521"/>
                </a:lnTo>
                <a:lnTo>
                  <a:pt x="27" y="520"/>
                </a:lnTo>
                <a:lnTo>
                  <a:pt x="27" y="514"/>
                </a:lnTo>
                <a:lnTo>
                  <a:pt x="27" y="509"/>
                </a:lnTo>
                <a:lnTo>
                  <a:pt x="27" y="505"/>
                </a:lnTo>
                <a:lnTo>
                  <a:pt x="28" y="500"/>
                </a:lnTo>
                <a:lnTo>
                  <a:pt x="27" y="496"/>
                </a:lnTo>
                <a:lnTo>
                  <a:pt x="24" y="491"/>
                </a:lnTo>
                <a:lnTo>
                  <a:pt x="22" y="487"/>
                </a:lnTo>
                <a:lnTo>
                  <a:pt x="21" y="472"/>
                </a:lnTo>
                <a:lnTo>
                  <a:pt x="21" y="457"/>
                </a:lnTo>
                <a:lnTo>
                  <a:pt x="19" y="453"/>
                </a:lnTo>
                <a:lnTo>
                  <a:pt x="18" y="449"/>
                </a:lnTo>
                <a:lnTo>
                  <a:pt x="18" y="446"/>
                </a:lnTo>
                <a:lnTo>
                  <a:pt x="18" y="443"/>
                </a:lnTo>
                <a:lnTo>
                  <a:pt x="19" y="440"/>
                </a:lnTo>
                <a:lnTo>
                  <a:pt x="22" y="438"/>
                </a:lnTo>
                <a:lnTo>
                  <a:pt x="22" y="435"/>
                </a:lnTo>
                <a:lnTo>
                  <a:pt x="19" y="437"/>
                </a:lnTo>
                <a:lnTo>
                  <a:pt x="18" y="438"/>
                </a:lnTo>
                <a:lnTo>
                  <a:pt x="13" y="440"/>
                </a:lnTo>
                <a:lnTo>
                  <a:pt x="10" y="428"/>
                </a:lnTo>
                <a:lnTo>
                  <a:pt x="12" y="419"/>
                </a:lnTo>
                <a:lnTo>
                  <a:pt x="15" y="409"/>
                </a:lnTo>
                <a:lnTo>
                  <a:pt x="22" y="379"/>
                </a:lnTo>
                <a:lnTo>
                  <a:pt x="27" y="348"/>
                </a:lnTo>
                <a:lnTo>
                  <a:pt x="30" y="314"/>
                </a:lnTo>
                <a:lnTo>
                  <a:pt x="33" y="280"/>
                </a:lnTo>
                <a:lnTo>
                  <a:pt x="35" y="260"/>
                </a:lnTo>
                <a:lnTo>
                  <a:pt x="41" y="244"/>
                </a:lnTo>
                <a:lnTo>
                  <a:pt x="46" y="228"/>
                </a:lnTo>
                <a:lnTo>
                  <a:pt x="53" y="210"/>
                </a:lnTo>
                <a:lnTo>
                  <a:pt x="58" y="189"/>
                </a:lnTo>
                <a:lnTo>
                  <a:pt x="64" y="169"/>
                </a:lnTo>
                <a:lnTo>
                  <a:pt x="64" y="167"/>
                </a:lnTo>
                <a:lnTo>
                  <a:pt x="64" y="166"/>
                </a:lnTo>
                <a:lnTo>
                  <a:pt x="62" y="166"/>
                </a:lnTo>
                <a:lnTo>
                  <a:pt x="62" y="164"/>
                </a:lnTo>
                <a:lnTo>
                  <a:pt x="62" y="163"/>
                </a:lnTo>
                <a:lnTo>
                  <a:pt x="65" y="160"/>
                </a:lnTo>
                <a:lnTo>
                  <a:pt x="70" y="158"/>
                </a:lnTo>
                <a:lnTo>
                  <a:pt x="74" y="155"/>
                </a:lnTo>
                <a:lnTo>
                  <a:pt x="77" y="151"/>
                </a:lnTo>
                <a:lnTo>
                  <a:pt x="74" y="144"/>
                </a:lnTo>
                <a:lnTo>
                  <a:pt x="71" y="136"/>
                </a:lnTo>
                <a:lnTo>
                  <a:pt x="68" y="129"/>
                </a:lnTo>
                <a:lnTo>
                  <a:pt x="59" y="129"/>
                </a:lnTo>
                <a:lnTo>
                  <a:pt x="50" y="127"/>
                </a:lnTo>
                <a:lnTo>
                  <a:pt x="43" y="124"/>
                </a:lnTo>
                <a:lnTo>
                  <a:pt x="40" y="118"/>
                </a:lnTo>
                <a:lnTo>
                  <a:pt x="43" y="109"/>
                </a:lnTo>
                <a:lnTo>
                  <a:pt x="41" y="105"/>
                </a:lnTo>
                <a:lnTo>
                  <a:pt x="41" y="101"/>
                </a:lnTo>
                <a:lnTo>
                  <a:pt x="41" y="96"/>
                </a:lnTo>
                <a:lnTo>
                  <a:pt x="41" y="92"/>
                </a:lnTo>
                <a:lnTo>
                  <a:pt x="40" y="90"/>
                </a:lnTo>
                <a:lnTo>
                  <a:pt x="38" y="90"/>
                </a:lnTo>
                <a:lnTo>
                  <a:pt x="37" y="90"/>
                </a:lnTo>
                <a:lnTo>
                  <a:pt x="35" y="89"/>
                </a:lnTo>
                <a:lnTo>
                  <a:pt x="34" y="86"/>
                </a:lnTo>
                <a:lnTo>
                  <a:pt x="37" y="81"/>
                </a:lnTo>
                <a:lnTo>
                  <a:pt x="40" y="77"/>
                </a:lnTo>
                <a:lnTo>
                  <a:pt x="43" y="74"/>
                </a:lnTo>
                <a:lnTo>
                  <a:pt x="46" y="68"/>
                </a:lnTo>
                <a:lnTo>
                  <a:pt x="44" y="61"/>
                </a:lnTo>
                <a:lnTo>
                  <a:pt x="47" y="53"/>
                </a:lnTo>
                <a:lnTo>
                  <a:pt x="50" y="46"/>
                </a:lnTo>
                <a:lnTo>
                  <a:pt x="53" y="38"/>
                </a:lnTo>
                <a:lnTo>
                  <a:pt x="50" y="37"/>
                </a:lnTo>
                <a:lnTo>
                  <a:pt x="49" y="34"/>
                </a:lnTo>
                <a:lnTo>
                  <a:pt x="47" y="31"/>
                </a:lnTo>
                <a:lnTo>
                  <a:pt x="47" y="30"/>
                </a:lnTo>
                <a:lnTo>
                  <a:pt x="49" y="27"/>
                </a:lnTo>
                <a:lnTo>
                  <a:pt x="52" y="25"/>
                </a:lnTo>
                <a:lnTo>
                  <a:pt x="52" y="22"/>
                </a:lnTo>
                <a:lnTo>
                  <a:pt x="53" y="21"/>
                </a:lnTo>
                <a:lnTo>
                  <a:pt x="55" y="18"/>
                </a:lnTo>
                <a:lnTo>
                  <a:pt x="56" y="16"/>
                </a:lnTo>
                <a:lnTo>
                  <a:pt x="58" y="13"/>
                </a:lnTo>
                <a:lnTo>
                  <a:pt x="59" y="13"/>
                </a:lnTo>
                <a:lnTo>
                  <a:pt x="61" y="12"/>
                </a:lnTo>
                <a:lnTo>
                  <a:pt x="62" y="12"/>
                </a:lnTo>
                <a:lnTo>
                  <a:pt x="62" y="10"/>
                </a:lnTo>
                <a:lnTo>
                  <a:pt x="62" y="9"/>
                </a:lnTo>
                <a:lnTo>
                  <a:pt x="64" y="6"/>
                </a:lnTo>
                <a:lnTo>
                  <a:pt x="65" y="4"/>
                </a:lnTo>
                <a:lnTo>
                  <a:pt x="67" y="4"/>
                </a:lnTo>
                <a:lnTo>
                  <a:pt x="68" y="6"/>
                </a:lnTo>
                <a:lnTo>
                  <a:pt x="70" y="7"/>
                </a:lnTo>
                <a:lnTo>
                  <a:pt x="70" y="9"/>
                </a:lnTo>
                <a:lnTo>
                  <a:pt x="71" y="7"/>
                </a:lnTo>
                <a:lnTo>
                  <a:pt x="74" y="6"/>
                </a:lnTo>
                <a:lnTo>
                  <a:pt x="77" y="6"/>
                </a:lnTo>
                <a:lnTo>
                  <a:pt x="80" y="4"/>
                </a:lnTo>
                <a:lnTo>
                  <a:pt x="80" y="4"/>
                </a:lnTo>
                <a:lnTo>
                  <a:pt x="78" y="3"/>
                </a:lnTo>
                <a:lnTo>
                  <a:pt x="83" y="4"/>
                </a:lnTo>
                <a:lnTo>
                  <a:pt x="86" y="3"/>
                </a:lnTo>
                <a:lnTo>
                  <a:pt x="89" y="1"/>
                </a:lnTo>
                <a:lnTo>
                  <a:pt x="92" y="1"/>
                </a:lnTo>
                <a:lnTo>
                  <a:pt x="96" y="0"/>
                </a:lnTo>
                <a:close/>
              </a:path>
            </a:pathLst>
          </a:custGeom>
          <a:solidFill>
            <a:schemeClr val="bg1">
              <a:lumMod val="50000"/>
              <a:alpha val="47843"/>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9" name="Freeform 11"/>
          <p:cNvSpPr>
            <a:spLocks noEditPoints="1"/>
          </p:cNvSpPr>
          <p:nvPr/>
        </p:nvSpPr>
        <p:spPr bwMode="auto">
          <a:xfrm>
            <a:off x="6400800" y="1693402"/>
            <a:ext cx="906634" cy="2726198"/>
          </a:xfrm>
          <a:custGeom>
            <a:avLst/>
            <a:gdLst>
              <a:gd name="T0" fmla="*/ 57 w 288"/>
              <a:gd name="T1" fmla="*/ 278 h 866"/>
              <a:gd name="T2" fmla="*/ 63 w 288"/>
              <a:gd name="T3" fmla="*/ 330 h 866"/>
              <a:gd name="T4" fmla="*/ 68 w 288"/>
              <a:gd name="T5" fmla="*/ 354 h 866"/>
              <a:gd name="T6" fmla="*/ 224 w 288"/>
              <a:gd name="T7" fmla="*/ 114 h 866"/>
              <a:gd name="T8" fmla="*/ 177 w 288"/>
              <a:gd name="T9" fmla="*/ 4 h 866"/>
              <a:gd name="T10" fmla="*/ 189 w 288"/>
              <a:gd name="T11" fmla="*/ 12 h 866"/>
              <a:gd name="T12" fmla="*/ 195 w 288"/>
              <a:gd name="T13" fmla="*/ 16 h 866"/>
              <a:gd name="T14" fmla="*/ 196 w 288"/>
              <a:gd name="T15" fmla="*/ 21 h 866"/>
              <a:gd name="T16" fmla="*/ 201 w 288"/>
              <a:gd name="T17" fmla="*/ 27 h 866"/>
              <a:gd name="T18" fmla="*/ 204 w 288"/>
              <a:gd name="T19" fmla="*/ 34 h 866"/>
              <a:gd name="T20" fmla="*/ 210 w 288"/>
              <a:gd name="T21" fmla="*/ 47 h 866"/>
              <a:gd name="T22" fmla="*/ 211 w 288"/>
              <a:gd name="T23" fmla="*/ 59 h 866"/>
              <a:gd name="T24" fmla="*/ 216 w 288"/>
              <a:gd name="T25" fmla="*/ 71 h 866"/>
              <a:gd name="T26" fmla="*/ 217 w 288"/>
              <a:gd name="T27" fmla="*/ 89 h 866"/>
              <a:gd name="T28" fmla="*/ 222 w 288"/>
              <a:gd name="T29" fmla="*/ 117 h 866"/>
              <a:gd name="T30" fmla="*/ 224 w 288"/>
              <a:gd name="T31" fmla="*/ 121 h 866"/>
              <a:gd name="T32" fmla="*/ 227 w 288"/>
              <a:gd name="T33" fmla="*/ 135 h 866"/>
              <a:gd name="T34" fmla="*/ 235 w 288"/>
              <a:gd name="T35" fmla="*/ 158 h 866"/>
              <a:gd name="T36" fmla="*/ 232 w 288"/>
              <a:gd name="T37" fmla="*/ 181 h 866"/>
              <a:gd name="T38" fmla="*/ 248 w 288"/>
              <a:gd name="T39" fmla="*/ 269 h 866"/>
              <a:gd name="T40" fmla="*/ 260 w 288"/>
              <a:gd name="T41" fmla="*/ 312 h 866"/>
              <a:gd name="T42" fmla="*/ 266 w 288"/>
              <a:gd name="T43" fmla="*/ 355 h 866"/>
              <a:gd name="T44" fmla="*/ 282 w 288"/>
              <a:gd name="T45" fmla="*/ 406 h 866"/>
              <a:gd name="T46" fmla="*/ 273 w 288"/>
              <a:gd name="T47" fmla="*/ 432 h 866"/>
              <a:gd name="T48" fmla="*/ 288 w 288"/>
              <a:gd name="T49" fmla="*/ 565 h 866"/>
              <a:gd name="T50" fmla="*/ 226 w 288"/>
              <a:gd name="T51" fmla="*/ 595 h 866"/>
              <a:gd name="T52" fmla="*/ 226 w 288"/>
              <a:gd name="T53" fmla="*/ 687 h 866"/>
              <a:gd name="T54" fmla="*/ 233 w 288"/>
              <a:gd name="T55" fmla="*/ 767 h 866"/>
              <a:gd name="T56" fmla="*/ 242 w 288"/>
              <a:gd name="T57" fmla="*/ 785 h 866"/>
              <a:gd name="T58" fmla="*/ 205 w 288"/>
              <a:gd name="T59" fmla="*/ 801 h 866"/>
              <a:gd name="T60" fmla="*/ 154 w 288"/>
              <a:gd name="T61" fmla="*/ 779 h 866"/>
              <a:gd name="T62" fmla="*/ 155 w 288"/>
              <a:gd name="T63" fmla="*/ 767 h 866"/>
              <a:gd name="T64" fmla="*/ 161 w 288"/>
              <a:gd name="T65" fmla="*/ 736 h 866"/>
              <a:gd name="T66" fmla="*/ 171 w 288"/>
              <a:gd name="T67" fmla="*/ 611 h 866"/>
              <a:gd name="T68" fmla="*/ 174 w 288"/>
              <a:gd name="T69" fmla="*/ 586 h 866"/>
              <a:gd name="T70" fmla="*/ 115 w 288"/>
              <a:gd name="T71" fmla="*/ 613 h 866"/>
              <a:gd name="T72" fmla="*/ 84 w 288"/>
              <a:gd name="T73" fmla="*/ 805 h 866"/>
              <a:gd name="T74" fmla="*/ 69 w 288"/>
              <a:gd name="T75" fmla="*/ 823 h 866"/>
              <a:gd name="T76" fmla="*/ 78 w 288"/>
              <a:gd name="T77" fmla="*/ 851 h 866"/>
              <a:gd name="T78" fmla="*/ 34 w 288"/>
              <a:gd name="T79" fmla="*/ 863 h 866"/>
              <a:gd name="T80" fmla="*/ 16 w 288"/>
              <a:gd name="T81" fmla="*/ 854 h 866"/>
              <a:gd name="T82" fmla="*/ 9 w 288"/>
              <a:gd name="T83" fmla="*/ 844 h 866"/>
              <a:gd name="T84" fmla="*/ 7 w 288"/>
              <a:gd name="T85" fmla="*/ 820 h 866"/>
              <a:gd name="T86" fmla="*/ 3 w 288"/>
              <a:gd name="T87" fmla="*/ 814 h 866"/>
              <a:gd name="T88" fmla="*/ 22 w 288"/>
              <a:gd name="T89" fmla="*/ 706 h 866"/>
              <a:gd name="T90" fmla="*/ 50 w 288"/>
              <a:gd name="T91" fmla="*/ 608 h 866"/>
              <a:gd name="T92" fmla="*/ 57 w 288"/>
              <a:gd name="T93" fmla="*/ 583 h 866"/>
              <a:gd name="T94" fmla="*/ 68 w 288"/>
              <a:gd name="T95" fmla="*/ 451 h 866"/>
              <a:gd name="T96" fmla="*/ 50 w 288"/>
              <a:gd name="T97" fmla="*/ 423 h 866"/>
              <a:gd name="T98" fmla="*/ 25 w 288"/>
              <a:gd name="T99" fmla="*/ 372 h 866"/>
              <a:gd name="T100" fmla="*/ 3 w 288"/>
              <a:gd name="T101" fmla="*/ 337 h 866"/>
              <a:gd name="T102" fmla="*/ 12 w 288"/>
              <a:gd name="T103" fmla="*/ 241 h 866"/>
              <a:gd name="T104" fmla="*/ 23 w 288"/>
              <a:gd name="T105" fmla="*/ 167 h 866"/>
              <a:gd name="T106" fmla="*/ 69 w 288"/>
              <a:gd name="T107" fmla="*/ 132 h 866"/>
              <a:gd name="T108" fmla="*/ 74 w 288"/>
              <a:gd name="T109" fmla="*/ 126 h 866"/>
              <a:gd name="T110" fmla="*/ 75 w 288"/>
              <a:gd name="T111" fmla="*/ 108 h 866"/>
              <a:gd name="T112" fmla="*/ 100 w 288"/>
              <a:gd name="T113" fmla="*/ 87 h 866"/>
              <a:gd name="T114" fmla="*/ 109 w 288"/>
              <a:gd name="T115" fmla="*/ 50 h 866"/>
              <a:gd name="T116" fmla="*/ 121 w 288"/>
              <a:gd name="T117" fmla="*/ 27 h 866"/>
              <a:gd name="T118" fmla="*/ 136 w 288"/>
              <a:gd name="T119" fmla="*/ 9 h 866"/>
              <a:gd name="T120" fmla="*/ 140 w 288"/>
              <a:gd name="T121" fmla="*/ 6 h 866"/>
              <a:gd name="T122" fmla="*/ 148 w 288"/>
              <a:gd name="T123" fmla="*/ 1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 h="866">
                <a:moveTo>
                  <a:pt x="211" y="801"/>
                </a:moveTo>
                <a:lnTo>
                  <a:pt x="211" y="801"/>
                </a:lnTo>
                <a:lnTo>
                  <a:pt x="211" y="801"/>
                </a:lnTo>
                <a:lnTo>
                  <a:pt x="211" y="801"/>
                </a:lnTo>
                <a:close/>
                <a:moveTo>
                  <a:pt x="62" y="262"/>
                </a:moveTo>
                <a:lnTo>
                  <a:pt x="60" y="266"/>
                </a:lnTo>
                <a:lnTo>
                  <a:pt x="59" y="269"/>
                </a:lnTo>
                <a:lnTo>
                  <a:pt x="57" y="274"/>
                </a:lnTo>
                <a:lnTo>
                  <a:pt x="57" y="278"/>
                </a:lnTo>
                <a:lnTo>
                  <a:pt x="59" y="283"/>
                </a:lnTo>
                <a:lnTo>
                  <a:pt x="60" y="287"/>
                </a:lnTo>
                <a:lnTo>
                  <a:pt x="60" y="292"/>
                </a:lnTo>
                <a:lnTo>
                  <a:pt x="60" y="300"/>
                </a:lnTo>
                <a:lnTo>
                  <a:pt x="59" y="312"/>
                </a:lnTo>
                <a:lnTo>
                  <a:pt x="57" y="326"/>
                </a:lnTo>
                <a:lnTo>
                  <a:pt x="59" y="326"/>
                </a:lnTo>
                <a:lnTo>
                  <a:pt x="60" y="326"/>
                </a:lnTo>
                <a:lnTo>
                  <a:pt x="63" y="330"/>
                </a:lnTo>
                <a:lnTo>
                  <a:pt x="65" y="336"/>
                </a:lnTo>
                <a:lnTo>
                  <a:pt x="65" y="342"/>
                </a:lnTo>
                <a:lnTo>
                  <a:pt x="65" y="349"/>
                </a:lnTo>
                <a:lnTo>
                  <a:pt x="65" y="352"/>
                </a:lnTo>
                <a:lnTo>
                  <a:pt x="63" y="355"/>
                </a:lnTo>
                <a:lnTo>
                  <a:pt x="63" y="358"/>
                </a:lnTo>
                <a:lnTo>
                  <a:pt x="63" y="363"/>
                </a:lnTo>
                <a:lnTo>
                  <a:pt x="66" y="358"/>
                </a:lnTo>
                <a:lnTo>
                  <a:pt x="68" y="354"/>
                </a:lnTo>
                <a:lnTo>
                  <a:pt x="68" y="349"/>
                </a:lnTo>
                <a:lnTo>
                  <a:pt x="71" y="345"/>
                </a:lnTo>
                <a:lnTo>
                  <a:pt x="74" y="343"/>
                </a:lnTo>
                <a:lnTo>
                  <a:pt x="77" y="342"/>
                </a:lnTo>
                <a:lnTo>
                  <a:pt x="74" y="314"/>
                </a:lnTo>
                <a:lnTo>
                  <a:pt x="69" y="287"/>
                </a:lnTo>
                <a:lnTo>
                  <a:pt x="62" y="262"/>
                </a:lnTo>
                <a:close/>
                <a:moveTo>
                  <a:pt x="223" y="112"/>
                </a:moveTo>
                <a:lnTo>
                  <a:pt x="224" y="114"/>
                </a:lnTo>
                <a:lnTo>
                  <a:pt x="224" y="114"/>
                </a:lnTo>
                <a:lnTo>
                  <a:pt x="224" y="115"/>
                </a:lnTo>
                <a:lnTo>
                  <a:pt x="224" y="115"/>
                </a:lnTo>
                <a:lnTo>
                  <a:pt x="223" y="114"/>
                </a:lnTo>
                <a:lnTo>
                  <a:pt x="223" y="112"/>
                </a:lnTo>
                <a:close/>
                <a:moveTo>
                  <a:pt x="156" y="0"/>
                </a:moveTo>
                <a:lnTo>
                  <a:pt x="165" y="1"/>
                </a:lnTo>
                <a:lnTo>
                  <a:pt x="174" y="3"/>
                </a:lnTo>
                <a:lnTo>
                  <a:pt x="177" y="4"/>
                </a:lnTo>
                <a:lnTo>
                  <a:pt x="180" y="6"/>
                </a:lnTo>
                <a:lnTo>
                  <a:pt x="182" y="7"/>
                </a:lnTo>
                <a:lnTo>
                  <a:pt x="185" y="9"/>
                </a:lnTo>
                <a:lnTo>
                  <a:pt x="186" y="10"/>
                </a:lnTo>
                <a:lnTo>
                  <a:pt x="188" y="12"/>
                </a:lnTo>
                <a:lnTo>
                  <a:pt x="189" y="12"/>
                </a:lnTo>
                <a:lnTo>
                  <a:pt x="190" y="13"/>
                </a:lnTo>
                <a:lnTo>
                  <a:pt x="190" y="12"/>
                </a:lnTo>
                <a:lnTo>
                  <a:pt x="189" y="12"/>
                </a:lnTo>
                <a:lnTo>
                  <a:pt x="189" y="12"/>
                </a:lnTo>
                <a:lnTo>
                  <a:pt x="192" y="13"/>
                </a:lnTo>
                <a:lnTo>
                  <a:pt x="192" y="15"/>
                </a:lnTo>
                <a:lnTo>
                  <a:pt x="193" y="16"/>
                </a:lnTo>
                <a:lnTo>
                  <a:pt x="193" y="16"/>
                </a:lnTo>
                <a:lnTo>
                  <a:pt x="192" y="16"/>
                </a:lnTo>
                <a:lnTo>
                  <a:pt x="193" y="18"/>
                </a:lnTo>
                <a:lnTo>
                  <a:pt x="193" y="18"/>
                </a:lnTo>
                <a:lnTo>
                  <a:pt x="195" y="16"/>
                </a:lnTo>
                <a:lnTo>
                  <a:pt x="195" y="16"/>
                </a:lnTo>
                <a:lnTo>
                  <a:pt x="195" y="18"/>
                </a:lnTo>
                <a:lnTo>
                  <a:pt x="195" y="18"/>
                </a:lnTo>
                <a:lnTo>
                  <a:pt x="195" y="18"/>
                </a:lnTo>
                <a:lnTo>
                  <a:pt x="195" y="19"/>
                </a:lnTo>
                <a:lnTo>
                  <a:pt x="196" y="19"/>
                </a:lnTo>
                <a:lnTo>
                  <a:pt x="196" y="19"/>
                </a:lnTo>
                <a:lnTo>
                  <a:pt x="196" y="19"/>
                </a:lnTo>
                <a:lnTo>
                  <a:pt x="196" y="21"/>
                </a:lnTo>
                <a:lnTo>
                  <a:pt x="196" y="21"/>
                </a:lnTo>
                <a:lnTo>
                  <a:pt x="196" y="21"/>
                </a:lnTo>
                <a:lnTo>
                  <a:pt x="198" y="21"/>
                </a:lnTo>
                <a:lnTo>
                  <a:pt x="198" y="22"/>
                </a:lnTo>
                <a:lnTo>
                  <a:pt x="198" y="24"/>
                </a:lnTo>
                <a:lnTo>
                  <a:pt x="199" y="24"/>
                </a:lnTo>
                <a:lnTo>
                  <a:pt x="201" y="25"/>
                </a:lnTo>
                <a:lnTo>
                  <a:pt x="201" y="27"/>
                </a:lnTo>
                <a:lnTo>
                  <a:pt x="201" y="27"/>
                </a:lnTo>
                <a:lnTo>
                  <a:pt x="199" y="27"/>
                </a:lnTo>
                <a:lnTo>
                  <a:pt x="201" y="28"/>
                </a:lnTo>
                <a:lnTo>
                  <a:pt x="202" y="30"/>
                </a:lnTo>
                <a:lnTo>
                  <a:pt x="202" y="31"/>
                </a:lnTo>
                <a:lnTo>
                  <a:pt x="202" y="34"/>
                </a:lnTo>
                <a:lnTo>
                  <a:pt x="204" y="32"/>
                </a:lnTo>
                <a:lnTo>
                  <a:pt x="204" y="32"/>
                </a:lnTo>
                <a:lnTo>
                  <a:pt x="204" y="34"/>
                </a:lnTo>
                <a:lnTo>
                  <a:pt x="204" y="34"/>
                </a:lnTo>
                <a:lnTo>
                  <a:pt x="204" y="35"/>
                </a:lnTo>
                <a:lnTo>
                  <a:pt x="204" y="37"/>
                </a:lnTo>
                <a:lnTo>
                  <a:pt x="205" y="35"/>
                </a:lnTo>
                <a:lnTo>
                  <a:pt x="205" y="34"/>
                </a:lnTo>
                <a:lnTo>
                  <a:pt x="205" y="34"/>
                </a:lnTo>
                <a:lnTo>
                  <a:pt x="205" y="37"/>
                </a:lnTo>
                <a:lnTo>
                  <a:pt x="207" y="41"/>
                </a:lnTo>
                <a:lnTo>
                  <a:pt x="208" y="44"/>
                </a:lnTo>
                <a:lnTo>
                  <a:pt x="210" y="47"/>
                </a:lnTo>
                <a:lnTo>
                  <a:pt x="208" y="46"/>
                </a:lnTo>
                <a:lnTo>
                  <a:pt x="208" y="46"/>
                </a:lnTo>
                <a:lnTo>
                  <a:pt x="208" y="49"/>
                </a:lnTo>
                <a:lnTo>
                  <a:pt x="210" y="50"/>
                </a:lnTo>
                <a:lnTo>
                  <a:pt x="210" y="52"/>
                </a:lnTo>
                <a:lnTo>
                  <a:pt x="210" y="55"/>
                </a:lnTo>
                <a:lnTo>
                  <a:pt x="211" y="56"/>
                </a:lnTo>
                <a:lnTo>
                  <a:pt x="213" y="58"/>
                </a:lnTo>
                <a:lnTo>
                  <a:pt x="211" y="59"/>
                </a:lnTo>
                <a:lnTo>
                  <a:pt x="211" y="62"/>
                </a:lnTo>
                <a:lnTo>
                  <a:pt x="213" y="65"/>
                </a:lnTo>
                <a:lnTo>
                  <a:pt x="214" y="67"/>
                </a:lnTo>
                <a:lnTo>
                  <a:pt x="216" y="70"/>
                </a:lnTo>
                <a:lnTo>
                  <a:pt x="214" y="70"/>
                </a:lnTo>
                <a:lnTo>
                  <a:pt x="214" y="70"/>
                </a:lnTo>
                <a:lnTo>
                  <a:pt x="214" y="70"/>
                </a:lnTo>
                <a:lnTo>
                  <a:pt x="214" y="70"/>
                </a:lnTo>
                <a:lnTo>
                  <a:pt x="216" y="71"/>
                </a:lnTo>
                <a:lnTo>
                  <a:pt x="216" y="72"/>
                </a:lnTo>
                <a:lnTo>
                  <a:pt x="216" y="72"/>
                </a:lnTo>
                <a:lnTo>
                  <a:pt x="216" y="74"/>
                </a:lnTo>
                <a:lnTo>
                  <a:pt x="216" y="77"/>
                </a:lnTo>
                <a:lnTo>
                  <a:pt x="217" y="78"/>
                </a:lnTo>
                <a:lnTo>
                  <a:pt x="216" y="78"/>
                </a:lnTo>
                <a:lnTo>
                  <a:pt x="216" y="77"/>
                </a:lnTo>
                <a:lnTo>
                  <a:pt x="214" y="75"/>
                </a:lnTo>
                <a:lnTo>
                  <a:pt x="217" y="89"/>
                </a:lnTo>
                <a:lnTo>
                  <a:pt x="219" y="101"/>
                </a:lnTo>
                <a:lnTo>
                  <a:pt x="222" y="111"/>
                </a:lnTo>
                <a:lnTo>
                  <a:pt x="222" y="111"/>
                </a:lnTo>
                <a:lnTo>
                  <a:pt x="222" y="111"/>
                </a:lnTo>
                <a:lnTo>
                  <a:pt x="222" y="111"/>
                </a:lnTo>
                <a:lnTo>
                  <a:pt x="222" y="112"/>
                </a:lnTo>
                <a:lnTo>
                  <a:pt x="223" y="114"/>
                </a:lnTo>
                <a:lnTo>
                  <a:pt x="223" y="115"/>
                </a:lnTo>
                <a:lnTo>
                  <a:pt x="222" y="117"/>
                </a:lnTo>
                <a:lnTo>
                  <a:pt x="222" y="115"/>
                </a:lnTo>
                <a:lnTo>
                  <a:pt x="222" y="115"/>
                </a:lnTo>
                <a:lnTo>
                  <a:pt x="222" y="117"/>
                </a:lnTo>
                <a:lnTo>
                  <a:pt x="222" y="117"/>
                </a:lnTo>
                <a:lnTo>
                  <a:pt x="223" y="117"/>
                </a:lnTo>
                <a:lnTo>
                  <a:pt x="223" y="120"/>
                </a:lnTo>
                <a:lnTo>
                  <a:pt x="223" y="121"/>
                </a:lnTo>
                <a:lnTo>
                  <a:pt x="224" y="123"/>
                </a:lnTo>
                <a:lnTo>
                  <a:pt x="224" y="121"/>
                </a:lnTo>
                <a:lnTo>
                  <a:pt x="224" y="121"/>
                </a:lnTo>
                <a:lnTo>
                  <a:pt x="224" y="123"/>
                </a:lnTo>
                <a:lnTo>
                  <a:pt x="226" y="126"/>
                </a:lnTo>
                <a:lnTo>
                  <a:pt x="224" y="129"/>
                </a:lnTo>
                <a:lnTo>
                  <a:pt x="224" y="129"/>
                </a:lnTo>
                <a:lnTo>
                  <a:pt x="226" y="129"/>
                </a:lnTo>
                <a:lnTo>
                  <a:pt x="226" y="129"/>
                </a:lnTo>
                <a:lnTo>
                  <a:pt x="226" y="132"/>
                </a:lnTo>
                <a:lnTo>
                  <a:pt x="227" y="135"/>
                </a:lnTo>
                <a:lnTo>
                  <a:pt x="230" y="138"/>
                </a:lnTo>
                <a:lnTo>
                  <a:pt x="232" y="141"/>
                </a:lnTo>
                <a:lnTo>
                  <a:pt x="235" y="145"/>
                </a:lnTo>
                <a:lnTo>
                  <a:pt x="236" y="148"/>
                </a:lnTo>
                <a:lnTo>
                  <a:pt x="236" y="151"/>
                </a:lnTo>
                <a:lnTo>
                  <a:pt x="236" y="154"/>
                </a:lnTo>
                <a:lnTo>
                  <a:pt x="233" y="158"/>
                </a:lnTo>
                <a:lnTo>
                  <a:pt x="235" y="158"/>
                </a:lnTo>
                <a:lnTo>
                  <a:pt x="235" y="158"/>
                </a:lnTo>
                <a:lnTo>
                  <a:pt x="235" y="160"/>
                </a:lnTo>
                <a:lnTo>
                  <a:pt x="235" y="160"/>
                </a:lnTo>
                <a:lnTo>
                  <a:pt x="236" y="160"/>
                </a:lnTo>
                <a:lnTo>
                  <a:pt x="236" y="160"/>
                </a:lnTo>
                <a:lnTo>
                  <a:pt x="238" y="160"/>
                </a:lnTo>
                <a:lnTo>
                  <a:pt x="235" y="166"/>
                </a:lnTo>
                <a:lnTo>
                  <a:pt x="233" y="172"/>
                </a:lnTo>
                <a:lnTo>
                  <a:pt x="233" y="176"/>
                </a:lnTo>
                <a:lnTo>
                  <a:pt x="232" y="181"/>
                </a:lnTo>
                <a:lnTo>
                  <a:pt x="232" y="182"/>
                </a:lnTo>
                <a:lnTo>
                  <a:pt x="235" y="195"/>
                </a:lnTo>
                <a:lnTo>
                  <a:pt x="236" y="207"/>
                </a:lnTo>
                <a:lnTo>
                  <a:pt x="239" y="223"/>
                </a:lnTo>
                <a:lnTo>
                  <a:pt x="242" y="240"/>
                </a:lnTo>
                <a:lnTo>
                  <a:pt x="245" y="256"/>
                </a:lnTo>
                <a:lnTo>
                  <a:pt x="245" y="262"/>
                </a:lnTo>
                <a:lnTo>
                  <a:pt x="247" y="265"/>
                </a:lnTo>
                <a:lnTo>
                  <a:pt x="248" y="269"/>
                </a:lnTo>
                <a:lnTo>
                  <a:pt x="250" y="275"/>
                </a:lnTo>
                <a:lnTo>
                  <a:pt x="251" y="281"/>
                </a:lnTo>
                <a:lnTo>
                  <a:pt x="253" y="286"/>
                </a:lnTo>
                <a:lnTo>
                  <a:pt x="254" y="289"/>
                </a:lnTo>
                <a:lnTo>
                  <a:pt x="256" y="293"/>
                </a:lnTo>
                <a:lnTo>
                  <a:pt x="257" y="297"/>
                </a:lnTo>
                <a:lnTo>
                  <a:pt x="258" y="302"/>
                </a:lnTo>
                <a:lnTo>
                  <a:pt x="258" y="306"/>
                </a:lnTo>
                <a:lnTo>
                  <a:pt x="260" y="312"/>
                </a:lnTo>
                <a:lnTo>
                  <a:pt x="258" y="315"/>
                </a:lnTo>
                <a:lnTo>
                  <a:pt x="260" y="320"/>
                </a:lnTo>
                <a:lnTo>
                  <a:pt x="263" y="324"/>
                </a:lnTo>
                <a:lnTo>
                  <a:pt x="266" y="330"/>
                </a:lnTo>
                <a:lnTo>
                  <a:pt x="267" y="336"/>
                </a:lnTo>
                <a:lnTo>
                  <a:pt x="269" y="343"/>
                </a:lnTo>
                <a:lnTo>
                  <a:pt x="267" y="346"/>
                </a:lnTo>
                <a:lnTo>
                  <a:pt x="266" y="349"/>
                </a:lnTo>
                <a:lnTo>
                  <a:pt x="266" y="355"/>
                </a:lnTo>
                <a:lnTo>
                  <a:pt x="267" y="363"/>
                </a:lnTo>
                <a:lnTo>
                  <a:pt x="267" y="369"/>
                </a:lnTo>
                <a:lnTo>
                  <a:pt x="272" y="370"/>
                </a:lnTo>
                <a:lnTo>
                  <a:pt x="275" y="372"/>
                </a:lnTo>
                <a:lnTo>
                  <a:pt x="278" y="373"/>
                </a:lnTo>
                <a:lnTo>
                  <a:pt x="281" y="376"/>
                </a:lnTo>
                <a:lnTo>
                  <a:pt x="279" y="386"/>
                </a:lnTo>
                <a:lnTo>
                  <a:pt x="281" y="397"/>
                </a:lnTo>
                <a:lnTo>
                  <a:pt x="282" y="406"/>
                </a:lnTo>
                <a:lnTo>
                  <a:pt x="282" y="410"/>
                </a:lnTo>
                <a:lnTo>
                  <a:pt x="282" y="414"/>
                </a:lnTo>
                <a:lnTo>
                  <a:pt x="281" y="417"/>
                </a:lnTo>
                <a:lnTo>
                  <a:pt x="278" y="420"/>
                </a:lnTo>
                <a:lnTo>
                  <a:pt x="276" y="422"/>
                </a:lnTo>
                <a:lnTo>
                  <a:pt x="275" y="425"/>
                </a:lnTo>
                <a:lnTo>
                  <a:pt x="273" y="426"/>
                </a:lnTo>
                <a:lnTo>
                  <a:pt x="273" y="428"/>
                </a:lnTo>
                <a:lnTo>
                  <a:pt x="273" y="432"/>
                </a:lnTo>
                <a:lnTo>
                  <a:pt x="275" y="435"/>
                </a:lnTo>
                <a:lnTo>
                  <a:pt x="275" y="437"/>
                </a:lnTo>
                <a:lnTo>
                  <a:pt x="275" y="446"/>
                </a:lnTo>
                <a:lnTo>
                  <a:pt x="275" y="453"/>
                </a:lnTo>
                <a:lnTo>
                  <a:pt x="273" y="460"/>
                </a:lnTo>
                <a:lnTo>
                  <a:pt x="275" y="477"/>
                </a:lnTo>
                <a:lnTo>
                  <a:pt x="279" y="494"/>
                </a:lnTo>
                <a:lnTo>
                  <a:pt x="284" y="530"/>
                </a:lnTo>
                <a:lnTo>
                  <a:pt x="288" y="565"/>
                </a:lnTo>
                <a:lnTo>
                  <a:pt x="258" y="576"/>
                </a:lnTo>
                <a:lnTo>
                  <a:pt x="223" y="580"/>
                </a:lnTo>
                <a:lnTo>
                  <a:pt x="224" y="583"/>
                </a:lnTo>
                <a:lnTo>
                  <a:pt x="224" y="586"/>
                </a:lnTo>
                <a:lnTo>
                  <a:pt x="223" y="589"/>
                </a:lnTo>
                <a:lnTo>
                  <a:pt x="223" y="592"/>
                </a:lnTo>
                <a:lnTo>
                  <a:pt x="224" y="594"/>
                </a:lnTo>
                <a:lnTo>
                  <a:pt x="226" y="594"/>
                </a:lnTo>
                <a:lnTo>
                  <a:pt x="226" y="595"/>
                </a:lnTo>
                <a:lnTo>
                  <a:pt x="226" y="598"/>
                </a:lnTo>
                <a:lnTo>
                  <a:pt x="224" y="601"/>
                </a:lnTo>
                <a:lnTo>
                  <a:pt x="226" y="604"/>
                </a:lnTo>
                <a:lnTo>
                  <a:pt x="227" y="607"/>
                </a:lnTo>
                <a:lnTo>
                  <a:pt x="229" y="619"/>
                </a:lnTo>
                <a:lnTo>
                  <a:pt x="224" y="632"/>
                </a:lnTo>
                <a:lnTo>
                  <a:pt x="220" y="645"/>
                </a:lnTo>
                <a:lnTo>
                  <a:pt x="224" y="679"/>
                </a:lnTo>
                <a:lnTo>
                  <a:pt x="226" y="687"/>
                </a:lnTo>
                <a:lnTo>
                  <a:pt x="227" y="693"/>
                </a:lnTo>
                <a:lnTo>
                  <a:pt x="229" y="699"/>
                </a:lnTo>
                <a:lnTo>
                  <a:pt x="230" y="712"/>
                </a:lnTo>
                <a:lnTo>
                  <a:pt x="230" y="725"/>
                </a:lnTo>
                <a:lnTo>
                  <a:pt x="232" y="742"/>
                </a:lnTo>
                <a:lnTo>
                  <a:pt x="232" y="758"/>
                </a:lnTo>
                <a:lnTo>
                  <a:pt x="233" y="761"/>
                </a:lnTo>
                <a:lnTo>
                  <a:pt x="233" y="764"/>
                </a:lnTo>
                <a:lnTo>
                  <a:pt x="233" y="767"/>
                </a:lnTo>
                <a:lnTo>
                  <a:pt x="233" y="768"/>
                </a:lnTo>
                <a:lnTo>
                  <a:pt x="232" y="768"/>
                </a:lnTo>
                <a:lnTo>
                  <a:pt x="232" y="768"/>
                </a:lnTo>
                <a:lnTo>
                  <a:pt x="235" y="770"/>
                </a:lnTo>
                <a:lnTo>
                  <a:pt x="238" y="771"/>
                </a:lnTo>
                <a:lnTo>
                  <a:pt x="239" y="774"/>
                </a:lnTo>
                <a:lnTo>
                  <a:pt x="241" y="777"/>
                </a:lnTo>
                <a:lnTo>
                  <a:pt x="241" y="782"/>
                </a:lnTo>
                <a:lnTo>
                  <a:pt x="242" y="785"/>
                </a:lnTo>
                <a:lnTo>
                  <a:pt x="242" y="786"/>
                </a:lnTo>
                <a:lnTo>
                  <a:pt x="242" y="790"/>
                </a:lnTo>
                <a:lnTo>
                  <a:pt x="244" y="793"/>
                </a:lnTo>
                <a:lnTo>
                  <a:pt x="227" y="801"/>
                </a:lnTo>
                <a:lnTo>
                  <a:pt x="211" y="801"/>
                </a:lnTo>
                <a:lnTo>
                  <a:pt x="213" y="801"/>
                </a:lnTo>
                <a:lnTo>
                  <a:pt x="210" y="801"/>
                </a:lnTo>
                <a:lnTo>
                  <a:pt x="208" y="801"/>
                </a:lnTo>
                <a:lnTo>
                  <a:pt x="205" y="801"/>
                </a:lnTo>
                <a:lnTo>
                  <a:pt x="205" y="801"/>
                </a:lnTo>
                <a:lnTo>
                  <a:pt x="207" y="801"/>
                </a:lnTo>
                <a:lnTo>
                  <a:pt x="207" y="801"/>
                </a:lnTo>
                <a:lnTo>
                  <a:pt x="183" y="795"/>
                </a:lnTo>
                <a:lnTo>
                  <a:pt x="161" y="786"/>
                </a:lnTo>
                <a:lnTo>
                  <a:pt x="159" y="785"/>
                </a:lnTo>
                <a:lnTo>
                  <a:pt x="158" y="782"/>
                </a:lnTo>
                <a:lnTo>
                  <a:pt x="156" y="780"/>
                </a:lnTo>
                <a:lnTo>
                  <a:pt x="154" y="779"/>
                </a:lnTo>
                <a:lnTo>
                  <a:pt x="154" y="777"/>
                </a:lnTo>
                <a:lnTo>
                  <a:pt x="154" y="777"/>
                </a:lnTo>
                <a:lnTo>
                  <a:pt x="154" y="776"/>
                </a:lnTo>
                <a:lnTo>
                  <a:pt x="152" y="776"/>
                </a:lnTo>
                <a:lnTo>
                  <a:pt x="152" y="771"/>
                </a:lnTo>
                <a:lnTo>
                  <a:pt x="152" y="768"/>
                </a:lnTo>
                <a:lnTo>
                  <a:pt x="154" y="768"/>
                </a:lnTo>
                <a:lnTo>
                  <a:pt x="154" y="767"/>
                </a:lnTo>
                <a:lnTo>
                  <a:pt x="155" y="767"/>
                </a:lnTo>
                <a:lnTo>
                  <a:pt x="155" y="765"/>
                </a:lnTo>
                <a:lnTo>
                  <a:pt x="155" y="765"/>
                </a:lnTo>
                <a:lnTo>
                  <a:pt x="156" y="765"/>
                </a:lnTo>
                <a:lnTo>
                  <a:pt x="156" y="764"/>
                </a:lnTo>
                <a:lnTo>
                  <a:pt x="156" y="762"/>
                </a:lnTo>
                <a:lnTo>
                  <a:pt x="158" y="761"/>
                </a:lnTo>
                <a:lnTo>
                  <a:pt x="156" y="759"/>
                </a:lnTo>
                <a:lnTo>
                  <a:pt x="159" y="748"/>
                </a:lnTo>
                <a:lnTo>
                  <a:pt x="161" y="736"/>
                </a:lnTo>
                <a:lnTo>
                  <a:pt x="161" y="722"/>
                </a:lnTo>
                <a:lnTo>
                  <a:pt x="164" y="674"/>
                </a:lnTo>
                <a:lnTo>
                  <a:pt x="168" y="626"/>
                </a:lnTo>
                <a:lnTo>
                  <a:pt x="170" y="625"/>
                </a:lnTo>
                <a:lnTo>
                  <a:pt x="170" y="622"/>
                </a:lnTo>
                <a:lnTo>
                  <a:pt x="170" y="619"/>
                </a:lnTo>
                <a:lnTo>
                  <a:pt x="170" y="616"/>
                </a:lnTo>
                <a:lnTo>
                  <a:pt x="170" y="613"/>
                </a:lnTo>
                <a:lnTo>
                  <a:pt x="171" y="611"/>
                </a:lnTo>
                <a:lnTo>
                  <a:pt x="171" y="608"/>
                </a:lnTo>
                <a:lnTo>
                  <a:pt x="173" y="607"/>
                </a:lnTo>
                <a:lnTo>
                  <a:pt x="173" y="604"/>
                </a:lnTo>
                <a:lnTo>
                  <a:pt x="171" y="601"/>
                </a:lnTo>
                <a:lnTo>
                  <a:pt x="170" y="598"/>
                </a:lnTo>
                <a:lnTo>
                  <a:pt x="171" y="595"/>
                </a:lnTo>
                <a:lnTo>
                  <a:pt x="173" y="592"/>
                </a:lnTo>
                <a:lnTo>
                  <a:pt x="174" y="589"/>
                </a:lnTo>
                <a:lnTo>
                  <a:pt x="174" y="586"/>
                </a:lnTo>
                <a:lnTo>
                  <a:pt x="173" y="585"/>
                </a:lnTo>
                <a:lnTo>
                  <a:pt x="171" y="582"/>
                </a:lnTo>
                <a:lnTo>
                  <a:pt x="170" y="580"/>
                </a:lnTo>
                <a:lnTo>
                  <a:pt x="168" y="579"/>
                </a:lnTo>
                <a:lnTo>
                  <a:pt x="167" y="577"/>
                </a:lnTo>
                <a:lnTo>
                  <a:pt x="167" y="576"/>
                </a:lnTo>
                <a:lnTo>
                  <a:pt x="145" y="579"/>
                </a:lnTo>
                <a:lnTo>
                  <a:pt x="122" y="582"/>
                </a:lnTo>
                <a:lnTo>
                  <a:pt x="115" y="613"/>
                </a:lnTo>
                <a:lnTo>
                  <a:pt x="108" y="644"/>
                </a:lnTo>
                <a:lnTo>
                  <a:pt x="103" y="676"/>
                </a:lnTo>
                <a:lnTo>
                  <a:pt x="97" y="706"/>
                </a:lnTo>
                <a:lnTo>
                  <a:pt x="94" y="721"/>
                </a:lnTo>
                <a:lnTo>
                  <a:pt x="91" y="736"/>
                </a:lnTo>
                <a:lnTo>
                  <a:pt x="88" y="758"/>
                </a:lnTo>
                <a:lnTo>
                  <a:pt x="88" y="780"/>
                </a:lnTo>
                <a:lnTo>
                  <a:pt x="85" y="801"/>
                </a:lnTo>
                <a:lnTo>
                  <a:pt x="84" y="805"/>
                </a:lnTo>
                <a:lnTo>
                  <a:pt x="83" y="810"/>
                </a:lnTo>
                <a:lnTo>
                  <a:pt x="81" y="814"/>
                </a:lnTo>
                <a:lnTo>
                  <a:pt x="81" y="817"/>
                </a:lnTo>
                <a:lnTo>
                  <a:pt x="81" y="820"/>
                </a:lnTo>
                <a:lnTo>
                  <a:pt x="81" y="823"/>
                </a:lnTo>
                <a:lnTo>
                  <a:pt x="80" y="826"/>
                </a:lnTo>
                <a:lnTo>
                  <a:pt x="77" y="826"/>
                </a:lnTo>
                <a:lnTo>
                  <a:pt x="72" y="825"/>
                </a:lnTo>
                <a:lnTo>
                  <a:pt x="69" y="823"/>
                </a:lnTo>
                <a:lnTo>
                  <a:pt x="71" y="826"/>
                </a:lnTo>
                <a:lnTo>
                  <a:pt x="72" y="829"/>
                </a:lnTo>
                <a:lnTo>
                  <a:pt x="74" y="830"/>
                </a:lnTo>
                <a:lnTo>
                  <a:pt x="74" y="833"/>
                </a:lnTo>
                <a:lnTo>
                  <a:pt x="75" y="838"/>
                </a:lnTo>
                <a:lnTo>
                  <a:pt x="77" y="841"/>
                </a:lnTo>
                <a:lnTo>
                  <a:pt x="78" y="845"/>
                </a:lnTo>
                <a:lnTo>
                  <a:pt x="80" y="850"/>
                </a:lnTo>
                <a:lnTo>
                  <a:pt x="78" y="851"/>
                </a:lnTo>
                <a:lnTo>
                  <a:pt x="77" y="853"/>
                </a:lnTo>
                <a:lnTo>
                  <a:pt x="75" y="854"/>
                </a:lnTo>
                <a:lnTo>
                  <a:pt x="69" y="860"/>
                </a:lnTo>
                <a:lnTo>
                  <a:pt x="59" y="865"/>
                </a:lnTo>
                <a:lnTo>
                  <a:pt x="47" y="866"/>
                </a:lnTo>
                <a:lnTo>
                  <a:pt x="35" y="865"/>
                </a:lnTo>
                <a:lnTo>
                  <a:pt x="35" y="865"/>
                </a:lnTo>
                <a:lnTo>
                  <a:pt x="34" y="865"/>
                </a:lnTo>
                <a:lnTo>
                  <a:pt x="34" y="863"/>
                </a:lnTo>
                <a:lnTo>
                  <a:pt x="31" y="863"/>
                </a:lnTo>
                <a:lnTo>
                  <a:pt x="29" y="862"/>
                </a:lnTo>
                <a:lnTo>
                  <a:pt x="28" y="860"/>
                </a:lnTo>
                <a:lnTo>
                  <a:pt x="26" y="860"/>
                </a:lnTo>
                <a:lnTo>
                  <a:pt x="25" y="860"/>
                </a:lnTo>
                <a:lnTo>
                  <a:pt x="25" y="859"/>
                </a:lnTo>
                <a:lnTo>
                  <a:pt x="23" y="859"/>
                </a:lnTo>
                <a:lnTo>
                  <a:pt x="20" y="856"/>
                </a:lnTo>
                <a:lnTo>
                  <a:pt x="16" y="854"/>
                </a:lnTo>
                <a:lnTo>
                  <a:pt x="14" y="853"/>
                </a:lnTo>
                <a:lnTo>
                  <a:pt x="14" y="850"/>
                </a:lnTo>
                <a:lnTo>
                  <a:pt x="13" y="848"/>
                </a:lnTo>
                <a:lnTo>
                  <a:pt x="12" y="848"/>
                </a:lnTo>
                <a:lnTo>
                  <a:pt x="12" y="848"/>
                </a:lnTo>
                <a:lnTo>
                  <a:pt x="10" y="847"/>
                </a:lnTo>
                <a:lnTo>
                  <a:pt x="10" y="845"/>
                </a:lnTo>
                <a:lnTo>
                  <a:pt x="10" y="845"/>
                </a:lnTo>
                <a:lnTo>
                  <a:pt x="9" y="844"/>
                </a:lnTo>
                <a:lnTo>
                  <a:pt x="9" y="844"/>
                </a:lnTo>
                <a:lnTo>
                  <a:pt x="9" y="842"/>
                </a:lnTo>
                <a:lnTo>
                  <a:pt x="7" y="839"/>
                </a:lnTo>
                <a:lnTo>
                  <a:pt x="7" y="838"/>
                </a:lnTo>
                <a:lnTo>
                  <a:pt x="6" y="836"/>
                </a:lnTo>
                <a:lnTo>
                  <a:pt x="4" y="833"/>
                </a:lnTo>
                <a:lnTo>
                  <a:pt x="4" y="829"/>
                </a:lnTo>
                <a:lnTo>
                  <a:pt x="6" y="825"/>
                </a:lnTo>
                <a:lnTo>
                  <a:pt x="7" y="820"/>
                </a:lnTo>
                <a:lnTo>
                  <a:pt x="9" y="817"/>
                </a:lnTo>
                <a:lnTo>
                  <a:pt x="10" y="817"/>
                </a:lnTo>
                <a:lnTo>
                  <a:pt x="10" y="817"/>
                </a:lnTo>
                <a:lnTo>
                  <a:pt x="12" y="817"/>
                </a:lnTo>
                <a:lnTo>
                  <a:pt x="10" y="817"/>
                </a:lnTo>
                <a:lnTo>
                  <a:pt x="10" y="816"/>
                </a:lnTo>
                <a:lnTo>
                  <a:pt x="12" y="816"/>
                </a:lnTo>
                <a:lnTo>
                  <a:pt x="7" y="816"/>
                </a:lnTo>
                <a:lnTo>
                  <a:pt x="3" y="814"/>
                </a:lnTo>
                <a:lnTo>
                  <a:pt x="0" y="813"/>
                </a:lnTo>
                <a:lnTo>
                  <a:pt x="0" y="808"/>
                </a:lnTo>
                <a:lnTo>
                  <a:pt x="1" y="805"/>
                </a:lnTo>
                <a:lnTo>
                  <a:pt x="3" y="802"/>
                </a:lnTo>
                <a:lnTo>
                  <a:pt x="3" y="790"/>
                </a:lnTo>
                <a:lnTo>
                  <a:pt x="4" y="779"/>
                </a:lnTo>
                <a:lnTo>
                  <a:pt x="10" y="758"/>
                </a:lnTo>
                <a:lnTo>
                  <a:pt x="16" y="737"/>
                </a:lnTo>
                <a:lnTo>
                  <a:pt x="22" y="706"/>
                </a:lnTo>
                <a:lnTo>
                  <a:pt x="23" y="699"/>
                </a:lnTo>
                <a:lnTo>
                  <a:pt x="26" y="691"/>
                </a:lnTo>
                <a:lnTo>
                  <a:pt x="31" y="675"/>
                </a:lnTo>
                <a:lnTo>
                  <a:pt x="43" y="632"/>
                </a:lnTo>
                <a:lnTo>
                  <a:pt x="44" y="626"/>
                </a:lnTo>
                <a:lnTo>
                  <a:pt x="46" y="620"/>
                </a:lnTo>
                <a:lnTo>
                  <a:pt x="49" y="616"/>
                </a:lnTo>
                <a:lnTo>
                  <a:pt x="49" y="611"/>
                </a:lnTo>
                <a:lnTo>
                  <a:pt x="50" y="608"/>
                </a:lnTo>
                <a:lnTo>
                  <a:pt x="51" y="605"/>
                </a:lnTo>
                <a:lnTo>
                  <a:pt x="51" y="604"/>
                </a:lnTo>
                <a:lnTo>
                  <a:pt x="51" y="602"/>
                </a:lnTo>
                <a:lnTo>
                  <a:pt x="51" y="598"/>
                </a:lnTo>
                <a:lnTo>
                  <a:pt x="53" y="595"/>
                </a:lnTo>
                <a:lnTo>
                  <a:pt x="54" y="592"/>
                </a:lnTo>
                <a:lnTo>
                  <a:pt x="56" y="588"/>
                </a:lnTo>
                <a:lnTo>
                  <a:pt x="56" y="585"/>
                </a:lnTo>
                <a:lnTo>
                  <a:pt x="57" y="583"/>
                </a:lnTo>
                <a:lnTo>
                  <a:pt x="59" y="582"/>
                </a:lnTo>
                <a:lnTo>
                  <a:pt x="60" y="580"/>
                </a:lnTo>
                <a:lnTo>
                  <a:pt x="56" y="579"/>
                </a:lnTo>
                <a:lnTo>
                  <a:pt x="53" y="577"/>
                </a:lnTo>
                <a:lnTo>
                  <a:pt x="50" y="574"/>
                </a:lnTo>
                <a:lnTo>
                  <a:pt x="53" y="551"/>
                </a:lnTo>
                <a:lnTo>
                  <a:pt x="57" y="527"/>
                </a:lnTo>
                <a:lnTo>
                  <a:pt x="62" y="488"/>
                </a:lnTo>
                <a:lnTo>
                  <a:pt x="68" y="451"/>
                </a:lnTo>
                <a:lnTo>
                  <a:pt x="71" y="440"/>
                </a:lnTo>
                <a:lnTo>
                  <a:pt x="72" y="426"/>
                </a:lnTo>
                <a:lnTo>
                  <a:pt x="71" y="425"/>
                </a:lnTo>
                <a:lnTo>
                  <a:pt x="71" y="422"/>
                </a:lnTo>
                <a:lnTo>
                  <a:pt x="68" y="420"/>
                </a:lnTo>
                <a:lnTo>
                  <a:pt x="63" y="422"/>
                </a:lnTo>
                <a:lnTo>
                  <a:pt x="59" y="423"/>
                </a:lnTo>
                <a:lnTo>
                  <a:pt x="54" y="423"/>
                </a:lnTo>
                <a:lnTo>
                  <a:pt x="50" y="423"/>
                </a:lnTo>
                <a:lnTo>
                  <a:pt x="47" y="420"/>
                </a:lnTo>
                <a:lnTo>
                  <a:pt x="46" y="419"/>
                </a:lnTo>
                <a:lnTo>
                  <a:pt x="44" y="416"/>
                </a:lnTo>
                <a:lnTo>
                  <a:pt x="43" y="413"/>
                </a:lnTo>
                <a:lnTo>
                  <a:pt x="34" y="400"/>
                </a:lnTo>
                <a:lnTo>
                  <a:pt x="28" y="385"/>
                </a:lnTo>
                <a:lnTo>
                  <a:pt x="28" y="380"/>
                </a:lnTo>
                <a:lnTo>
                  <a:pt x="26" y="376"/>
                </a:lnTo>
                <a:lnTo>
                  <a:pt x="25" y="372"/>
                </a:lnTo>
                <a:lnTo>
                  <a:pt x="23" y="367"/>
                </a:lnTo>
                <a:lnTo>
                  <a:pt x="20" y="364"/>
                </a:lnTo>
                <a:lnTo>
                  <a:pt x="17" y="360"/>
                </a:lnTo>
                <a:lnTo>
                  <a:pt x="14" y="355"/>
                </a:lnTo>
                <a:lnTo>
                  <a:pt x="12" y="351"/>
                </a:lnTo>
                <a:lnTo>
                  <a:pt x="10" y="349"/>
                </a:lnTo>
                <a:lnTo>
                  <a:pt x="7" y="348"/>
                </a:lnTo>
                <a:lnTo>
                  <a:pt x="6" y="345"/>
                </a:lnTo>
                <a:lnTo>
                  <a:pt x="3" y="337"/>
                </a:lnTo>
                <a:lnTo>
                  <a:pt x="3" y="327"/>
                </a:lnTo>
                <a:lnTo>
                  <a:pt x="3" y="317"/>
                </a:lnTo>
                <a:lnTo>
                  <a:pt x="3" y="302"/>
                </a:lnTo>
                <a:lnTo>
                  <a:pt x="4" y="287"/>
                </a:lnTo>
                <a:lnTo>
                  <a:pt x="6" y="281"/>
                </a:lnTo>
                <a:lnTo>
                  <a:pt x="7" y="275"/>
                </a:lnTo>
                <a:lnTo>
                  <a:pt x="9" y="268"/>
                </a:lnTo>
                <a:lnTo>
                  <a:pt x="10" y="255"/>
                </a:lnTo>
                <a:lnTo>
                  <a:pt x="12" y="241"/>
                </a:lnTo>
                <a:lnTo>
                  <a:pt x="14" y="228"/>
                </a:lnTo>
                <a:lnTo>
                  <a:pt x="17" y="216"/>
                </a:lnTo>
                <a:lnTo>
                  <a:pt x="17" y="210"/>
                </a:lnTo>
                <a:lnTo>
                  <a:pt x="17" y="206"/>
                </a:lnTo>
                <a:lnTo>
                  <a:pt x="20" y="192"/>
                </a:lnTo>
                <a:lnTo>
                  <a:pt x="23" y="182"/>
                </a:lnTo>
                <a:lnTo>
                  <a:pt x="23" y="176"/>
                </a:lnTo>
                <a:lnTo>
                  <a:pt x="22" y="172"/>
                </a:lnTo>
                <a:lnTo>
                  <a:pt x="23" y="167"/>
                </a:lnTo>
                <a:lnTo>
                  <a:pt x="23" y="161"/>
                </a:lnTo>
                <a:lnTo>
                  <a:pt x="26" y="157"/>
                </a:lnTo>
                <a:lnTo>
                  <a:pt x="28" y="154"/>
                </a:lnTo>
                <a:lnTo>
                  <a:pt x="32" y="151"/>
                </a:lnTo>
                <a:lnTo>
                  <a:pt x="38" y="149"/>
                </a:lnTo>
                <a:lnTo>
                  <a:pt x="53" y="141"/>
                </a:lnTo>
                <a:lnTo>
                  <a:pt x="69" y="135"/>
                </a:lnTo>
                <a:lnTo>
                  <a:pt x="69" y="133"/>
                </a:lnTo>
                <a:lnTo>
                  <a:pt x="69" y="132"/>
                </a:lnTo>
                <a:lnTo>
                  <a:pt x="71" y="129"/>
                </a:lnTo>
                <a:lnTo>
                  <a:pt x="74" y="127"/>
                </a:lnTo>
                <a:lnTo>
                  <a:pt x="72" y="126"/>
                </a:lnTo>
                <a:lnTo>
                  <a:pt x="72" y="126"/>
                </a:lnTo>
                <a:lnTo>
                  <a:pt x="74" y="124"/>
                </a:lnTo>
                <a:lnTo>
                  <a:pt x="74" y="124"/>
                </a:lnTo>
                <a:lnTo>
                  <a:pt x="74" y="124"/>
                </a:lnTo>
                <a:lnTo>
                  <a:pt x="74" y="126"/>
                </a:lnTo>
                <a:lnTo>
                  <a:pt x="74" y="126"/>
                </a:lnTo>
                <a:lnTo>
                  <a:pt x="75" y="126"/>
                </a:lnTo>
                <a:lnTo>
                  <a:pt x="75" y="124"/>
                </a:lnTo>
                <a:lnTo>
                  <a:pt x="77" y="123"/>
                </a:lnTo>
                <a:lnTo>
                  <a:pt x="77" y="123"/>
                </a:lnTo>
                <a:lnTo>
                  <a:pt x="74" y="120"/>
                </a:lnTo>
                <a:lnTo>
                  <a:pt x="74" y="117"/>
                </a:lnTo>
                <a:lnTo>
                  <a:pt x="72" y="114"/>
                </a:lnTo>
                <a:lnTo>
                  <a:pt x="74" y="111"/>
                </a:lnTo>
                <a:lnTo>
                  <a:pt x="75" y="108"/>
                </a:lnTo>
                <a:lnTo>
                  <a:pt x="78" y="107"/>
                </a:lnTo>
                <a:lnTo>
                  <a:pt x="81" y="105"/>
                </a:lnTo>
                <a:lnTo>
                  <a:pt x="85" y="105"/>
                </a:lnTo>
                <a:lnTo>
                  <a:pt x="88" y="105"/>
                </a:lnTo>
                <a:lnTo>
                  <a:pt x="88" y="107"/>
                </a:lnTo>
                <a:lnTo>
                  <a:pt x="90" y="108"/>
                </a:lnTo>
                <a:lnTo>
                  <a:pt x="91" y="108"/>
                </a:lnTo>
                <a:lnTo>
                  <a:pt x="91" y="108"/>
                </a:lnTo>
                <a:lnTo>
                  <a:pt x="100" y="87"/>
                </a:lnTo>
                <a:lnTo>
                  <a:pt x="106" y="65"/>
                </a:lnTo>
                <a:lnTo>
                  <a:pt x="106" y="64"/>
                </a:lnTo>
                <a:lnTo>
                  <a:pt x="106" y="62"/>
                </a:lnTo>
                <a:lnTo>
                  <a:pt x="106" y="62"/>
                </a:lnTo>
                <a:lnTo>
                  <a:pt x="106" y="61"/>
                </a:lnTo>
                <a:lnTo>
                  <a:pt x="108" y="58"/>
                </a:lnTo>
                <a:lnTo>
                  <a:pt x="109" y="56"/>
                </a:lnTo>
                <a:lnTo>
                  <a:pt x="109" y="53"/>
                </a:lnTo>
                <a:lnTo>
                  <a:pt x="109" y="50"/>
                </a:lnTo>
                <a:lnTo>
                  <a:pt x="108" y="49"/>
                </a:lnTo>
                <a:lnTo>
                  <a:pt x="112" y="43"/>
                </a:lnTo>
                <a:lnTo>
                  <a:pt x="115" y="37"/>
                </a:lnTo>
                <a:lnTo>
                  <a:pt x="118" y="31"/>
                </a:lnTo>
                <a:lnTo>
                  <a:pt x="119" y="27"/>
                </a:lnTo>
                <a:lnTo>
                  <a:pt x="119" y="25"/>
                </a:lnTo>
                <a:lnTo>
                  <a:pt x="119" y="27"/>
                </a:lnTo>
                <a:lnTo>
                  <a:pt x="121" y="27"/>
                </a:lnTo>
                <a:lnTo>
                  <a:pt x="121" y="27"/>
                </a:lnTo>
                <a:lnTo>
                  <a:pt x="122" y="24"/>
                </a:lnTo>
                <a:lnTo>
                  <a:pt x="125" y="21"/>
                </a:lnTo>
                <a:lnTo>
                  <a:pt x="127" y="18"/>
                </a:lnTo>
                <a:lnTo>
                  <a:pt x="128" y="15"/>
                </a:lnTo>
                <a:lnTo>
                  <a:pt x="130" y="13"/>
                </a:lnTo>
                <a:lnTo>
                  <a:pt x="131" y="12"/>
                </a:lnTo>
                <a:lnTo>
                  <a:pt x="133" y="10"/>
                </a:lnTo>
                <a:lnTo>
                  <a:pt x="134" y="9"/>
                </a:lnTo>
                <a:lnTo>
                  <a:pt x="136" y="9"/>
                </a:lnTo>
                <a:lnTo>
                  <a:pt x="136" y="9"/>
                </a:lnTo>
                <a:lnTo>
                  <a:pt x="137" y="7"/>
                </a:lnTo>
                <a:lnTo>
                  <a:pt x="137" y="6"/>
                </a:lnTo>
                <a:lnTo>
                  <a:pt x="139" y="6"/>
                </a:lnTo>
                <a:lnTo>
                  <a:pt x="139" y="6"/>
                </a:lnTo>
                <a:lnTo>
                  <a:pt x="139" y="6"/>
                </a:lnTo>
                <a:lnTo>
                  <a:pt x="139" y="6"/>
                </a:lnTo>
                <a:lnTo>
                  <a:pt x="140" y="6"/>
                </a:lnTo>
                <a:lnTo>
                  <a:pt x="140" y="6"/>
                </a:lnTo>
                <a:lnTo>
                  <a:pt x="140" y="6"/>
                </a:lnTo>
                <a:lnTo>
                  <a:pt x="139" y="4"/>
                </a:lnTo>
                <a:lnTo>
                  <a:pt x="140" y="4"/>
                </a:lnTo>
                <a:lnTo>
                  <a:pt x="142" y="4"/>
                </a:lnTo>
                <a:lnTo>
                  <a:pt x="143" y="4"/>
                </a:lnTo>
                <a:lnTo>
                  <a:pt x="145" y="3"/>
                </a:lnTo>
                <a:lnTo>
                  <a:pt x="148" y="1"/>
                </a:lnTo>
                <a:lnTo>
                  <a:pt x="149" y="1"/>
                </a:lnTo>
                <a:lnTo>
                  <a:pt x="148" y="1"/>
                </a:lnTo>
                <a:lnTo>
                  <a:pt x="148" y="1"/>
                </a:lnTo>
                <a:lnTo>
                  <a:pt x="148" y="3"/>
                </a:lnTo>
                <a:lnTo>
                  <a:pt x="156" y="0"/>
                </a:lnTo>
                <a:close/>
              </a:path>
            </a:pathLst>
          </a:custGeom>
          <a:gradFill flip="none" rotWithShape="1">
            <a:gsLst>
              <a:gs pos="3000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w="0">
            <a:noFill/>
            <a:prstDash val="solid"/>
            <a:round/>
            <a:headEnd/>
            <a:tailEnd/>
          </a:ln>
          <a:effectLst>
            <a:outerShdw blurRad="444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noEditPoints="1"/>
          </p:cNvSpPr>
          <p:nvPr/>
        </p:nvSpPr>
        <p:spPr bwMode="auto">
          <a:xfrm>
            <a:off x="7634287" y="2331109"/>
            <a:ext cx="1806062" cy="3227778"/>
          </a:xfrm>
          <a:custGeom>
            <a:avLst/>
            <a:gdLst>
              <a:gd name="T0" fmla="*/ 95 w 484"/>
              <a:gd name="T1" fmla="*/ 864 h 865"/>
              <a:gd name="T2" fmla="*/ 272 w 484"/>
              <a:gd name="T3" fmla="*/ 422 h 865"/>
              <a:gd name="T4" fmla="*/ 241 w 484"/>
              <a:gd name="T5" fmla="*/ 448 h 865"/>
              <a:gd name="T6" fmla="*/ 241 w 484"/>
              <a:gd name="T7" fmla="*/ 514 h 865"/>
              <a:gd name="T8" fmla="*/ 276 w 484"/>
              <a:gd name="T9" fmla="*/ 715 h 865"/>
              <a:gd name="T10" fmla="*/ 291 w 484"/>
              <a:gd name="T11" fmla="*/ 788 h 865"/>
              <a:gd name="T12" fmla="*/ 316 w 484"/>
              <a:gd name="T13" fmla="*/ 760 h 865"/>
              <a:gd name="T14" fmla="*/ 321 w 484"/>
              <a:gd name="T15" fmla="*/ 664 h 865"/>
              <a:gd name="T16" fmla="*/ 316 w 484"/>
              <a:gd name="T17" fmla="*/ 448 h 865"/>
              <a:gd name="T18" fmla="*/ 297 w 484"/>
              <a:gd name="T19" fmla="*/ 419 h 865"/>
              <a:gd name="T20" fmla="*/ 177 w 484"/>
              <a:gd name="T21" fmla="*/ 8 h 865"/>
              <a:gd name="T22" fmla="*/ 198 w 484"/>
              <a:gd name="T23" fmla="*/ 108 h 865"/>
              <a:gd name="T24" fmla="*/ 186 w 484"/>
              <a:gd name="T25" fmla="*/ 131 h 865"/>
              <a:gd name="T26" fmla="*/ 220 w 484"/>
              <a:gd name="T27" fmla="*/ 148 h 865"/>
              <a:gd name="T28" fmla="*/ 240 w 484"/>
              <a:gd name="T29" fmla="*/ 261 h 865"/>
              <a:gd name="T30" fmla="*/ 240 w 484"/>
              <a:gd name="T31" fmla="*/ 359 h 865"/>
              <a:gd name="T32" fmla="*/ 245 w 484"/>
              <a:gd name="T33" fmla="*/ 402 h 865"/>
              <a:gd name="T34" fmla="*/ 268 w 484"/>
              <a:gd name="T35" fmla="*/ 373 h 865"/>
              <a:gd name="T36" fmla="*/ 300 w 484"/>
              <a:gd name="T37" fmla="*/ 270 h 865"/>
              <a:gd name="T38" fmla="*/ 350 w 484"/>
              <a:gd name="T39" fmla="*/ 236 h 865"/>
              <a:gd name="T40" fmla="*/ 331 w 484"/>
              <a:gd name="T41" fmla="*/ 172 h 865"/>
              <a:gd name="T42" fmla="*/ 402 w 484"/>
              <a:gd name="T43" fmla="*/ 166 h 865"/>
              <a:gd name="T44" fmla="*/ 423 w 484"/>
              <a:gd name="T45" fmla="*/ 267 h 865"/>
              <a:gd name="T46" fmla="*/ 455 w 484"/>
              <a:gd name="T47" fmla="*/ 301 h 865"/>
              <a:gd name="T48" fmla="*/ 481 w 484"/>
              <a:gd name="T49" fmla="*/ 347 h 865"/>
              <a:gd name="T50" fmla="*/ 470 w 484"/>
              <a:gd name="T51" fmla="*/ 434 h 865"/>
              <a:gd name="T52" fmla="*/ 445 w 484"/>
              <a:gd name="T53" fmla="*/ 498 h 865"/>
              <a:gd name="T54" fmla="*/ 460 w 484"/>
              <a:gd name="T55" fmla="*/ 649 h 865"/>
              <a:gd name="T56" fmla="*/ 429 w 484"/>
              <a:gd name="T57" fmla="*/ 710 h 865"/>
              <a:gd name="T58" fmla="*/ 427 w 484"/>
              <a:gd name="T59" fmla="*/ 751 h 865"/>
              <a:gd name="T60" fmla="*/ 430 w 484"/>
              <a:gd name="T61" fmla="*/ 776 h 865"/>
              <a:gd name="T62" fmla="*/ 424 w 484"/>
              <a:gd name="T63" fmla="*/ 807 h 865"/>
              <a:gd name="T64" fmla="*/ 396 w 484"/>
              <a:gd name="T65" fmla="*/ 760 h 865"/>
              <a:gd name="T66" fmla="*/ 402 w 484"/>
              <a:gd name="T67" fmla="*/ 721 h 865"/>
              <a:gd name="T68" fmla="*/ 387 w 484"/>
              <a:gd name="T69" fmla="*/ 670 h 865"/>
              <a:gd name="T70" fmla="*/ 353 w 484"/>
              <a:gd name="T71" fmla="*/ 717 h 865"/>
              <a:gd name="T72" fmla="*/ 353 w 484"/>
              <a:gd name="T73" fmla="*/ 752 h 865"/>
              <a:gd name="T74" fmla="*/ 345 w 484"/>
              <a:gd name="T75" fmla="*/ 795 h 865"/>
              <a:gd name="T76" fmla="*/ 318 w 484"/>
              <a:gd name="T77" fmla="*/ 827 h 865"/>
              <a:gd name="T78" fmla="*/ 262 w 484"/>
              <a:gd name="T79" fmla="*/ 810 h 865"/>
              <a:gd name="T80" fmla="*/ 247 w 484"/>
              <a:gd name="T81" fmla="*/ 806 h 865"/>
              <a:gd name="T82" fmla="*/ 195 w 484"/>
              <a:gd name="T83" fmla="*/ 797 h 865"/>
              <a:gd name="T84" fmla="*/ 185 w 484"/>
              <a:gd name="T85" fmla="*/ 644 h 865"/>
              <a:gd name="T86" fmla="*/ 143 w 484"/>
              <a:gd name="T87" fmla="*/ 465 h 865"/>
              <a:gd name="T88" fmla="*/ 139 w 484"/>
              <a:gd name="T89" fmla="*/ 569 h 865"/>
              <a:gd name="T90" fmla="*/ 148 w 484"/>
              <a:gd name="T91" fmla="*/ 656 h 865"/>
              <a:gd name="T92" fmla="*/ 163 w 484"/>
              <a:gd name="T93" fmla="*/ 754 h 865"/>
              <a:gd name="T94" fmla="*/ 157 w 484"/>
              <a:gd name="T95" fmla="*/ 789 h 865"/>
              <a:gd name="T96" fmla="*/ 106 w 484"/>
              <a:gd name="T97" fmla="*/ 794 h 865"/>
              <a:gd name="T98" fmla="*/ 83 w 484"/>
              <a:gd name="T99" fmla="*/ 636 h 865"/>
              <a:gd name="T100" fmla="*/ 6 w 484"/>
              <a:gd name="T101" fmla="*/ 588 h 865"/>
              <a:gd name="T102" fmla="*/ 12 w 484"/>
              <a:gd name="T103" fmla="*/ 480 h 865"/>
              <a:gd name="T104" fmla="*/ 31 w 484"/>
              <a:gd name="T105" fmla="*/ 436 h 865"/>
              <a:gd name="T106" fmla="*/ 28 w 484"/>
              <a:gd name="T107" fmla="*/ 249 h 865"/>
              <a:gd name="T108" fmla="*/ 35 w 484"/>
              <a:gd name="T109" fmla="*/ 143 h 865"/>
              <a:gd name="T110" fmla="*/ 93 w 484"/>
              <a:gd name="T111" fmla="*/ 117 h 865"/>
              <a:gd name="T112" fmla="*/ 95 w 484"/>
              <a:gd name="T113" fmla="*/ 82 h 865"/>
              <a:gd name="T114" fmla="*/ 95 w 484"/>
              <a:gd name="T115" fmla="*/ 57 h 865"/>
              <a:gd name="T116" fmla="*/ 98 w 484"/>
              <a:gd name="T117" fmla="*/ 45 h 865"/>
              <a:gd name="T118" fmla="*/ 118 w 484"/>
              <a:gd name="T119" fmla="*/ 15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4" h="865">
                <a:moveTo>
                  <a:pt x="95" y="864"/>
                </a:moveTo>
                <a:lnTo>
                  <a:pt x="95" y="864"/>
                </a:lnTo>
                <a:lnTo>
                  <a:pt x="95" y="864"/>
                </a:lnTo>
                <a:lnTo>
                  <a:pt x="95" y="864"/>
                </a:lnTo>
                <a:lnTo>
                  <a:pt x="96" y="864"/>
                </a:lnTo>
                <a:lnTo>
                  <a:pt x="98" y="864"/>
                </a:lnTo>
                <a:lnTo>
                  <a:pt x="98" y="865"/>
                </a:lnTo>
                <a:lnTo>
                  <a:pt x="93" y="865"/>
                </a:lnTo>
                <a:lnTo>
                  <a:pt x="93" y="864"/>
                </a:lnTo>
                <a:lnTo>
                  <a:pt x="95" y="864"/>
                </a:lnTo>
                <a:close/>
                <a:moveTo>
                  <a:pt x="294" y="408"/>
                </a:moveTo>
                <a:lnTo>
                  <a:pt x="291" y="409"/>
                </a:lnTo>
                <a:lnTo>
                  <a:pt x="290" y="410"/>
                </a:lnTo>
                <a:lnTo>
                  <a:pt x="288" y="412"/>
                </a:lnTo>
                <a:lnTo>
                  <a:pt x="287" y="415"/>
                </a:lnTo>
                <a:lnTo>
                  <a:pt x="284" y="416"/>
                </a:lnTo>
                <a:lnTo>
                  <a:pt x="282" y="418"/>
                </a:lnTo>
                <a:lnTo>
                  <a:pt x="279" y="419"/>
                </a:lnTo>
                <a:lnTo>
                  <a:pt x="276" y="422"/>
                </a:lnTo>
                <a:lnTo>
                  <a:pt x="272" y="422"/>
                </a:lnTo>
                <a:lnTo>
                  <a:pt x="268" y="424"/>
                </a:lnTo>
                <a:lnTo>
                  <a:pt x="266" y="425"/>
                </a:lnTo>
                <a:lnTo>
                  <a:pt x="265" y="427"/>
                </a:lnTo>
                <a:lnTo>
                  <a:pt x="262" y="430"/>
                </a:lnTo>
                <a:lnTo>
                  <a:pt x="259" y="431"/>
                </a:lnTo>
                <a:lnTo>
                  <a:pt x="256" y="433"/>
                </a:lnTo>
                <a:lnTo>
                  <a:pt x="251" y="436"/>
                </a:lnTo>
                <a:lnTo>
                  <a:pt x="247" y="439"/>
                </a:lnTo>
                <a:lnTo>
                  <a:pt x="244" y="443"/>
                </a:lnTo>
                <a:lnTo>
                  <a:pt x="241" y="448"/>
                </a:lnTo>
                <a:lnTo>
                  <a:pt x="240" y="448"/>
                </a:lnTo>
                <a:lnTo>
                  <a:pt x="237" y="448"/>
                </a:lnTo>
                <a:lnTo>
                  <a:pt x="237" y="450"/>
                </a:lnTo>
                <a:lnTo>
                  <a:pt x="235" y="452"/>
                </a:lnTo>
                <a:lnTo>
                  <a:pt x="234" y="453"/>
                </a:lnTo>
                <a:lnTo>
                  <a:pt x="234" y="455"/>
                </a:lnTo>
                <a:lnTo>
                  <a:pt x="238" y="476"/>
                </a:lnTo>
                <a:lnTo>
                  <a:pt x="241" y="498"/>
                </a:lnTo>
                <a:lnTo>
                  <a:pt x="241" y="507"/>
                </a:lnTo>
                <a:lnTo>
                  <a:pt x="241" y="514"/>
                </a:lnTo>
                <a:lnTo>
                  <a:pt x="242" y="519"/>
                </a:lnTo>
                <a:lnTo>
                  <a:pt x="242" y="523"/>
                </a:lnTo>
                <a:lnTo>
                  <a:pt x="244" y="536"/>
                </a:lnTo>
                <a:lnTo>
                  <a:pt x="244" y="550"/>
                </a:lnTo>
                <a:lnTo>
                  <a:pt x="248" y="572"/>
                </a:lnTo>
                <a:lnTo>
                  <a:pt x="251" y="594"/>
                </a:lnTo>
                <a:lnTo>
                  <a:pt x="259" y="631"/>
                </a:lnTo>
                <a:lnTo>
                  <a:pt x="266" y="668"/>
                </a:lnTo>
                <a:lnTo>
                  <a:pt x="269" y="693"/>
                </a:lnTo>
                <a:lnTo>
                  <a:pt x="276" y="715"/>
                </a:lnTo>
                <a:lnTo>
                  <a:pt x="284" y="738"/>
                </a:lnTo>
                <a:lnTo>
                  <a:pt x="288" y="761"/>
                </a:lnTo>
                <a:lnTo>
                  <a:pt x="288" y="763"/>
                </a:lnTo>
                <a:lnTo>
                  <a:pt x="290" y="764"/>
                </a:lnTo>
                <a:lnTo>
                  <a:pt x="290" y="772"/>
                </a:lnTo>
                <a:lnTo>
                  <a:pt x="291" y="779"/>
                </a:lnTo>
                <a:lnTo>
                  <a:pt x="293" y="787"/>
                </a:lnTo>
                <a:lnTo>
                  <a:pt x="293" y="788"/>
                </a:lnTo>
                <a:lnTo>
                  <a:pt x="293" y="788"/>
                </a:lnTo>
                <a:lnTo>
                  <a:pt x="291" y="788"/>
                </a:lnTo>
                <a:lnTo>
                  <a:pt x="291" y="788"/>
                </a:lnTo>
                <a:lnTo>
                  <a:pt x="294" y="794"/>
                </a:lnTo>
                <a:lnTo>
                  <a:pt x="300" y="800"/>
                </a:lnTo>
                <a:lnTo>
                  <a:pt x="305" y="803"/>
                </a:lnTo>
                <a:lnTo>
                  <a:pt x="305" y="792"/>
                </a:lnTo>
                <a:lnTo>
                  <a:pt x="309" y="784"/>
                </a:lnTo>
                <a:lnTo>
                  <a:pt x="313" y="776"/>
                </a:lnTo>
                <a:lnTo>
                  <a:pt x="318" y="767"/>
                </a:lnTo>
                <a:lnTo>
                  <a:pt x="316" y="764"/>
                </a:lnTo>
                <a:lnTo>
                  <a:pt x="316" y="760"/>
                </a:lnTo>
                <a:lnTo>
                  <a:pt x="316" y="755"/>
                </a:lnTo>
                <a:lnTo>
                  <a:pt x="319" y="752"/>
                </a:lnTo>
                <a:lnTo>
                  <a:pt x="321" y="750"/>
                </a:lnTo>
                <a:lnTo>
                  <a:pt x="325" y="748"/>
                </a:lnTo>
                <a:lnTo>
                  <a:pt x="325" y="735"/>
                </a:lnTo>
                <a:lnTo>
                  <a:pt x="324" y="720"/>
                </a:lnTo>
                <a:lnTo>
                  <a:pt x="325" y="711"/>
                </a:lnTo>
                <a:lnTo>
                  <a:pt x="325" y="701"/>
                </a:lnTo>
                <a:lnTo>
                  <a:pt x="324" y="689"/>
                </a:lnTo>
                <a:lnTo>
                  <a:pt x="321" y="664"/>
                </a:lnTo>
                <a:lnTo>
                  <a:pt x="315" y="661"/>
                </a:lnTo>
                <a:lnTo>
                  <a:pt x="311" y="659"/>
                </a:lnTo>
                <a:lnTo>
                  <a:pt x="306" y="655"/>
                </a:lnTo>
                <a:lnTo>
                  <a:pt x="309" y="606"/>
                </a:lnTo>
                <a:lnTo>
                  <a:pt x="311" y="553"/>
                </a:lnTo>
                <a:lnTo>
                  <a:pt x="313" y="501"/>
                </a:lnTo>
                <a:lnTo>
                  <a:pt x="315" y="483"/>
                </a:lnTo>
                <a:lnTo>
                  <a:pt x="316" y="468"/>
                </a:lnTo>
                <a:lnTo>
                  <a:pt x="316" y="459"/>
                </a:lnTo>
                <a:lnTo>
                  <a:pt x="316" y="448"/>
                </a:lnTo>
                <a:lnTo>
                  <a:pt x="315" y="440"/>
                </a:lnTo>
                <a:lnTo>
                  <a:pt x="312" y="437"/>
                </a:lnTo>
                <a:lnTo>
                  <a:pt x="311" y="436"/>
                </a:lnTo>
                <a:lnTo>
                  <a:pt x="308" y="434"/>
                </a:lnTo>
                <a:lnTo>
                  <a:pt x="306" y="430"/>
                </a:lnTo>
                <a:lnTo>
                  <a:pt x="305" y="427"/>
                </a:lnTo>
                <a:lnTo>
                  <a:pt x="305" y="422"/>
                </a:lnTo>
                <a:lnTo>
                  <a:pt x="302" y="422"/>
                </a:lnTo>
                <a:lnTo>
                  <a:pt x="299" y="421"/>
                </a:lnTo>
                <a:lnTo>
                  <a:pt x="297" y="419"/>
                </a:lnTo>
                <a:lnTo>
                  <a:pt x="294" y="418"/>
                </a:lnTo>
                <a:lnTo>
                  <a:pt x="294" y="415"/>
                </a:lnTo>
                <a:lnTo>
                  <a:pt x="294" y="412"/>
                </a:lnTo>
                <a:lnTo>
                  <a:pt x="294" y="408"/>
                </a:lnTo>
                <a:close/>
                <a:moveTo>
                  <a:pt x="149" y="0"/>
                </a:moveTo>
                <a:lnTo>
                  <a:pt x="161" y="0"/>
                </a:lnTo>
                <a:lnTo>
                  <a:pt x="164" y="2"/>
                </a:lnTo>
                <a:lnTo>
                  <a:pt x="169" y="3"/>
                </a:lnTo>
                <a:lnTo>
                  <a:pt x="173" y="5"/>
                </a:lnTo>
                <a:lnTo>
                  <a:pt x="177" y="8"/>
                </a:lnTo>
                <a:lnTo>
                  <a:pt x="182" y="9"/>
                </a:lnTo>
                <a:lnTo>
                  <a:pt x="185" y="14"/>
                </a:lnTo>
                <a:lnTo>
                  <a:pt x="192" y="26"/>
                </a:lnTo>
                <a:lnTo>
                  <a:pt x="198" y="43"/>
                </a:lnTo>
                <a:lnTo>
                  <a:pt x="203" y="57"/>
                </a:lnTo>
                <a:lnTo>
                  <a:pt x="204" y="69"/>
                </a:lnTo>
                <a:lnTo>
                  <a:pt x="204" y="86"/>
                </a:lnTo>
                <a:lnTo>
                  <a:pt x="203" y="101"/>
                </a:lnTo>
                <a:lnTo>
                  <a:pt x="201" y="106"/>
                </a:lnTo>
                <a:lnTo>
                  <a:pt x="198" y="108"/>
                </a:lnTo>
                <a:lnTo>
                  <a:pt x="197" y="111"/>
                </a:lnTo>
                <a:lnTo>
                  <a:pt x="194" y="116"/>
                </a:lnTo>
                <a:lnTo>
                  <a:pt x="195" y="117"/>
                </a:lnTo>
                <a:lnTo>
                  <a:pt x="195" y="119"/>
                </a:lnTo>
                <a:lnTo>
                  <a:pt x="195" y="119"/>
                </a:lnTo>
                <a:lnTo>
                  <a:pt x="192" y="122"/>
                </a:lnTo>
                <a:lnTo>
                  <a:pt x="191" y="123"/>
                </a:lnTo>
                <a:lnTo>
                  <a:pt x="189" y="126"/>
                </a:lnTo>
                <a:lnTo>
                  <a:pt x="188" y="129"/>
                </a:lnTo>
                <a:lnTo>
                  <a:pt x="186" y="131"/>
                </a:lnTo>
                <a:lnTo>
                  <a:pt x="185" y="132"/>
                </a:lnTo>
                <a:lnTo>
                  <a:pt x="192" y="135"/>
                </a:lnTo>
                <a:lnTo>
                  <a:pt x="201" y="137"/>
                </a:lnTo>
                <a:lnTo>
                  <a:pt x="206" y="138"/>
                </a:lnTo>
                <a:lnTo>
                  <a:pt x="208" y="140"/>
                </a:lnTo>
                <a:lnTo>
                  <a:pt x="213" y="141"/>
                </a:lnTo>
                <a:lnTo>
                  <a:pt x="216" y="143"/>
                </a:lnTo>
                <a:lnTo>
                  <a:pt x="219" y="144"/>
                </a:lnTo>
                <a:lnTo>
                  <a:pt x="220" y="145"/>
                </a:lnTo>
                <a:lnTo>
                  <a:pt x="220" y="148"/>
                </a:lnTo>
                <a:lnTo>
                  <a:pt x="222" y="153"/>
                </a:lnTo>
                <a:lnTo>
                  <a:pt x="222" y="157"/>
                </a:lnTo>
                <a:lnTo>
                  <a:pt x="223" y="160"/>
                </a:lnTo>
                <a:lnTo>
                  <a:pt x="225" y="162"/>
                </a:lnTo>
                <a:lnTo>
                  <a:pt x="225" y="165"/>
                </a:lnTo>
                <a:lnTo>
                  <a:pt x="229" y="191"/>
                </a:lnTo>
                <a:lnTo>
                  <a:pt x="235" y="221"/>
                </a:lnTo>
                <a:lnTo>
                  <a:pt x="238" y="234"/>
                </a:lnTo>
                <a:lnTo>
                  <a:pt x="240" y="248"/>
                </a:lnTo>
                <a:lnTo>
                  <a:pt x="240" y="261"/>
                </a:lnTo>
                <a:lnTo>
                  <a:pt x="238" y="273"/>
                </a:lnTo>
                <a:lnTo>
                  <a:pt x="238" y="288"/>
                </a:lnTo>
                <a:lnTo>
                  <a:pt x="238" y="302"/>
                </a:lnTo>
                <a:lnTo>
                  <a:pt x="240" y="322"/>
                </a:lnTo>
                <a:lnTo>
                  <a:pt x="240" y="339"/>
                </a:lnTo>
                <a:lnTo>
                  <a:pt x="240" y="342"/>
                </a:lnTo>
                <a:lnTo>
                  <a:pt x="238" y="345"/>
                </a:lnTo>
                <a:lnTo>
                  <a:pt x="240" y="350"/>
                </a:lnTo>
                <a:lnTo>
                  <a:pt x="240" y="354"/>
                </a:lnTo>
                <a:lnTo>
                  <a:pt x="240" y="359"/>
                </a:lnTo>
                <a:lnTo>
                  <a:pt x="238" y="362"/>
                </a:lnTo>
                <a:lnTo>
                  <a:pt x="238" y="365"/>
                </a:lnTo>
                <a:lnTo>
                  <a:pt x="240" y="371"/>
                </a:lnTo>
                <a:lnTo>
                  <a:pt x="240" y="376"/>
                </a:lnTo>
                <a:lnTo>
                  <a:pt x="241" y="382"/>
                </a:lnTo>
                <a:lnTo>
                  <a:pt x="241" y="388"/>
                </a:lnTo>
                <a:lnTo>
                  <a:pt x="241" y="393"/>
                </a:lnTo>
                <a:lnTo>
                  <a:pt x="241" y="399"/>
                </a:lnTo>
                <a:lnTo>
                  <a:pt x="242" y="402"/>
                </a:lnTo>
                <a:lnTo>
                  <a:pt x="245" y="402"/>
                </a:lnTo>
                <a:lnTo>
                  <a:pt x="247" y="400"/>
                </a:lnTo>
                <a:lnTo>
                  <a:pt x="248" y="399"/>
                </a:lnTo>
                <a:lnTo>
                  <a:pt x="250" y="396"/>
                </a:lnTo>
                <a:lnTo>
                  <a:pt x="251" y="394"/>
                </a:lnTo>
                <a:lnTo>
                  <a:pt x="253" y="393"/>
                </a:lnTo>
                <a:lnTo>
                  <a:pt x="256" y="388"/>
                </a:lnTo>
                <a:lnTo>
                  <a:pt x="259" y="384"/>
                </a:lnTo>
                <a:lnTo>
                  <a:pt x="263" y="381"/>
                </a:lnTo>
                <a:lnTo>
                  <a:pt x="268" y="378"/>
                </a:lnTo>
                <a:lnTo>
                  <a:pt x="268" y="373"/>
                </a:lnTo>
                <a:lnTo>
                  <a:pt x="268" y="369"/>
                </a:lnTo>
                <a:lnTo>
                  <a:pt x="268" y="363"/>
                </a:lnTo>
                <a:lnTo>
                  <a:pt x="272" y="338"/>
                </a:lnTo>
                <a:lnTo>
                  <a:pt x="279" y="313"/>
                </a:lnTo>
                <a:lnTo>
                  <a:pt x="284" y="301"/>
                </a:lnTo>
                <a:lnTo>
                  <a:pt x="288" y="289"/>
                </a:lnTo>
                <a:lnTo>
                  <a:pt x="290" y="283"/>
                </a:lnTo>
                <a:lnTo>
                  <a:pt x="293" y="279"/>
                </a:lnTo>
                <a:lnTo>
                  <a:pt x="296" y="273"/>
                </a:lnTo>
                <a:lnTo>
                  <a:pt x="300" y="270"/>
                </a:lnTo>
                <a:lnTo>
                  <a:pt x="305" y="267"/>
                </a:lnTo>
                <a:lnTo>
                  <a:pt x="309" y="265"/>
                </a:lnTo>
                <a:lnTo>
                  <a:pt x="313" y="264"/>
                </a:lnTo>
                <a:lnTo>
                  <a:pt x="318" y="261"/>
                </a:lnTo>
                <a:lnTo>
                  <a:pt x="321" y="259"/>
                </a:lnTo>
                <a:lnTo>
                  <a:pt x="324" y="257"/>
                </a:lnTo>
                <a:lnTo>
                  <a:pt x="331" y="254"/>
                </a:lnTo>
                <a:lnTo>
                  <a:pt x="339" y="249"/>
                </a:lnTo>
                <a:lnTo>
                  <a:pt x="346" y="245"/>
                </a:lnTo>
                <a:lnTo>
                  <a:pt x="350" y="236"/>
                </a:lnTo>
                <a:lnTo>
                  <a:pt x="343" y="228"/>
                </a:lnTo>
                <a:lnTo>
                  <a:pt x="339" y="218"/>
                </a:lnTo>
                <a:lnTo>
                  <a:pt x="336" y="206"/>
                </a:lnTo>
                <a:lnTo>
                  <a:pt x="334" y="193"/>
                </a:lnTo>
                <a:lnTo>
                  <a:pt x="336" y="188"/>
                </a:lnTo>
                <a:lnTo>
                  <a:pt x="336" y="184"/>
                </a:lnTo>
                <a:lnTo>
                  <a:pt x="334" y="178"/>
                </a:lnTo>
                <a:lnTo>
                  <a:pt x="333" y="177"/>
                </a:lnTo>
                <a:lnTo>
                  <a:pt x="331" y="175"/>
                </a:lnTo>
                <a:lnTo>
                  <a:pt x="331" y="172"/>
                </a:lnTo>
                <a:lnTo>
                  <a:pt x="331" y="171"/>
                </a:lnTo>
                <a:lnTo>
                  <a:pt x="331" y="168"/>
                </a:lnTo>
                <a:lnTo>
                  <a:pt x="333" y="166"/>
                </a:lnTo>
                <a:lnTo>
                  <a:pt x="333" y="163"/>
                </a:lnTo>
                <a:lnTo>
                  <a:pt x="342" y="153"/>
                </a:lnTo>
                <a:lnTo>
                  <a:pt x="353" y="145"/>
                </a:lnTo>
                <a:lnTo>
                  <a:pt x="367" y="140"/>
                </a:lnTo>
                <a:lnTo>
                  <a:pt x="384" y="143"/>
                </a:lnTo>
                <a:lnTo>
                  <a:pt x="396" y="151"/>
                </a:lnTo>
                <a:lnTo>
                  <a:pt x="402" y="166"/>
                </a:lnTo>
                <a:lnTo>
                  <a:pt x="404" y="184"/>
                </a:lnTo>
                <a:lnTo>
                  <a:pt x="410" y="187"/>
                </a:lnTo>
                <a:lnTo>
                  <a:pt x="410" y="193"/>
                </a:lnTo>
                <a:lnTo>
                  <a:pt x="408" y="199"/>
                </a:lnTo>
                <a:lnTo>
                  <a:pt x="405" y="206"/>
                </a:lnTo>
                <a:lnTo>
                  <a:pt x="402" y="211"/>
                </a:lnTo>
                <a:lnTo>
                  <a:pt x="411" y="234"/>
                </a:lnTo>
                <a:lnTo>
                  <a:pt x="417" y="262"/>
                </a:lnTo>
                <a:lnTo>
                  <a:pt x="420" y="265"/>
                </a:lnTo>
                <a:lnTo>
                  <a:pt x="423" y="267"/>
                </a:lnTo>
                <a:lnTo>
                  <a:pt x="427" y="270"/>
                </a:lnTo>
                <a:lnTo>
                  <a:pt x="430" y="273"/>
                </a:lnTo>
                <a:lnTo>
                  <a:pt x="432" y="277"/>
                </a:lnTo>
                <a:lnTo>
                  <a:pt x="438" y="280"/>
                </a:lnTo>
                <a:lnTo>
                  <a:pt x="442" y="285"/>
                </a:lnTo>
                <a:lnTo>
                  <a:pt x="448" y="289"/>
                </a:lnTo>
                <a:lnTo>
                  <a:pt x="452" y="292"/>
                </a:lnTo>
                <a:lnTo>
                  <a:pt x="454" y="295"/>
                </a:lnTo>
                <a:lnTo>
                  <a:pt x="454" y="298"/>
                </a:lnTo>
                <a:lnTo>
                  <a:pt x="455" y="301"/>
                </a:lnTo>
                <a:lnTo>
                  <a:pt x="457" y="304"/>
                </a:lnTo>
                <a:lnTo>
                  <a:pt x="457" y="308"/>
                </a:lnTo>
                <a:lnTo>
                  <a:pt x="464" y="310"/>
                </a:lnTo>
                <a:lnTo>
                  <a:pt x="473" y="310"/>
                </a:lnTo>
                <a:lnTo>
                  <a:pt x="475" y="313"/>
                </a:lnTo>
                <a:lnTo>
                  <a:pt x="478" y="316"/>
                </a:lnTo>
                <a:lnTo>
                  <a:pt x="479" y="317"/>
                </a:lnTo>
                <a:lnTo>
                  <a:pt x="481" y="322"/>
                </a:lnTo>
                <a:lnTo>
                  <a:pt x="484" y="334"/>
                </a:lnTo>
                <a:lnTo>
                  <a:pt x="481" y="347"/>
                </a:lnTo>
                <a:lnTo>
                  <a:pt x="479" y="362"/>
                </a:lnTo>
                <a:lnTo>
                  <a:pt x="481" y="363"/>
                </a:lnTo>
                <a:lnTo>
                  <a:pt x="481" y="366"/>
                </a:lnTo>
                <a:lnTo>
                  <a:pt x="481" y="371"/>
                </a:lnTo>
                <a:lnTo>
                  <a:pt x="479" y="376"/>
                </a:lnTo>
                <a:lnTo>
                  <a:pt x="478" y="379"/>
                </a:lnTo>
                <a:lnTo>
                  <a:pt x="475" y="382"/>
                </a:lnTo>
                <a:lnTo>
                  <a:pt x="473" y="405"/>
                </a:lnTo>
                <a:lnTo>
                  <a:pt x="470" y="428"/>
                </a:lnTo>
                <a:lnTo>
                  <a:pt x="470" y="434"/>
                </a:lnTo>
                <a:lnTo>
                  <a:pt x="470" y="440"/>
                </a:lnTo>
                <a:lnTo>
                  <a:pt x="470" y="445"/>
                </a:lnTo>
                <a:lnTo>
                  <a:pt x="469" y="449"/>
                </a:lnTo>
                <a:lnTo>
                  <a:pt x="466" y="450"/>
                </a:lnTo>
                <a:lnTo>
                  <a:pt x="461" y="450"/>
                </a:lnTo>
                <a:lnTo>
                  <a:pt x="458" y="449"/>
                </a:lnTo>
                <a:lnTo>
                  <a:pt x="454" y="474"/>
                </a:lnTo>
                <a:lnTo>
                  <a:pt x="448" y="496"/>
                </a:lnTo>
                <a:lnTo>
                  <a:pt x="447" y="498"/>
                </a:lnTo>
                <a:lnTo>
                  <a:pt x="445" y="498"/>
                </a:lnTo>
                <a:lnTo>
                  <a:pt x="444" y="498"/>
                </a:lnTo>
                <a:lnTo>
                  <a:pt x="442" y="499"/>
                </a:lnTo>
                <a:lnTo>
                  <a:pt x="447" y="542"/>
                </a:lnTo>
                <a:lnTo>
                  <a:pt x="452" y="587"/>
                </a:lnTo>
                <a:lnTo>
                  <a:pt x="458" y="631"/>
                </a:lnTo>
                <a:lnTo>
                  <a:pt x="458" y="634"/>
                </a:lnTo>
                <a:lnTo>
                  <a:pt x="460" y="638"/>
                </a:lnTo>
                <a:lnTo>
                  <a:pt x="460" y="643"/>
                </a:lnTo>
                <a:lnTo>
                  <a:pt x="460" y="647"/>
                </a:lnTo>
                <a:lnTo>
                  <a:pt x="460" y="649"/>
                </a:lnTo>
                <a:lnTo>
                  <a:pt x="458" y="652"/>
                </a:lnTo>
                <a:lnTo>
                  <a:pt x="455" y="655"/>
                </a:lnTo>
                <a:lnTo>
                  <a:pt x="451" y="656"/>
                </a:lnTo>
                <a:lnTo>
                  <a:pt x="447" y="656"/>
                </a:lnTo>
                <a:lnTo>
                  <a:pt x="442" y="658"/>
                </a:lnTo>
                <a:lnTo>
                  <a:pt x="439" y="658"/>
                </a:lnTo>
                <a:lnTo>
                  <a:pt x="436" y="659"/>
                </a:lnTo>
                <a:lnTo>
                  <a:pt x="435" y="683"/>
                </a:lnTo>
                <a:lnTo>
                  <a:pt x="430" y="705"/>
                </a:lnTo>
                <a:lnTo>
                  <a:pt x="429" y="710"/>
                </a:lnTo>
                <a:lnTo>
                  <a:pt x="429" y="714"/>
                </a:lnTo>
                <a:lnTo>
                  <a:pt x="427" y="718"/>
                </a:lnTo>
                <a:lnTo>
                  <a:pt x="427" y="721"/>
                </a:lnTo>
                <a:lnTo>
                  <a:pt x="429" y="724"/>
                </a:lnTo>
                <a:lnTo>
                  <a:pt x="427" y="729"/>
                </a:lnTo>
                <a:lnTo>
                  <a:pt x="427" y="733"/>
                </a:lnTo>
                <a:lnTo>
                  <a:pt x="427" y="739"/>
                </a:lnTo>
                <a:lnTo>
                  <a:pt x="429" y="744"/>
                </a:lnTo>
                <a:lnTo>
                  <a:pt x="427" y="748"/>
                </a:lnTo>
                <a:lnTo>
                  <a:pt x="427" y="751"/>
                </a:lnTo>
                <a:lnTo>
                  <a:pt x="427" y="754"/>
                </a:lnTo>
                <a:lnTo>
                  <a:pt x="429" y="758"/>
                </a:lnTo>
                <a:lnTo>
                  <a:pt x="430" y="761"/>
                </a:lnTo>
                <a:lnTo>
                  <a:pt x="432" y="764"/>
                </a:lnTo>
                <a:lnTo>
                  <a:pt x="433" y="769"/>
                </a:lnTo>
                <a:lnTo>
                  <a:pt x="432" y="770"/>
                </a:lnTo>
                <a:lnTo>
                  <a:pt x="432" y="770"/>
                </a:lnTo>
                <a:lnTo>
                  <a:pt x="430" y="772"/>
                </a:lnTo>
                <a:lnTo>
                  <a:pt x="430" y="773"/>
                </a:lnTo>
                <a:lnTo>
                  <a:pt x="430" y="776"/>
                </a:lnTo>
                <a:lnTo>
                  <a:pt x="432" y="778"/>
                </a:lnTo>
                <a:lnTo>
                  <a:pt x="432" y="781"/>
                </a:lnTo>
                <a:lnTo>
                  <a:pt x="432" y="787"/>
                </a:lnTo>
                <a:lnTo>
                  <a:pt x="432" y="791"/>
                </a:lnTo>
                <a:lnTo>
                  <a:pt x="430" y="795"/>
                </a:lnTo>
                <a:lnTo>
                  <a:pt x="430" y="798"/>
                </a:lnTo>
                <a:lnTo>
                  <a:pt x="430" y="800"/>
                </a:lnTo>
                <a:lnTo>
                  <a:pt x="430" y="803"/>
                </a:lnTo>
                <a:lnTo>
                  <a:pt x="427" y="806"/>
                </a:lnTo>
                <a:lnTo>
                  <a:pt x="424" y="807"/>
                </a:lnTo>
                <a:lnTo>
                  <a:pt x="420" y="810"/>
                </a:lnTo>
                <a:lnTo>
                  <a:pt x="417" y="810"/>
                </a:lnTo>
                <a:lnTo>
                  <a:pt x="405" y="812"/>
                </a:lnTo>
                <a:lnTo>
                  <a:pt x="395" y="810"/>
                </a:lnTo>
                <a:lnTo>
                  <a:pt x="386" y="807"/>
                </a:lnTo>
                <a:lnTo>
                  <a:pt x="386" y="795"/>
                </a:lnTo>
                <a:lnTo>
                  <a:pt x="390" y="785"/>
                </a:lnTo>
                <a:lnTo>
                  <a:pt x="393" y="776"/>
                </a:lnTo>
                <a:lnTo>
                  <a:pt x="395" y="764"/>
                </a:lnTo>
                <a:lnTo>
                  <a:pt x="396" y="760"/>
                </a:lnTo>
                <a:lnTo>
                  <a:pt x="398" y="757"/>
                </a:lnTo>
                <a:lnTo>
                  <a:pt x="398" y="752"/>
                </a:lnTo>
                <a:lnTo>
                  <a:pt x="398" y="750"/>
                </a:lnTo>
                <a:lnTo>
                  <a:pt x="398" y="744"/>
                </a:lnTo>
                <a:lnTo>
                  <a:pt x="399" y="738"/>
                </a:lnTo>
                <a:lnTo>
                  <a:pt x="401" y="733"/>
                </a:lnTo>
                <a:lnTo>
                  <a:pt x="401" y="730"/>
                </a:lnTo>
                <a:lnTo>
                  <a:pt x="401" y="726"/>
                </a:lnTo>
                <a:lnTo>
                  <a:pt x="401" y="723"/>
                </a:lnTo>
                <a:lnTo>
                  <a:pt x="402" y="721"/>
                </a:lnTo>
                <a:lnTo>
                  <a:pt x="402" y="718"/>
                </a:lnTo>
                <a:lnTo>
                  <a:pt x="404" y="717"/>
                </a:lnTo>
                <a:lnTo>
                  <a:pt x="404" y="713"/>
                </a:lnTo>
                <a:lnTo>
                  <a:pt x="402" y="708"/>
                </a:lnTo>
                <a:lnTo>
                  <a:pt x="401" y="704"/>
                </a:lnTo>
                <a:lnTo>
                  <a:pt x="399" y="683"/>
                </a:lnTo>
                <a:lnTo>
                  <a:pt x="396" y="662"/>
                </a:lnTo>
                <a:lnTo>
                  <a:pt x="393" y="664"/>
                </a:lnTo>
                <a:lnTo>
                  <a:pt x="390" y="667"/>
                </a:lnTo>
                <a:lnTo>
                  <a:pt x="387" y="670"/>
                </a:lnTo>
                <a:lnTo>
                  <a:pt x="384" y="673"/>
                </a:lnTo>
                <a:lnTo>
                  <a:pt x="380" y="674"/>
                </a:lnTo>
                <a:lnTo>
                  <a:pt x="376" y="675"/>
                </a:lnTo>
                <a:lnTo>
                  <a:pt x="370" y="675"/>
                </a:lnTo>
                <a:lnTo>
                  <a:pt x="364" y="675"/>
                </a:lnTo>
                <a:lnTo>
                  <a:pt x="358" y="675"/>
                </a:lnTo>
                <a:lnTo>
                  <a:pt x="350" y="714"/>
                </a:lnTo>
                <a:lnTo>
                  <a:pt x="350" y="715"/>
                </a:lnTo>
                <a:lnTo>
                  <a:pt x="352" y="715"/>
                </a:lnTo>
                <a:lnTo>
                  <a:pt x="353" y="717"/>
                </a:lnTo>
                <a:lnTo>
                  <a:pt x="353" y="718"/>
                </a:lnTo>
                <a:lnTo>
                  <a:pt x="352" y="723"/>
                </a:lnTo>
                <a:lnTo>
                  <a:pt x="352" y="729"/>
                </a:lnTo>
                <a:lnTo>
                  <a:pt x="352" y="733"/>
                </a:lnTo>
                <a:lnTo>
                  <a:pt x="353" y="738"/>
                </a:lnTo>
                <a:lnTo>
                  <a:pt x="352" y="741"/>
                </a:lnTo>
                <a:lnTo>
                  <a:pt x="352" y="742"/>
                </a:lnTo>
                <a:lnTo>
                  <a:pt x="353" y="747"/>
                </a:lnTo>
                <a:lnTo>
                  <a:pt x="353" y="750"/>
                </a:lnTo>
                <a:lnTo>
                  <a:pt x="353" y="752"/>
                </a:lnTo>
                <a:lnTo>
                  <a:pt x="352" y="761"/>
                </a:lnTo>
                <a:lnTo>
                  <a:pt x="350" y="770"/>
                </a:lnTo>
                <a:lnTo>
                  <a:pt x="350" y="772"/>
                </a:lnTo>
                <a:lnTo>
                  <a:pt x="352" y="775"/>
                </a:lnTo>
                <a:lnTo>
                  <a:pt x="352" y="779"/>
                </a:lnTo>
                <a:lnTo>
                  <a:pt x="352" y="784"/>
                </a:lnTo>
                <a:lnTo>
                  <a:pt x="349" y="787"/>
                </a:lnTo>
                <a:lnTo>
                  <a:pt x="347" y="789"/>
                </a:lnTo>
                <a:lnTo>
                  <a:pt x="346" y="792"/>
                </a:lnTo>
                <a:lnTo>
                  <a:pt x="345" y="795"/>
                </a:lnTo>
                <a:lnTo>
                  <a:pt x="346" y="801"/>
                </a:lnTo>
                <a:lnTo>
                  <a:pt x="339" y="807"/>
                </a:lnTo>
                <a:lnTo>
                  <a:pt x="327" y="809"/>
                </a:lnTo>
                <a:lnTo>
                  <a:pt x="315" y="809"/>
                </a:lnTo>
                <a:lnTo>
                  <a:pt x="306" y="806"/>
                </a:lnTo>
                <a:lnTo>
                  <a:pt x="309" y="810"/>
                </a:lnTo>
                <a:lnTo>
                  <a:pt x="312" y="815"/>
                </a:lnTo>
                <a:lnTo>
                  <a:pt x="315" y="819"/>
                </a:lnTo>
                <a:lnTo>
                  <a:pt x="318" y="824"/>
                </a:lnTo>
                <a:lnTo>
                  <a:pt x="318" y="827"/>
                </a:lnTo>
                <a:lnTo>
                  <a:pt x="318" y="829"/>
                </a:lnTo>
                <a:lnTo>
                  <a:pt x="318" y="831"/>
                </a:lnTo>
                <a:lnTo>
                  <a:pt x="305" y="831"/>
                </a:lnTo>
                <a:lnTo>
                  <a:pt x="291" y="828"/>
                </a:lnTo>
                <a:lnTo>
                  <a:pt x="282" y="827"/>
                </a:lnTo>
                <a:lnTo>
                  <a:pt x="275" y="825"/>
                </a:lnTo>
                <a:lnTo>
                  <a:pt x="268" y="821"/>
                </a:lnTo>
                <a:lnTo>
                  <a:pt x="265" y="819"/>
                </a:lnTo>
                <a:lnTo>
                  <a:pt x="263" y="815"/>
                </a:lnTo>
                <a:lnTo>
                  <a:pt x="262" y="810"/>
                </a:lnTo>
                <a:lnTo>
                  <a:pt x="260" y="807"/>
                </a:lnTo>
                <a:lnTo>
                  <a:pt x="259" y="803"/>
                </a:lnTo>
                <a:lnTo>
                  <a:pt x="257" y="800"/>
                </a:lnTo>
                <a:lnTo>
                  <a:pt x="254" y="798"/>
                </a:lnTo>
                <a:lnTo>
                  <a:pt x="254" y="800"/>
                </a:lnTo>
                <a:lnTo>
                  <a:pt x="256" y="801"/>
                </a:lnTo>
                <a:lnTo>
                  <a:pt x="254" y="804"/>
                </a:lnTo>
                <a:lnTo>
                  <a:pt x="253" y="804"/>
                </a:lnTo>
                <a:lnTo>
                  <a:pt x="250" y="806"/>
                </a:lnTo>
                <a:lnTo>
                  <a:pt x="247" y="806"/>
                </a:lnTo>
                <a:lnTo>
                  <a:pt x="245" y="804"/>
                </a:lnTo>
                <a:lnTo>
                  <a:pt x="244" y="803"/>
                </a:lnTo>
                <a:lnTo>
                  <a:pt x="244" y="801"/>
                </a:lnTo>
                <a:lnTo>
                  <a:pt x="244" y="800"/>
                </a:lnTo>
                <a:lnTo>
                  <a:pt x="244" y="798"/>
                </a:lnTo>
                <a:lnTo>
                  <a:pt x="228" y="798"/>
                </a:lnTo>
                <a:lnTo>
                  <a:pt x="213" y="798"/>
                </a:lnTo>
                <a:lnTo>
                  <a:pt x="206" y="798"/>
                </a:lnTo>
                <a:lnTo>
                  <a:pt x="200" y="798"/>
                </a:lnTo>
                <a:lnTo>
                  <a:pt x="195" y="797"/>
                </a:lnTo>
                <a:lnTo>
                  <a:pt x="189" y="795"/>
                </a:lnTo>
                <a:lnTo>
                  <a:pt x="189" y="766"/>
                </a:lnTo>
                <a:lnTo>
                  <a:pt x="189" y="736"/>
                </a:lnTo>
                <a:lnTo>
                  <a:pt x="191" y="721"/>
                </a:lnTo>
                <a:lnTo>
                  <a:pt x="191" y="708"/>
                </a:lnTo>
                <a:lnTo>
                  <a:pt x="189" y="705"/>
                </a:lnTo>
                <a:lnTo>
                  <a:pt x="189" y="702"/>
                </a:lnTo>
                <a:lnTo>
                  <a:pt x="189" y="692"/>
                </a:lnTo>
                <a:lnTo>
                  <a:pt x="189" y="683"/>
                </a:lnTo>
                <a:lnTo>
                  <a:pt x="185" y="644"/>
                </a:lnTo>
                <a:lnTo>
                  <a:pt x="180" y="604"/>
                </a:lnTo>
                <a:lnTo>
                  <a:pt x="174" y="567"/>
                </a:lnTo>
                <a:lnTo>
                  <a:pt x="174" y="563"/>
                </a:lnTo>
                <a:lnTo>
                  <a:pt x="174" y="557"/>
                </a:lnTo>
                <a:lnTo>
                  <a:pt x="173" y="553"/>
                </a:lnTo>
                <a:lnTo>
                  <a:pt x="171" y="547"/>
                </a:lnTo>
                <a:lnTo>
                  <a:pt x="169" y="541"/>
                </a:lnTo>
                <a:lnTo>
                  <a:pt x="157" y="493"/>
                </a:lnTo>
                <a:lnTo>
                  <a:pt x="145" y="446"/>
                </a:lnTo>
                <a:lnTo>
                  <a:pt x="143" y="465"/>
                </a:lnTo>
                <a:lnTo>
                  <a:pt x="143" y="485"/>
                </a:lnTo>
                <a:lnTo>
                  <a:pt x="142" y="502"/>
                </a:lnTo>
                <a:lnTo>
                  <a:pt x="142" y="505"/>
                </a:lnTo>
                <a:lnTo>
                  <a:pt x="140" y="510"/>
                </a:lnTo>
                <a:lnTo>
                  <a:pt x="140" y="514"/>
                </a:lnTo>
                <a:lnTo>
                  <a:pt x="140" y="520"/>
                </a:lnTo>
                <a:lnTo>
                  <a:pt x="140" y="526"/>
                </a:lnTo>
                <a:lnTo>
                  <a:pt x="140" y="545"/>
                </a:lnTo>
                <a:lnTo>
                  <a:pt x="139" y="564"/>
                </a:lnTo>
                <a:lnTo>
                  <a:pt x="139" y="569"/>
                </a:lnTo>
                <a:lnTo>
                  <a:pt x="140" y="575"/>
                </a:lnTo>
                <a:lnTo>
                  <a:pt x="140" y="579"/>
                </a:lnTo>
                <a:lnTo>
                  <a:pt x="140" y="588"/>
                </a:lnTo>
                <a:lnTo>
                  <a:pt x="140" y="597"/>
                </a:lnTo>
                <a:lnTo>
                  <a:pt x="142" y="613"/>
                </a:lnTo>
                <a:lnTo>
                  <a:pt x="143" y="631"/>
                </a:lnTo>
                <a:lnTo>
                  <a:pt x="145" y="637"/>
                </a:lnTo>
                <a:lnTo>
                  <a:pt x="146" y="641"/>
                </a:lnTo>
                <a:lnTo>
                  <a:pt x="148" y="647"/>
                </a:lnTo>
                <a:lnTo>
                  <a:pt x="148" y="656"/>
                </a:lnTo>
                <a:lnTo>
                  <a:pt x="149" y="667"/>
                </a:lnTo>
                <a:lnTo>
                  <a:pt x="152" y="686"/>
                </a:lnTo>
                <a:lnTo>
                  <a:pt x="154" y="704"/>
                </a:lnTo>
                <a:lnTo>
                  <a:pt x="155" y="718"/>
                </a:lnTo>
                <a:lnTo>
                  <a:pt x="158" y="732"/>
                </a:lnTo>
                <a:lnTo>
                  <a:pt x="158" y="738"/>
                </a:lnTo>
                <a:lnTo>
                  <a:pt x="160" y="744"/>
                </a:lnTo>
                <a:lnTo>
                  <a:pt x="160" y="750"/>
                </a:lnTo>
                <a:lnTo>
                  <a:pt x="161" y="752"/>
                </a:lnTo>
                <a:lnTo>
                  <a:pt x="163" y="754"/>
                </a:lnTo>
                <a:lnTo>
                  <a:pt x="163" y="758"/>
                </a:lnTo>
                <a:lnTo>
                  <a:pt x="163" y="761"/>
                </a:lnTo>
                <a:lnTo>
                  <a:pt x="163" y="766"/>
                </a:lnTo>
                <a:lnTo>
                  <a:pt x="164" y="769"/>
                </a:lnTo>
                <a:lnTo>
                  <a:pt x="164" y="773"/>
                </a:lnTo>
                <a:lnTo>
                  <a:pt x="164" y="776"/>
                </a:lnTo>
                <a:lnTo>
                  <a:pt x="164" y="779"/>
                </a:lnTo>
                <a:lnTo>
                  <a:pt x="163" y="784"/>
                </a:lnTo>
                <a:lnTo>
                  <a:pt x="160" y="787"/>
                </a:lnTo>
                <a:lnTo>
                  <a:pt x="157" y="789"/>
                </a:lnTo>
                <a:lnTo>
                  <a:pt x="152" y="792"/>
                </a:lnTo>
                <a:lnTo>
                  <a:pt x="149" y="792"/>
                </a:lnTo>
                <a:lnTo>
                  <a:pt x="148" y="795"/>
                </a:lnTo>
                <a:lnTo>
                  <a:pt x="148" y="797"/>
                </a:lnTo>
                <a:lnTo>
                  <a:pt x="146" y="800"/>
                </a:lnTo>
                <a:lnTo>
                  <a:pt x="137" y="806"/>
                </a:lnTo>
                <a:lnTo>
                  <a:pt x="127" y="812"/>
                </a:lnTo>
                <a:lnTo>
                  <a:pt x="114" y="815"/>
                </a:lnTo>
                <a:lnTo>
                  <a:pt x="109" y="806"/>
                </a:lnTo>
                <a:lnTo>
                  <a:pt x="106" y="794"/>
                </a:lnTo>
                <a:lnTo>
                  <a:pt x="106" y="784"/>
                </a:lnTo>
                <a:lnTo>
                  <a:pt x="103" y="785"/>
                </a:lnTo>
                <a:lnTo>
                  <a:pt x="102" y="785"/>
                </a:lnTo>
                <a:lnTo>
                  <a:pt x="99" y="785"/>
                </a:lnTo>
                <a:lnTo>
                  <a:pt x="96" y="754"/>
                </a:lnTo>
                <a:lnTo>
                  <a:pt x="93" y="723"/>
                </a:lnTo>
                <a:lnTo>
                  <a:pt x="93" y="693"/>
                </a:lnTo>
                <a:lnTo>
                  <a:pt x="92" y="664"/>
                </a:lnTo>
                <a:lnTo>
                  <a:pt x="89" y="637"/>
                </a:lnTo>
                <a:lnTo>
                  <a:pt x="83" y="636"/>
                </a:lnTo>
                <a:lnTo>
                  <a:pt x="77" y="633"/>
                </a:lnTo>
                <a:lnTo>
                  <a:pt x="71" y="631"/>
                </a:lnTo>
                <a:lnTo>
                  <a:pt x="32" y="618"/>
                </a:lnTo>
                <a:lnTo>
                  <a:pt x="28" y="618"/>
                </a:lnTo>
                <a:lnTo>
                  <a:pt x="22" y="616"/>
                </a:lnTo>
                <a:lnTo>
                  <a:pt x="18" y="615"/>
                </a:lnTo>
                <a:lnTo>
                  <a:pt x="13" y="612"/>
                </a:lnTo>
                <a:lnTo>
                  <a:pt x="10" y="607"/>
                </a:lnTo>
                <a:lnTo>
                  <a:pt x="7" y="599"/>
                </a:lnTo>
                <a:lnTo>
                  <a:pt x="6" y="588"/>
                </a:lnTo>
                <a:lnTo>
                  <a:pt x="3" y="544"/>
                </a:lnTo>
                <a:lnTo>
                  <a:pt x="0" y="501"/>
                </a:lnTo>
                <a:lnTo>
                  <a:pt x="0" y="496"/>
                </a:lnTo>
                <a:lnTo>
                  <a:pt x="0" y="492"/>
                </a:lnTo>
                <a:lnTo>
                  <a:pt x="0" y="487"/>
                </a:lnTo>
                <a:lnTo>
                  <a:pt x="0" y="485"/>
                </a:lnTo>
                <a:lnTo>
                  <a:pt x="3" y="482"/>
                </a:lnTo>
                <a:lnTo>
                  <a:pt x="6" y="482"/>
                </a:lnTo>
                <a:lnTo>
                  <a:pt x="9" y="482"/>
                </a:lnTo>
                <a:lnTo>
                  <a:pt x="12" y="480"/>
                </a:lnTo>
                <a:lnTo>
                  <a:pt x="13" y="479"/>
                </a:lnTo>
                <a:lnTo>
                  <a:pt x="18" y="480"/>
                </a:lnTo>
                <a:lnTo>
                  <a:pt x="22" y="480"/>
                </a:lnTo>
                <a:lnTo>
                  <a:pt x="27" y="479"/>
                </a:lnTo>
                <a:lnTo>
                  <a:pt x="27" y="465"/>
                </a:lnTo>
                <a:lnTo>
                  <a:pt x="31" y="455"/>
                </a:lnTo>
                <a:lnTo>
                  <a:pt x="35" y="446"/>
                </a:lnTo>
                <a:lnTo>
                  <a:pt x="32" y="443"/>
                </a:lnTo>
                <a:lnTo>
                  <a:pt x="31" y="439"/>
                </a:lnTo>
                <a:lnTo>
                  <a:pt x="31" y="436"/>
                </a:lnTo>
                <a:lnTo>
                  <a:pt x="32" y="431"/>
                </a:lnTo>
                <a:lnTo>
                  <a:pt x="31" y="430"/>
                </a:lnTo>
                <a:lnTo>
                  <a:pt x="30" y="430"/>
                </a:lnTo>
                <a:lnTo>
                  <a:pt x="30" y="430"/>
                </a:lnTo>
                <a:lnTo>
                  <a:pt x="28" y="428"/>
                </a:lnTo>
                <a:lnTo>
                  <a:pt x="27" y="368"/>
                </a:lnTo>
                <a:lnTo>
                  <a:pt x="27" y="328"/>
                </a:lnTo>
                <a:lnTo>
                  <a:pt x="28" y="286"/>
                </a:lnTo>
                <a:lnTo>
                  <a:pt x="28" y="267"/>
                </a:lnTo>
                <a:lnTo>
                  <a:pt x="28" y="249"/>
                </a:lnTo>
                <a:lnTo>
                  <a:pt x="27" y="215"/>
                </a:lnTo>
                <a:lnTo>
                  <a:pt x="30" y="184"/>
                </a:lnTo>
                <a:lnTo>
                  <a:pt x="30" y="177"/>
                </a:lnTo>
                <a:lnTo>
                  <a:pt x="31" y="169"/>
                </a:lnTo>
                <a:lnTo>
                  <a:pt x="34" y="162"/>
                </a:lnTo>
                <a:lnTo>
                  <a:pt x="35" y="156"/>
                </a:lnTo>
                <a:lnTo>
                  <a:pt x="35" y="153"/>
                </a:lnTo>
                <a:lnTo>
                  <a:pt x="35" y="148"/>
                </a:lnTo>
                <a:lnTo>
                  <a:pt x="35" y="145"/>
                </a:lnTo>
                <a:lnTo>
                  <a:pt x="35" y="143"/>
                </a:lnTo>
                <a:lnTo>
                  <a:pt x="38" y="143"/>
                </a:lnTo>
                <a:lnTo>
                  <a:pt x="40" y="141"/>
                </a:lnTo>
                <a:lnTo>
                  <a:pt x="43" y="140"/>
                </a:lnTo>
                <a:lnTo>
                  <a:pt x="47" y="140"/>
                </a:lnTo>
                <a:lnTo>
                  <a:pt x="67" y="132"/>
                </a:lnTo>
                <a:lnTo>
                  <a:pt x="84" y="125"/>
                </a:lnTo>
                <a:lnTo>
                  <a:pt x="87" y="123"/>
                </a:lnTo>
                <a:lnTo>
                  <a:pt x="89" y="122"/>
                </a:lnTo>
                <a:lnTo>
                  <a:pt x="92" y="119"/>
                </a:lnTo>
                <a:lnTo>
                  <a:pt x="93" y="117"/>
                </a:lnTo>
                <a:lnTo>
                  <a:pt x="90" y="116"/>
                </a:lnTo>
                <a:lnTo>
                  <a:pt x="87" y="113"/>
                </a:lnTo>
                <a:lnTo>
                  <a:pt x="86" y="111"/>
                </a:lnTo>
                <a:lnTo>
                  <a:pt x="84" y="108"/>
                </a:lnTo>
                <a:lnTo>
                  <a:pt x="84" y="107"/>
                </a:lnTo>
                <a:lnTo>
                  <a:pt x="83" y="107"/>
                </a:lnTo>
                <a:lnTo>
                  <a:pt x="83" y="100"/>
                </a:lnTo>
                <a:lnTo>
                  <a:pt x="87" y="94"/>
                </a:lnTo>
                <a:lnTo>
                  <a:pt x="92" y="88"/>
                </a:lnTo>
                <a:lnTo>
                  <a:pt x="95" y="82"/>
                </a:lnTo>
                <a:lnTo>
                  <a:pt x="95" y="80"/>
                </a:lnTo>
                <a:lnTo>
                  <a:pt x="95" y="77"/>
                </a:lnTo>
                <a:lnTo>
                  <a:pt x="93" y="74"/>
                </a:lnTo>
                <a:lnTo>
                  <a:pt x="93" y="69"/>
                </a:lnTo>
                <a:lnTo>
                  <a:pt x="93" y="64"/>
                </a:lnTo>
                <a:lnTo>
                  <a:pt x="93" y="60"/>
                </a:lnTo>
                <a:lnTo>
                  <a:pt x="95" y="55"/>
                </a:lnTo>
                <a:lnTo>
                  <a:pt x="95" y="55"/>
                </a:lnTo>
                <a:lnTo>
                  <a:pt x="95" y="55"/>
                </a:lnTo>
                <a:lnTo>
                  <a:pt x="95" y="57"/>
                </a:lnTo>
                <a:lnTo>
                  <a:pt x="95" y="57"/>
                </a:lnTo>
                <a:lnTo>
                  <a:pt x="95" y="55"/>
                </a:lnTo>
                <a:lnTo>
                  <a:pt x="95" y="52"/>
                </a:lnTo>
                <a:lnTo>
                  <a:pt x="95" y="51"/>
                </a:lnTo>
                <a:lnTo>
                  <a:pt x="96" y="49"/>
                </a:lnTo>
                <a:lnTo>
                  <a:pt x="96" y="48"/>
                </a:lnTo>
                <a:lnTo>
                  <a:pt x="96" y="46"/>
                </a:lnTo>
                <a:lnTo>
                  <a:pt x="98" y="46"/>
                </a:lnTo>
                <a:lnTo>
                  <a:pt x="98" y="45"/>
                </a:lnTo>
                <a:lnTo>
                  <a:pt x="98" y="45"/>
                </a:lnTo>
                <a:lnTo>
                  <a:pt x="98" y="45"/>
                </a:lnTo>
                <a:lnTo>
                  <a:pt x="98" y="43"/>
                </a:lnTo>
                <a:lnTo>
                  <a:pt x="99" y="42"/>
                </a:lnTo>
                <a:lnTo>
                  <a:pt x="99" y="40"/>
                </a:lnTo>
                <a:lnTo>
                  <a:pt x="101" y="39"/>
                </a:lnTo>
                <a:lnTo>
                  <a:pt x="103" y="34"/>
                </a:lnTo>
                <a:lnTo>
                  <a:pt x="105" y="30"/>
                </a:lnTo>
                <a:lnTo>
                  <a:pt x="106" y="27"/>
                </a:lnTo>
                <a:lnTo>
                  <a:pt x="112" y="21"/>
                </a:lnTo>
                <a:lnTo>
                  <a:pt x="118" y="15"/>
                </a:lnTo>
                <a:lnTo>
                  <a:pt x="124" y="11"/>
                </a:lnTo>
                <a:lnTo>
                  <a:pt x="130" y="6"/>
                </a:lnTo>
                <a:lnTo>
                  <a:pt x="139" y="2"/>
                </a:lnTo>
                <a:lnTo>
                  <a:pt x="149" y="0"/>
                </a:lnTo>
                <a:close/>
              </a:path>
            </a:pathLst>
          </a:custGeom>
          <a:gradFill flip="none" rotWithShape="1">
            <a:gsLst>
              <a:gs pos="3000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w="0">
            <a:noFill/>
            <a:prstDash val="solid"/>
            <a:round/>
            <a:headEnd/>
            <a:tailEnd/>
          </a:ln>
          <a:effectLst>
            <a:outerShdw blurRad="444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noEditPoints="1"/>
          </p:cNvSpPr>
          <p:nvPr/>
        </p:nvSpPr>
        <p:spPr bwMode="auto">
          <a:xfrm flipH="1">
            <a:off x="4213430" y="1143000"/>
            <a:ext cx="1653970" cy="4940996"/>
          </a:xfrm>
          <a:custGeom>
            <a:avLst/>
            <a:gdLst>
              <a:gd name="T0" fmla="*/ 205 w 275"/>
              <a:gd name="T1" fmla="*/ 573 h 866"/>
              <a:gd name="T2" fmla="*/ 77 w 275"/>
              <a:gd name="T3" fmla="*/ 3 h 866"/>
              <a:gd name="T4" fmla="*/ 102 w 275"/>
              <a:gd name="T5" fmla="*/ 19 h 866"/>
              <a:gd name="T6" fmla="*/ 114 w 275"/>
              <a:gd name="T7" fmla="*/ 62 h 866"/>
              <a:gd name="T8" fmla="*/ 123 w 275"/>
              <a:gd name="T9" fmla="*/ 121 h 866"/>
              <a:gd name="T10" fmla="*/ 180 w 275"/>
              <a:gd name="T11" fmla="*/ 142 h 866"/>
              <a:gd name="T12" fmla="*/ 219 w 275"/>
              <a:gd name="T13" fmla="*/ 216 h 866"/>
              <a:gd name="T14" fmla="*/ 220 w 275"/>
              <a:gd name="T15" fmla="*/ 348 h 866"/>
              <a:gd name="T16" fmla="*/ 210 w 275"/>
              <a:gd name="T17" fmla="*/ 382 h 866"/>
              <a:gd name="T18" fmla="*/ 202 w 275"/>
              <a:gd name="T19" fmla="*/ 417 h 866"/>
              <a:gd name="T20" fmla="*/ 220 w 275"/>
              <a:gd name="T21" fmla="*/ 579 h 866"/>
              <a:gd name="T22" fmla="*/ 225 w 275"/>
              <a:gd name="T23" fmla="*/ 616 h 866"/>
              <a:gd name="T24" fmla="*/ 233 w 275"/>
              <a:gd name="T25" fmla="*/ 651 h 866"/>
              <a:gd name="T26" fmla="*/ 238 w 275"/>
              <a:gd name="T27" fmla="*/ 681 h 866"/>
              <a:gd name="T28" fmla="*/ 253 w 275"/>
              <a:gd name="T29" fmla="*/ 730 h 866"/>
              <a:gd name="T30" fmla="*/ 250 w 275"/>
              <a:gd name="T31" fmla="*/ 768 h 866"/>
              <a:gd name="T32" fmla="*/ 250 w 275"/>
              <a:gd name="T33" fmla="*/ 816 h 866"/>
              <a:gd name="T34" fmla="*/ 251 w 275"/>
              <a:gd name="T35" fmla="*/ 823 h 866"/>
              <a:gd name="T36" fmla="*/ 267 w 275"/>
              <a:gd name="T37" fmla="*/ 839 h 866"/>
              <a:gd name="T38" fmla="*/ 273 w 275"/>
              <a:gd name="T39" fmla="*/ 859 h 866"/>
              <a:gd name="T40" fmla="*/ 241 w 275"/>
              <a:gd name="T41" fmla="*/ 865 h 866"/>
              <a:gd name="T42" fmla="*/ 193 w 275"/>
              <a:gd name="T43" fmla="*/ 838 h 866"/>
              <a:gd name="T44" fmla="*/ 191 w 275"/>
              <a:gd name="T45" fmla="*/ 817 h 866"/>
              <a:gd name="T46" fmla="*/ 189 w 275"/>
              <a:gd name="T47" fmla="*/ 795 h 866"/>
              <a:gd name="T48" fmla="*/ 177 w 275"/>
              <a:gd name="T49" fmla="*/ 712 h 866"/>
              <a:gd name="T50" fmla="*/ 152 w 275"/>
              <a:gd name="T51" fmla="*/ 567 h 866"/>
              <a:gd name="T52" fmla="*/ 133 w 275"/>
              <a:gd name="T53" fmla="*/ 531 h 866"/>
              <a:gd name="T54" fmla="*/ 136 w 275"/>
              <a:gd name="T55" fmla="*/ 586 h 866"/>
              <a:gd name="T56" fmla="*/ 136 w 275"/>
              <a:gd name="T57" fmla="*/ 614 h 866"/>
              <a:gd name="T58" fmla="*/ 143 w 275"/>
              <a:gd name="T59" fmla="*/ 629 h 866"/>
              <a:gd name="T60" fmla="*/ 145 w 275"/>
              <a:gd name="T61" fmla="*/ 666 h 866"/>
              <a:gd name="T62" fmla="*/ 148 w 275"/>
              <a:gd name="T63" fmla="*/ 711 h 866"/>
              <a:gd name="T64" fmla="*/ 152 w 275"/>
              <a:gd name="T65" fmla="*/ 746 h 866"/>
              <a:gd name="T66" fmla="*/ 161 w 275"/>
              <a:gd name="T67" fmla="*/ 771 h 866"/>
              <a:gd name="T68" fmla="*/ 162 w 275"/>
              <a:gd name="T69" fmla="*/ 796 h 866"/>
              <a:gd name="T70" fmla="*/ 162 w 275"/>
              <a:gd name="T71" fmla="*/ 810 h 866"/>
              <a:gd name="T72" fmla="*/ 134 w 275"/>
              <a:gd name="T73" fmla="*/ 826 h 866"/>
              <a:gd name="T74" fmla="*/ 41 w 275"/>
              <a:gd name="T75" fmla="*/ 832 h 866"/>
              <a:gd name="T76" fmla="*/ 40 w 275"/>
              <a:gd name="T77" fmla="*/ 817 h 866"/>
              <a:gd name="T78" fmla="*/ 54 w 275"/>
              <a:gd name="T79" fmla="*/ 810 h 866"/>
              <a:gd name="T80" fmla="*/ 71 w 275"/>
              <a:gd name="T81" fmla="*/ 801 h 866"/>
              <a:gd name="T82" fmla="*/ 78 w 275"/>
              <a:gd name="T83" fmla="*/ 795 h 866"/>
              <a:gd name="T84" fmla="*/ 84 w 275"/>
              <a:gd name="T85" fmla="*/ 789 h 866"/>
              <a:gd name="T86" fmla="*/ 83 w 275"/>
              <a:gd name="T87" fmla="*/ 767 h 866"/>
              <a:gd name="T88" fmla="*/ 77 w 275"/>
              <a:gd name="T89" fmla="*/ 656 h 866"/>
              <a:gd name="T90" fmla="*/ 68 w 275"/>
              <a:gd name="T91" fmla="*/ 651 h 866"/>
              <a:gd name="T92" fmla="*/ 50 w 275"/>
              <a:gd name="T93" fmla="*/ 523 h 866"/>
              <a:gd name="T94" fmla="*/ 41 w 275"/>
              <a:gd name="T95" fmla="*/ 460 h 866"/>
              <a:gd name="T96" fmla="*/ 26 w 275"/>
              <a:gd name="T97" fmla="*/ 423 h 866"/>
              <a:gd name="T98" fmla="*/ 13 w 275"/>
              <a:gd name="T99" fmla="*/ 389 h 866"/>
              <a:gd name="T100" fmla="*/ 4 w 275"/>
              <a:gd name="T101" fmla="*/ 348 h 866"/>
              <a:gd name="T102" fmla="*/ 1 w 275"/>
              <a:gd name="T103" fmla="*/ 250 h 866"/>
              <a:gd name="T104" fmla="*/ 6 w 275"/>
              <a:gd name="T105" fmla="*/ 189 h 866"/>
              <a:gd name="T106" fmla="*/ 29 w 275"/>
              <a:gd name="T107" fmla="*/ 155 h 866"/>
              <a:gd name="T108" fmla="*/ 46 w 275"/>
              <a:gd name="T109" fmla="*/ 139 h 866"/>
              <a:gd name="T110" fmla="*/ 46 w 275"/>
              <a:gd name="T111" fmla="*/ 107 h 866"/>
              <a:gd name="T112" fmla="*/ 31 w 275"/>
              <a:gd name="T113" fmla="*/ 77 h 866"/>
              <a:gd name="T114" fmla="*/ 31 w 275"/>
              <a:gd name="T115" fmla="*/ 62 h 866"/>
              <a:gd name="T116" fmla="*/ 37 w 275"/>
              <a:gd name="T117" fmla="*/ 27 h 866"/>
              <a:gd name="T118" fmla="*/ 60 w 275"/>
              <a:gd name="T119" fmla="*/ 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866">
                <a:moveTo>
                  <a:pt x="205" y="573"/>
                </a:moveTo>
                <a:lnTo>
                  <a:pt x="205" y="573"/>
                </a:lnTo>
                <a:lnTo>
                  <a:pt x="204" y="573"/>
                </a:lnTo>
                <a:lnTo>
                  <a:pt x="205" y="574"/>
                </a:lnTo>
                <a:lnTo>
                  <a:pt x="207" y="576"/>
                </a:lnTo>
                <a:lnTo>
                  <a:pt x="207" y="574"/>
                </a:lnTo>
                <a:lnTo>
                  <a:pt x="205" y="573"/>
                </a:lnTo>
                <a:lnTo>
                  <a:pt x="205" y="573"/>
                </a:lnTo>
                <a:close/>
                <a:moveTo>
                  <a:pt x="68" y="0"/>
                </a:moveTo>
                <a:lnTo>
                  <a:pt x="69" y="1"/>
                </a:lnTo>
                <a:lnTo>
                  <a:pt x="71" y="1"/>
                </a:lnTo>
                <a:lnTo>
                  <a:pt x="74" y="1"/>
                </a:lnTo>
                <a:lnTo>
                  <a:pt x="75" y="3"/>
                </a:lnTo>
                <a:lnTo>
                  <a:pt x="77" y="3"/>
                </a:lnTo>
                <a:lnTo>
                  <a:pt x="78" y="3"/>
                </a:lnTo>
                <a:lnTo>
                  <a:pt x="78" y="3"/>
                </a:lnTo>
                <a:lnTo>
                  <a:pt x="78" y="4"/>
                </a:lnTo>
                <a:lnTo>
                  <a:pt x="78" y="4"/>
                </a:lnTo>
                <a:lnTo>
                  <a:pt x="87" y="9"/>
                </a:lnTo>
                <a:lnTo>
                  <a:pt x="94" y="15"/>
                </a:lnTo>
                <a:lnTo>
                  <a:pt x="102" y="19"/>
                </a:lnTo>
                <a:lnTo>
                  <a:pt x="108" y="31"/>
                </a:lnTo>
                <a:lnTo>
                  <a:pt x="109" y="46"/>
                </a:lnTo>
                <a:lnTo>
                  <a:pt x="106" y="62"/>
                </a:lnTo>
                <a:lnTo>
                  <a:pt x="109" y="62"/>
                </a:lnTo>
                <a:lnTo>
                  <a:pt x="109" y="62"/>
                </a:lnTo>
                <a:lnTo>
                  <a:pt x="111" y="62"/>
                </a:lnTo>
                <a:lnTo>
                  <a:pt x="114" y="62"/>
                </a:lnTo>
                <a:lnTo>
                  <a:pt x="114" y="71"/>
                </a:lnTo>
                <a:lnTo>
                  <a:pt x="111" y="81"/>
                </a:lnTo>
                <a:lnTo>
                  <a:pt x="103" y="89"/>
                </a:lnTo>
                <a:lnTo>
                  <a:pt x="103" y="101"/>
                </a:lnTo>
                <a:lnTo>
                  <a:pt x="112" y="111"/>
                </a:lnTo>
                <a:lnTo>
                  <a:pt x="121" y="121"/>
                </a:lnTo>
                <a:lnTo>
                  <a:pt x="123" y="121"/>
                </a:lnTo>
                <a:lnTo>
                  <a:pt x="124" y="120"/>
                </a:lnTo>
                <a:lnTo>
                  <a:pt x="125" y="120"/>
                </a:lnTo>
                <a:lnTo>
                  <a:pt x="139" y="127"/>
                </a:lnTo>
                <a:lnTo>
                  <a:pt x="154" y="132"/>
                </a:lnTo>
                <a:lnTo>
                  <a:pt x="168" y="136"/>
                </a:lnTo>
                <a:lnTo>
                  <a:pt x="180" y="142"/>
                </a:lnTo>
                <a:lnTo>
                  <a:pt x="180" y="142"/>
                </a:lnTo>
                <a:lnTo>
                  <a:pt x="179" y="142"/>
                </a:lnTo>
                <a:lnTo>
                  <a:pt x="179" y="141"/>
                </a:lnTo>
                <a:lnTo>
                  <a:pt x="180" y="141"/>
                </a:lnTo>
                <a:lnTo>
                  <a:pt x="192" y="151"/>
                </a:lnTo>
                <a:lnTo>
                  <a:pt x="202" y="166"/>
                </a:lnTo>
                <a:lnTo>
                  <a:pt x="208" y="181"/>
                </a:lnTo>
                <a:lnTo>
                  <a:pt x="219" y="216"/>
                </a:lnTo>
                <a:lnTo>
                  <a:pt x="223" y="237"/>
                </a:lnTo>
                <a:lnTo>
                  <a:pt x="226" y="256"/>
                </a:lnTo>
                <a:lnTo>
                  <a:pt x="229" y="278"/>
                </a:lnTo>
                <a:lnTo>
                  <a:pt x="230" y="299"/>
                </a:lnTo>
                <a:lnTo>
                  <a:pt x="229" y="317"/>
                </a:lnTo>
                <a:lnTo>
                  <a:pt x="225" y="333"/>
                </a:lnTo>
                <a:lnTo>
                  <a:pt x="220" y="348"/>
                </a:lnTo>
                <a:lnTo>
                  <a:pt x="220" y="354"/>
                </a:lnTo>
                <a:lnTo>
                  <a:pt x="219" y="358"/>
                </a:lnTo>
                <a:lnTo>
                  <a:pt x="219" y="363"/>
                </a:lnTo>
                <a:lnTo>
                  <a:pt x="216" y="367"/>
                </a:lnTo>
                <a:lnTo>
                  <a:pt x="213" y="372"/>
                </a:lnTo>
                <a:lnTo>
                  <a:pt x="211" y="376"/>
                </a:lnTo>
                <a:lnTo>
                  <a:pt x="210" y="382"/>
                </a:lnTo>
                <a:lnTo>
                  <a:pt x="207" y="389"/>
                </a:lnTo>
                <a:lnTo>
                  <a:pt x="205" y="397"/>
                </a:lnTo>
                <a:lnTo>
                  <a:pt x="202" y="403"/>
                </a:lnTo>
                <a:lnTo>
                  <a:pt x="201" y="407"/>
                </a:lnTo>
                <a:lnTo>
                  <a:pt x="201" y="411"/>
                </a:lnTo>
                <a:lnTo>
                  <a:pt x="201" y="414"/>
                </a:lnTo>
                <a:lnTo>
                  <a:pt x="202" y="417"/>
                </a:lnTo>
                <a:lnTo>
                  <a:pt x="205" y="437"/>
                </a:lnTo>
                <a:lnTo>
                  <a:pt x="208" y="454"/>
                </a:lnTo>
                <a:lnTo>
                  <a:pt x="211" y="474"/>
                </a:lnTo>
                <a:lnTo>
                  <a:pt x="213" y="493"/>
                </a:lnTo>
                <a:lnTo>
                  <a:pt x="216" y="512"/>
                </a:lnTo>
                <a:lnTo>
                  <a:pt x="219" y="545"/>
                </a:lnTo>
                <a:lnTo>
                  <a:pt x="220" y="579"/>
                </a:lnTo>
                <a:lnTo>
                  <a:pt x="220" y="585"/>
                </a:lnTo>
                <a:lnTo>
                  <a:pt x="220" y="591"/>
                </a:lnTo>
                <a:lnTo>
                  <a:pt x="219" y="597"/>
                </a:lnTo>
                <a:lnTo>
                  <a:pt x="220" y="602"/>
                </a:lnTo>
                <a:lnTo>
                  <a:pt x="222" y="607"/>
                </a:lnTo>
                <a:lnTo>
                  <a:pt x="223" y="611"/>
                </a:lnTo>
                <a:lnTo>
                  <a:pt x="225" y="616"/>
                </a:lnTo>
                <a:lnTo>
                  <a:pt x="226" y="622"/>
                </a:lnTo>
                <a:lnTo>
                  <a:pt x="228" y="628"/>
                </a:lnTo>
                <a:lnTo>
                  <a:pt x="228" y="634"/>
                </a:lnTo>
                <a:lnTo>
                  <a:pt x="229" y="638"/>
                </a:lnTo>
                <a:lnTo>
                  <a:pt x="230" y="641"/>
                </a:lnTo>
                <a:lnTo>
                  <a:pt x="230" y="644"/>
                </a:lnTo>
                <a:lnTo>
                  <a:pt x="233" y="651"/>
                </a:lnTo>
                <a:lnTo>
                  <a:pt x="233" y="659"/>
                </a:lnTo>
                <a:lnTo>
                  <a:pt x="233" y="663"/>
                </a:lnTo>
                <a:lnTo>
                  <a:pt x="233" y="668"/>
                </a:lnTo>
                <a:lnTo>
                  <a:pt x="235" y="672"/>
                </a:lnTo>
                <a:lnTo>
                  <a:pt x="236" y="674"/>
                </a:lnTo>
                <a:lnTo>
                  <a:pt x="236" y="676"/>
                </a:lnTo>
                <a:lnTo>
                  <a:pt x="238" y="681"/>
                </a:lnTo>
                <a:lnTo>
                  <a:pt x="239" y="685"/>
                </a:lnTo>
                <a:lnTo>
                  <a:pt x="239" y="690"/>
                </a:lnTo>
                <a:lnTo>
                  <a:pt x="242" y="700"/>
                </a:lnTo>
                <a:lnTo>
                  <a:pt x="247" y="709"/>
                </a:lnTo>
                <a:lnTo>
                  <a:pt x="248" y="716"/>
                </a:lnTo>
                <a:lnTo>
                  <a:pt x="251" y="724"/>
                </a:lnTo>
                <a:lnTo>
                  <a:pt x="253" y="730"/>
                </a:lnTo>
                <a:lnTo>
                  <a:pt x="253" y="734"/>
                </a:lnTo>
                <a:lnTo>
                  <a:pt x="251" y="739"/>
                </a:lnTo>
                <a:lnTo>
                  <a:pt x="251" y="743"/>
                </a:lnTo>
                <a:lnTo>
                  <a:pt x="251" y="749"/>
                </a:lnTo>
                <a:lnTo>
                  <a:pt x="251" y="756"/>
                </a:lnTo>
                <a:lnTo>
                  <a:pt x="250" y="762"/>
                </a:lnTo>
                <a:lnTo>
                  <a:pt x="250" y="768"/>
                </a:lnTo>
                <a:lnTo>
                  <a:pt x="250" y="773"/>
                </a:lnTo>
                <a:lnTo>
                  <a:pt x="251" y="777"/>
                </a:lnTo>
                <a:lnTo>
                  <a:pt x="253" y="780"/>
                </a:lnTo>
                <a:lnTo>
                  <a:pt x="254" y="792"/>
                </a:lnTo>
                <a:lnTo>
                  <a:pt x="253" y="802"/>
                </a:lnTo>
                <a:lnTo>
                  <a:pt x="248" y="813"/>
                </a:lnTo>
                <a:lnTo>
                  <a:pt x="250" y="816"/>
                </a:lnTo>
                <a:lnTo>
                  <a:pt x="250" y="819"/>
                </a:lnTo>
                <a:lnTo>
                  <a:pt x="251" y="819"/>
                </a:lnTo>
                <a:lnTo>
                  <a:pt x="253" y="820"/>
                </a:lnTo>
                <a:lnTo>
                  <a:pt x="253" y="820"/>
                </a:lnTo>
                <a:lnTo>
                  <a:pt x="253" y="822"/>
                </a:lnTo>
                <a:lnTo>
                  <a:pt x="253" y="822"/>
                </a:lnTo>
                <a:lnTo>
                  <a:pt x="251" y="823"/>
                </a:lnTo>
                <a:lnTo>
                  <a:pt x="254" y="825"/>
                </a:lnTo>
                <a:lnTo>
                  <a:pt x="256" y="826"/>
                </a:lnTo>
                <a:lnTo>
                  <a:pt x="257" y="828"/>
                </a:lnTo>
                <a:lnTo>
                  <a:pt x="257" y="829"/>
                </a:lnTo>
                <a:lnTo>
                  <a:pt x="262" y="832"/>
                </a:lnTo>
                <a:lnTo>
                  <a:pt x="264" y="835"/>
                </a:lnTo>
                <a:lnTo>
                  <a:pt x="267" y="839"/>
                </a:lnTo>
                <a:lnTo>
                  <a:pt x="269" y="841"/>
                </a:lnTo>
                <a:lnTo>
                  <a:pt x="270" y="844"/>
                </a:lnTo>
                <a:lnTo>
                  <a:pt x="272" y="847"/>
                </a:lnTo>
                <a:lnTo>
                  <a:pt x="273" y="850"/>
                </a:lnTo>
                <a:lnTo>
                  <a:pt x="275" y="854"/>
                </a:lnTo>
                <a:lnTo>
                  <a:pt x="275" y="856"/>
                </a:lnTo>
                <a:lnTo>
                  <a:pt x="273" y="859"/>
                </a:lnTo>
                <a:lnTo>
                  <a:pt x="272" y="860"/>
                </a:lnTo>
                <a:lnTo>
                  <a:pt x="270" y="863"/>
                </a:lnTo>
                <a:lnTo>
                  <a:pt x="267" y="865"/>
                </a:lnTo>
                <a:lnTo>
                  <a:pt x="263" y="865"/>
                </a:lnTo>
                <a:lnTo>
                  <a:pt x="257" y="866"/>
                </a:lnTo>
                <a:lnTo>
                  <a:pt x="253" y="866"/>
                </a:lnTo>
                <a:lnTo>
                  <a:pt x="241" y="865"/>
                </a:lnTo>
                <a:lnTo>
                  <a:pt x="230" y="863"/>
                </a:lnTo>
                <a:lnTo>
                  <a:pt x="222" y="857"/>
                </a:lnTo>
                <a:lnTo>
                  <a:pt x="219" y="850"/>
                </a:lnTo>
                <a:lnTo>
                  <a:pt x="213" y="847"/>
                </a:lnTo>
                <a:lnTo>
                  <a:pt x="207" y="844"/>
                </a:lnTo>
                <a:lnTo>
                  <a:pt x="199" y="841"/>
                </a:lnTo>
                <a:lnTo>
                  <a:pt x="193" y="838"/>
                </a:lnTo>
                <a:lnTo>
                  <a:pt x="191" y="833"/>
                </a:lnTo>
                <a:lnTo>
                  <a:pt x="192" y="825"/>
                </a:lnTo>
                <a:lnTo>
                  <a:pt x="192" y="823"/>
                </a:lnTo>
                <a:lnTo>
                  <a:pt x="191" y="823"/>
                </a:lnTo>
                <a:lnTo>
                  <a:pt x="189" y="822"/>
                </a:lnTo>
                <a:lnTo>
                  <a:pt x="191" y="820"/>
                </a:lnTo>
                <a:lnTo>
                  <a:pt x="191" y="817"/>
                </a:lnTo>
                <a:lnTo>
                  <a:pt x="189" y="816"/>
                </a:lnTo>
                <a:lnTo>
                  <a:pt x="188" y="814"/>
                </a:lnTo>
                <a:lnTo>
                  <a:pt x="188" y="813"/>
                </a:lnTo>
                <a:lnTo>
                  <a:pt x="188" y="807"/>
                </a:lnTo>
                <a:lnTo>
                  <a:pt x="188" y="801"/>
                </a:lnTo>
                <a:lnTo>
                  <a:pt x="189" y="795"/>
                </a:lnTo>
                <a:lnTo>
                  <a:pt x="189" y="795"/>
                </a:lnTo>
                <a:lnTo>
                  <a:pt x="186" y="789"/>
                </a:lnTo>
                <a:lnTo>
                  <a:pt x="186" y="783"/>
                </a:lnTo>
                <a:lnTo>
                  <a:pt x="185" y="776"/>
                </a:lnTo>
                <a:lnTo>
                  <a:pt x="182" y="752"/>
                </a:lnTo>
                <a:lnTo>
                  <a:pt x="180" y="739"/>
                </a:lnTo>
                <a:lnTo>
                  <a:pt x="179" y="725"/>
                </a:lnTo>
                <a:lnTo>
                  <a:pt x="177" y="712"/>
                </a:lnTo>
                <a:lnTo>
                  <a:pt x="176" y="699"/>
                </a:lnTo>
                <a:lnTo>
                  <a:pt x="170" y="671"/>
                </a:lnTo>
                <a:lnTo>
                  <a:pt x="162" y="644"/>
                </a:lnTo>
                <a:lnTo>
                  <a:pt x="159" y="626"/>
                </a:lnTo>
                <a:lnTo>
                  <a:pt x="155" y="607"/>
                </a:lnTo>
                <a:lnTo>
                  <a:pt x="154" y="586"/>
                </a:lnTo>
                <a:lnTo>
                  <a:pt x="152" y="567"/>
                </a:lnTo>
                <a:lnTo>
                  <a:pt x="151" y="561"/>
                </a:lnTo>
                <a:lnTo>
                  <a:pt x="148" y="554"/>
                </a:lnTo>
                <a:lnTo>
                  <a:pt x="142" y="534"/>
                </a:lnTo>
                <a:lnTo>
                  <a:pt x="136" y="517"/>
                </a:lnTo>
                <a:lnTo>
                  <a:pt x="136" y="521"/>
                </a:lnTo>
                <a:lnTo>
                  <a:pt x="134" y="527"/>
                </a:lnTo>
                <a:lnTo>
                  <a:pt x="133" y="531"/>
                </a:lnTo>
                <a:lnTo>
                  <a:pt x="133" y="534"/>
                </a:lnTo>
                <a:lnTo>
                  <a:pt x="134" y="539"/>
                </a:lnTo>
                <a:lnTo>
                  <a:pt x="134" y="543"/>
                </a:lnTo>
                <a:lnTo>
                  <a:pt x="134" y="548"/>
                </a:lnTo>
                <a:lnTo>
                  <a:pt x="137" y="573"/>
                </a:lnTo>
                <a:lnTo>
                  <a:pt x="137" y="580"/>
                </a:lnTo>
                <a:lnTo>
                  <a:pt x="136" y="586"/>
                </a:lnTo>
                <a:lnTo>
                  <a:pt x="136" y="592"/>
                </a:lnTo>
                <a:lnTo>
                  <a:pt x="136" y="597"/>
                </a:lnTo>
                <a:lnTo>
                  <a:pt x="137" y="602"/>
                </a:lnTo>
                <a:lnTo>
                  <a:pt x="137" y="607"/>
                </a:lnTo>
                <a:lnTo>
                  <a:pt x="137" y="611"/>
                </a:lnTo>
                <a:lnTo>
                  <a:pt x="136" y="613"/>
                </a:lnTo>
                <a:lnTo>
                  <a:pt x="136" y="614"/>
                </a:lnTo>
                <a:lnTo>
                  <a:pt x="134" y="616"/>
                </a:lnTo>
                <a:lnTo>
                  <a:pt x="136" y="619"/>
                </a:lnTo>
                <a:lnTo>
                  <a:pt x="137" y="620"/>
                </a:lnTo>
                <a:lnTo>
                  <a:pt x="139" y="622"/>
                </a:lnTo>
                <a:lnTo>
                  <a:pt x="142" y="623"/>
                </a:lnTo>
                <a:lnTo>
                  <a:pt x="143" y="625"/>
                </a:lnTo>
                <a:lnTo>
                  <a:pt x="143" y="629"/>
                </a:lnTo>
                <a:lnTo>
                  <a:pt x="143" y="635"/>
                </a:lnTo>
                <a:lnTo>
                  <a:pt x="142" y="638"/>
                </a:lnTo>
                <a:lnTo>
                  <a:pt x="142" y="642"/>
                </a:lnTo>
                <a:lnTo>
                  <a:pt x="142" y="647"/>
                </a:lnTo>
                <a:lnTo>
                  <a:pt x="143" y="651"/>
                </a:lnTo>
                <a:lnTo>
                  <a:pt x="145" y="659"/>
                </a:lnTo>
                <a:lnTo>
                  <a:pt x="145" y="666"/>
                </a:lnTo>
                <a:lnTo>
                  <a:pt x="143" y="672"/>
                </a:lnTo>
                <a:lnTo>
                  <a:pt x="145" y="678"/>
                </a:lnTo>
                <a:lnTo>
                  <a:pt x="146" y="685"/>
                </a:lnTo>
                <a:lnTo>
                  <a:pt x="148" y="691"/>
                </a:lnTo>
                <a:lnTo>
                  <a:pt x="148" y="696"/>
                </a:lnTo>
                <a:lnTo>
                  <a:pt x="148" y="702"/>
                </a:lnTo>
                <a:lnTo>
                  <a:pt x="148" y="711"/>
                </a:lnTo>
                <a:lnTo>
                  <a:pt x="148" y="721"/>
                </a:lnTo>
                <a:lnTo>
                  <a:pt x="148" y="725"/>
                </a:lnTo>
                <a:lnTo>
                  <a:pt x="148" y="728"/>
                </a:lnTo>
                <a:lnTo>
                  <a:pt x="149" y="731"/>
                </a:lnTo>
                <a:lnTo>
                  <a:pt x="151" y="736"/>
                </a:lnTo>
                <a:lnTo>
                  <a:pt x="151" y="740"/>
                </a:lnTo>
                <a:lnTo>
                  <a:pt x="152" y="746"/>
                </a:lnTo>
                <a:lnTo>
                  <a:pt x="154" y="752"/>
                </a:lnTo>
                <a:lnTo>
                  <a:pt x="154" y="756"/>
                </a:lnTo>
                <a:lnTo>
                  <a:pt x="155" y="759"/>
                </a:lnTo>
                <a:lnTo>
                  <a:pt x="157" y="762"/>
                </a:lnTo>
                <a:lnTo>
                  <a:pt x="159" y="765"/>
                </a:lnTo>
                <a:lnTo>
                  <a:pt x="161" y="768"/>
                </a:lnTo>
                <a:lnTo>
                  <a:pt x="161" y="771"/>
                </a:lnTo>
                <a:lnTo>
                  <a:pt x="159" y="774"/>
                </a:lnTo>
                <a:lnTo>
                  <a:pt x="159" y="779"/>
                </a:lnTo>
                <a:lnTo>
                  <a:pt x="161" y="783"/>
                </a:lnTo>
                <a:lnTo>
                  <a:pt x="162" y="788"/>
                </a:lnTo>
                <a:lnTo>
                  <a:pt x="164" y="790"/>
                </a:lnTo>
                <a:lnTo>
                  <a:pt x="162" y="793"/>
                </a:lnTo>
                <a:lnTo>
                  <a:pt x="162" y="796"/>
                </a:lnTo>
                <a:lnTo>
                  <a:pt x="164" y="799"/>
                </a:lnTo>
                <a:lnTo>
                  <a:pt x="165" y="801"/>
                </a:lnTo>
                <a:lnTo>
                  <a:pt x="164" y="802"/>
                </a:lnTo>
                <a:lnTo>
                  <a:pt x="164" y="804"/>
                </a:lnTo>
                <a:lnTo>
                  <a:pt x="162" y="805"/>
                </a:lnTo>
                <a:lnTo>
                  <a:pt x="162" y="805"/>
                </a:lnTo>
                <a:lnTo>
                  <a:pt x="162" y="810"/>
                </a:lnTo>
                <a:lnTo>
                  <a:pt x="164" y="813"/>
                </a:lnTo>
                <a:lnTo>
                  <a:pt x="164" y="816"/>
                </a:lnTo>
                <a:lnTo>
                  <a:pt x="164" y="819"/>
                </a:lnTo>
                <a:lnTo>
                  <a:pt x="162" y="820"/>
                </a:lnTo>
                <a:lnTo>
                  <a:pt x="155" y="823"/>
                </a:lnTo>
                <a:lnTo>
                  <a:pt x="146" y="825"/>
                </a:lnTo>
                <a:lnTo>
                  <a:pt x="134" y="826"/>
                </a:lnTo>
                <a:lnTo>
                  <a:pt x="125" y="826"/>
                </a:lnTo>
                <a:lnTo>
                  <a:pt x="106" y="829"/>
                </a:lnTo>
                <a:lnTo>
                  <a:pt x="87" y="833"/>
                </a:lnTo>
                <a:lnTo>
                  <a:pt x="68" y="836"/>
                </a:lnTo>
                <a:lnTo>
                  <a:pt x="54" y="836"/>
                </a:lnTo>
                <a:lnTo>
                  <a:pt x="43" y="833"/>
                </a:lnTo>
                <a:lnTo>
                  <a:pt x="41" y="832"/>
                </a:lnTo>
                <a:lnTo>
                  <a:pt x="40" y="830"/>
                </a:lnTo>
                <a:lnTo>
                  <a:pt x="38" y="828"/>
                </a:lnTo>
                <a:lnTo>
                  <a:pt x="37" y="826"/>
                </a:lnTo>
                <a:lnTo>
                  <a:pt x="37" y="825"/>
                </a:lnTo>
                <a:lnTo>
                  <a:pt x="37" y="822"/>
                </a:lnTo>
                <a:lnTo>
                  <a:pt x="38" y="820"/>
                </a:lnTo>
                <a:lnTo>
                  <a:pt x="40" y="817"/>
                </a:lnTo>
                <a:lnTo>
                  <a:pt x="41" y="816"/>
                </a:lnTo>
                <a:lnTo>
                  <a:pt x="43" y="814"/>
                </a:lnTo>
                <a:lnTo>
                  <a:pt x="46" y="814"/>
                </a:lnTo>
                <a:lnTo>
                  <a:pt x="49" y="813"/>
                </a:lnTo>
                <a:lnTo>
                  <a:pt x="50" y="811"/>
                </a:lnTo>
                <a:lnTo>
                  <a:pt x="52" y="811"/>
                </a:lnTo>
                <a:lnTo>
                  <a:pt x="54" y="810"/>
                </a:lnTo>
                <a:lnTo>
                  <a:pt x="57" y="810"/>
                </a:lnTo>
                <a:lnTo>
                  <a:pt x="60" y="808"/>
                </a:lnTo>
                <a:lnTo>
                  <a:pt x="63" y="805"/>
                </a:lnTo>
                <a:lnTo>
                  <a:pt x="65" y="804"/>
                </a:lnTo>
                <a:lnTo>
                  <a:pt x="68" y="804"/>
                </a:lnTo>
                <a:lnTo>
                  <a:pt x="69" y="802"/>
                </a:lnTo>
                <a:lnTo>
                  <a:pt x="71" y="801"/>
                </a:lnTo>
                <a:lnTo>
                  <a:pt x="71" y="799"/>
                </a:lnTo>
                <a:lnTo>
                  <a:pt x="72" y="798"/>
                </a:lnTo>
                <a:lnTo>
                  <a:pt x="75" y="798"/>
                </a:lnTo>
                <a:lnTo>
                  <a:pt x="75" y="796"/>
                </a:lnTo>
                <a:lnTo>
                  <a:pt x="74" y="796"/>
                </a:lnTo>
                <a:lnTo>
                  <a:pt x="75" y="795"/>
                </a:lnTo>
                <a:lnTo>
                  <a:pt x="78" y="795"/>
                </a:lnTo>
                <a:lnTo>
                  <a:pt x="80" y="795"/>
                </a:lnTo>
                <a:lnTo>
                  <a:pt x="81" y="793"/>
                </a:lnTo>
                <a:lnTo>
                  <a:pt x="81" y="792"/>
                </a:lnTo>
                <a:lnTo>
                  <a:pt x="81" y="790"/>
                </a:lnTo>
                <a:lnTo>
                  <a:pt x="81" y="789"/>
                </a:lnTo>
                <a:lnTo>
                  <a:pt x="83" y="789"/>
                </a:lnTo>
                <a:lnTo>
                  <a:pt x="84" y="789"/>
                </a:lnTo>
                <a:lnTo>
                  <a:pt x="86" y="789"/>
                </a:lnTo>
                <a:lnTo>
                  <a:pt x="88" y="785"/>
                </a:lnTo>
                <a:lnTo>
                  <a:pt x="93" y="780"/>
                </a:lnTo>
                <a:lnTo>
                  <a:pt x="96" y="777"/>
                </a:lnTo>
                <a:lnTo>
                  <a:pt x="88" y="777"/>
                </a:lnTo>
                <a:lnTo>
                  <a:pt x="84" y="773"/>
                </a:lnTo>
                <a:lnTo>
                  <a:pt x="83" y="767"/>
                </a:lnTo>
                <a:lnTo>
                  <a:pt x="83" y="759"/>
                </a:lnTo>
                <a:lnTo>
                  <a:pt x="84" y="751"/>
                </a:lnTo>
                <a:lnTo>
                  <a:pt x="84" y="742"/>
                </a:lnTo>
                <a:lnTo>
                  <a:pt x="81" y="721"/>
                </a:lnTo>
                <a:lnTo>
                  <a:pt x="78" y="699"/>
                </a:lnTo>
                <a:lnTo>
                  <a:pt x="75" y="676"/>
                </a:lnTo>
                <a:lnTo>
                  <a:pt x="77" y="656"/>
                </a:lnTo>
                <a:lnTo>
                  <a:pt x="75" y="657"/>
                </a:lnTo>
                <a:lnTo>
                  <a:pt x="74" y="657"/>
                </a:lnTo>
                <a:lnTo>
                  <a:pt x="71" y="657"/>
                </a:lnTo>
                <a:lnTo>
                  <a:pt x="71" y="656"/>
                </a:lnTo>
                <a:lnTo>
                  <a:pt x="71" y="654"/>
                </a:lnTo>
                <a:lnTo>
                  <a:pt x="69" y="653"/>
                </a:lnTo>
                <a:lnTo>
                  <a:pt x="68" y="651"/>
                </a:lnTo>
                <a:lnTo>
                  <a:pt x="71" y="645"/>
                </a:lnTo>
                <a:lnTo>
                  <a:pt x="72" y="639"/>
                </a:lnTo>
                <a:lnTo>
                  <a:pt x="75" y="632"/>
                </a:lnTo>
                <a:lnTo>
                  <a:pt x="68" y="602"/>
                </a:lnTo>
                <a:lnTo>
                  <a:pt x="60" y="570"/>
                </a:lnTo>
                <a:lnTo>
                  <a:pt x="54" y="548"/>
                </a:lnTo>
                <a:lnTo>
                  <a:pt x="50" y="523"/>
                </a:lnTo>
                <a:lnTo>
                  <a:pt x="49" y="515"/>
                </a:lnTo>
                <a:lnTo>
                  <a:pt x="47" y="506"/>
                </a:lnTo>
                <a:lnTo>
                  <a:pt x="47" y="503"/>
                </a:lnTo>
                <a:lnTo>
                  <a:pt x="47" y="499"/>
                </a:lnTo>
                <a:lnTo>
                  <a:pt x="46" y="493"/>
                </a:lnTo>
                <a:lnTo>
                  <a:pt x="44" y="486"/>
                </a:lnTo>
                <a:lnTo>
                  <a:pt x="41" y="460"/>
                </a:lnTo>
                <a:lnTo>
                  <a:pt x="35" y="435"/>
                </a:lnTo>
                <a:lnTo>
                  <a:pt x="34" y="434"/>
                </a:lnTo>
                <a:lnTo>
                  <a:pt x="32" y="432"/>
                </a:lnTo>
                <a:lnTo>
                  <a:pt x="32" y="431"/>
                </a:lnTo>
                <a:lnTo>
                  <a:pt x="31" y="428"/>
                </a:lnTo>
                <a:lnTo>
                  <a:pt x="29" y="425"/>
                </a:lnTo>
                <a:lnTo>
                  <a:pt x="26" y="423"/>
                </a:lnTo>
                <a:lnTo>
                  <a:pt x="23" y="419"/>
                </a:lnTo>
                <a:lnTo>
                  <a:pt x="20" y="416"/>
                </a:lnTo>
                <a:lnTo>
                  <a:pt x="19" y="411"/>
                </a:lnTo>
                <a:lnTo>
                  <a:pt x="18" y="406"/>
                </a:lnTo>
                <a:lnTo>
                  <a:pt x="16" y="398"/>
                </a:lnTo>
                <a:lnTo>
                  <a:pt x="15" y="394"/>
                </a:lnTo>
                <a:lnTo>
                  <a:pt x="13" y="389"/>
                </a:lnTo>
                <a:lnTo>
                  <a:pt x="12" y="383"/>
                </a:lnTo>
                <a:lnTo>
                  <a:pt x="10" y="374"/>
                </a:lnTo>
                <a:lnTo>
                  <a:pt x="9" y="367"/>
                </a:lnTo>
                <a:lnTo>
                  <a:pt x="7" y="363"/>
                </a:lnTo>
                <a:lnTo>
                  <a:pt x="6" y="360"/>
                </a:lnTo>
                <a:lnTo>
                  <a:pt x="4" y="355"/>
                </a:lnTo>
                <a:lnTo>
                  <a:pt x="4" y="348"/>
                </a:lnTo>
                <a:lnTo>
                  <a:pt x="1" y="335"/>
                </a:lnTo>
                <a:lnTo>
                  <a:pt x="0" y="321"/>
                </a:lnTo>
                <a:lnTo>
                  <a:pt x="0" y="314"/>
                </a:lnTo>
                <a:lnTo>
                  <a:pt x="0" y="306"/>
                </a:lnTo>
                <a:lnTo>
                  <a:pt x="1" y="300"/>
                </a:lnTo>
                <a:lnTo>
                  <a:pt x="1" y="275"/>
                </a:lnTo>
                <a:lnTo>
                  <a:pt x="1" y="250"/>
                </a:lnTo>
                <a:lnTo>
                  <a:pt x="1" y="243"/>
                </a:lnTo>
                <a:lnTo>
                  <a:pt x="1" y="235"/>
                </a:lnTo>
                <a:lnTo>
                  <a:pt x="1" y="228"/>
                </a:lnTo>
                <a:lnTo>
                  <a:pt x="3" y="213"/>
                </a:lnTo>
                <a:lnTo>
                  <a:pt x="4" y="200"/>
                </a:lnTo>
                <a:lnTo>
                  <a:pt x="4" y="194"/>
                </a:lnTo>
                <a:lnTo>
                  <a:pt x="6" y="189"/>
                </a:lnTo>
                <a:lnTo>
                  <a:pt x="7" y="185"/>
                </a:lnTo>
                <a:lnTo>
                  <a:pt x="10" y="179"/>
                </a:lnTo>
                <a:lnTo>
                  <a:pt x="13" y="173"/>
                </a:lnTo>
                <a:lnTo>
                  <a:pt x="18" y="169"/>
                </a:lnTo>
                <a:lnTo>
                  <a:pt x="22" y="164"/>
                </a:lnTo>
                <a:lnTo>
                  <a:pt x="26" y="160"/>
                </a:lnTo>
                <a:lnTo>
                  <a:pt x="29" y="155"/>
                </a:lnTo>
                <a:lnTo>
                  <a:pt x="31" y="152"/>
                </a:lnTo>
                <a:lnTo>
                  <a:pt x="32" y="151"/>
                </a:lnTo>
                <a:lnTo>
                  <a:pt x="35" y="148"/>
                </a:lnTo>
                <a:lnTo>
                  <a:pt x="38" y="146"/>
                </a:lnTo>
                <a:lnTo>
                  <a:pt x="43" y="146"/>
                </a:lnTo>
                <a:lnTo>
                  <a:pt x="44" y="144"/>
                </a:lnTo>
                <a:lnTo>
                  <a:pt x="46" y="139"/>
                </a:lnTo>
                <a:lnTo>
                  <a:pt x="49" y="135"/>
                </a:lnTo>
                <a:lnTo>
                  <a:pt x="50" y="130"/>
                </a:lnTo>
                <a:lnTo>
                  <a:pt x="52" y="127"/>
                </a:lnTo>
                <a:lnTo>
                  <a:pt x="52" y="124"/>
                </a:lnTo>
                <a:lnTo>
                  <a:pt x="50" y="120"/>
                </a:lnTo>
                <a:lnTo>
                  <a:pt x="49" y="117"/>
                </a:lnTo>
                <a:lnTo>
                  <a:pt x="46" y="107"/>
                </a:lnTo>
                <a:lnTo>
                  <a:pt x="41" y="98"/>
                </a:lnTo>
                <a:lnTo>
                  <a:pt x="40" y="89"/>
                </a:lnTo>
                <a:lnTo>
                  <a:pt x="37" y="87"/>
                </a:lnTo>
                <a:lnTo>
                  <a:pt x="34" y="86"/>
                </a:lnTo>
                <a:lnTo>
                  <a:pt x="32" y="83"/>
                </a:lnTo>
                <a:lnTo>
                  <a:pt x="32" y="80"/>
                </a:lnTo>
                <a:lnTo>
                  <a:pt x="31" y="77"/>
                </a:lnTo>
                <a:lnTo>
                  <a:pt x="29" y="74"/>
                </a:lnTo>
                <a:lnTo>
                  <a:pt x="28" y="72"/>
                </a:lnTo>
                <a:lnTo>
                  <a:pt x="26" y="71"/>
                </a:lnTo>
                <a:lnTo>
                  <a:pt x="26" y="68"/>
                </a:lnTo>
                <a:lnTo>
                  <a:pt x="28" y="65"/>
                </a:lnTo>
                <a:lnTo>
                  <a:pt x="29" y="62"/>
                </a:lnTo>
                <a:lnTo>
                  <a:pt x="31" y="62"/>
                </a:lnTo>
                <a:lnTo>
                  <a:pt x="32" y="62"/>
                </a:lnTo>
                <a:lnTo>
                  <a:pt x="34" y="62"/>
                </a:lnTo>
                <a:lnTo>
                  <a:pt x="34" y="62"/>
                </a:lnTo>
                <a:lnTo>
                  <a:pt x="32" y="49"/>
                </a:lnTo>
                <a:lnTo>
                  <a:pt x="34" y="35"/>
                </a:lnTo>
                <a:lnTo>
                  <a:pt x="35" y="31"/>
                </a:lnTo>
                <a:lnTo>
                  <a:pt x="37" y="27"/>
                </a:lnTo>
                <a:lnTo>
                  <a:pt x="40" y="22"/>
                </a:lnTo>
                <a:lnTo>
                  <a:pt x="43" y="19"/>
                </a:lnTo>
                <a:lnTo>
                  <a:pt x="47" y="16"/>
                </a:lnTo>
                <a:lnTo>
                  <a:pt x="50" y="13"/>
                </a:lnTo>
                <a:lnTo>
                  <a:pt x="54" y="9"/>
                </a:lnTo>
                <a:lnTo>
                  <a:pt x="57" y="4"/>
                </a:lnTo>
                <a:lnTo>
                  <a:pt x="60" y="4"/>
                </a:lnTo>
                <a:lnTo>
                  <a:pt x="62" y="3"/>
                </a:lnTo>
                <a:lnTo>
                  <a:pt x="65" y="1"/>
                </a:lnTo>
                <a:lnTo>
                  <a:pt x="68" y="0"/>
                </a:lnTo>
                <a:close/>
              </a:path>
            </a:pathLst>
          </a:custGeom>
          <a:gradFill flip="none" rotWithShape="1">
            <a:gsLst>
              <a:gs pos="0">
                <a:srgbClr val="310002"/>
              </a:gs>
              <a:gs pos="50000">
                <a:schemeClr val="accent2">
                  <a:lumMod val="75000"/>
                  <a:shade val="67500"/>
                  <a:satMod val="115000"/>
                </a:schemeClr>
              </a:gs>
              <a:gs pos="100000">
                <a:schemeClr val="accent2">
                  <a:lumMod val="75000"/>
                  <a:shade val="100000"/>
                  <a:satMod val="115000"/>
                </a:schemeClr>
              </a:gs>
            </a:gsLst>
            <a:lin ang="16200000" scaled="1"/>
            <a:tileRect/>
          </a:gradFill>
          <a:ln w="0">
            <a:noFill/>
            <a:prstDash val="solid"/>
            <a:round/>
            <a:headEnd/>
            <a:tailEnd/>
          </a:ln>
          <a:effectLst>
            <a:outerShdw blurRad="1270000" sx="110000" sy="110000" algn="ctr" rotWithShape="0">
              <a:schemeClr val="tx1"/>
            </a:outerShdw>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5144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900"/>
                                        <p:tgtEl>
                                          <p:spTgt spid="6"/>
                                        </p:tgtEl>
                                      </p:cBhvr>
                                    </p:animEffect>
                                  </p:childTnLst>
                                </p:cTn>
                              </p:par>
                              <p:par>
                                <p:cTn id="11" presetID="22" presetClass="entr" presetSubtype="8" fill="hold" grpId="0" nodeType="withEffect">
                                  <p:stCondLst>
                                    <p:cond delay="75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par>
                          <p:cTn id="14" fill="hold">
                            <p:stCondLst>
                              <p:cond delay="175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75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150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450"/>
                                        <p:tgtEl>
                                          <p:spTgt spid="15"/>
                                        </p:tgtEl>
                                      </p:cBhvr>
                                    </p:animEffect>
                                  </p:childTnLst>
                                </p:cTn>
                              </p:par>
                              <p:par>
                                <p:cTn id="36" presetID="10" presetClass="entr" presetSubtype="0" fill="hold" grpId="0" nodeType="withEffect">
                                  <p:stCondLst>
                                    <p:cond delay="175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200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10" grpId="0" animBg="1"/>
      <p:bldP spid="11" grpId="0" animBg="1"/>
      <p:bldP spid="12" grpId="0" animBg="1"/>
      <p:bldP spid="6" grpId="0" animBg="1"/>
      <p:bldP spid="4" grpId="0" animBg="1"/>
      <p:bldP spid="17" grpId="0" animBg="1"/>
      <p:bldP spid="15" grpId="0" animBg="1"/>
      <p:bldP spid="19" grpId="0" animBg="1"/>
      <p:bldP spid="2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C:\Users\v-juladd\Desktop\Retail_CPG_Summit_presentation\graphics\UltimateEarth_bw.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48607" y="1151242"/>
            <a:ext cx="3846786" cy="384678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v-juladd\Desktop\Retail_CPG_Summit_presentation\graphics\UltimateEarth.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48607" y="1151242"/>
            <a:ext cx="3846786" cy="3846786"/>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2648607" y="2270783"/>
            <a:ext cx="3846786" cy="3662023"/>
          </a:xfrm>
          <a:prstGeom prst="rect">
            <a:avLst/>
          </a:prstGeom>
          <a:gradFill flip="none" rotWithShape="1">
            <a:gsLst>
              <a:gs pos="1000">
                <a:schemeClr val="tx1"/>
              </a:gs>
              <a:gs pos="65000">
                <a:schemeClr val="accent1">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0" y="5950527"/>
            <a:ext cx="9144000" cy="19742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09599" y="5874328"/>
            <a:ext cx="7848601" cy="116958"/>
          </a:xfrm>
          <a:prstGeom prst="rect">
            <a:avLst/>
          </a:prstGeom>
          <a:solidFill>
            <a:schemeClr val="accent2">
              <a:lumMod val="75000"/>
            </a:schemeClr>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155199" y="3276601"/>
            <a:ext cx="2402874" cy="2692977"/>
            <a:chOff x="2298069" y="2888673"/>
            <a:chExt cx="2402874" cy="2692977"/>
          </a:xfrm>
        </p:grpSpPr>
        <p:grpSp>
          <p:nvGrpSpPr>
            <p:cNvPr id="9" name="Group 8"/>
            <p:cNvGrpSpPr/>
            <p:nvPr/>
          </p:nvGrpSpPr>
          <p:grpSpPr>
            <a:xfrm flipH="1">
              <a:off x="2298069" y="2888673"/>
              <a:ext cx="2402874" cy="2597727"/>
              <a:chOff x="5962650" y="4076700"/>
              <a:chExt cx="838200" cy="1524000"/>
            </a:xfrm>
            <a:solidFill>
              <a:schemeClr val="accent2">
                <a:lumMod val="50000"/>
              </a:schemeClr>
            </a:solidFill>
          </p:grpSpPr>
          <p:sp>
            <p:nvSpPr>
              <p:cNvPr id="10" name="Right Triangle 9"/>
              <p:cNvSpPr/>
              <p:nvPr/>
            </p:nvSpPr>
            <p:spPr>
              <a:xfrm>
                <a:off x="5962650" y="4076700"/>
                <a:ext cx="838200" cy="68580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11" name="Rectangle 10"/>
              <p:cNvSpPr/>
              <p:nvPr/>
            </p:nvSpPr>
            <p:spPr>
              <a:xfrm>
                <a:off x="5962650" y="4762500"/>
                <a:ext cx="685800" cy="838200"/>
              </a:xfrm>
              <a:prstGeom prst="rect">
                <a:avLst/>
              </a:prstGeom>
              <a:solidFill>
                <a:schemeClr val="accent2">
                  <a:lumMod val="75000"/>
                </a:schemeClr>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grpSp>
        <p:sp>
          <p:nvSpPr>
            <p:cNvPr id="14" name="Rectangle 13"/>
            <p:cNvSpPr/>
            <p:nvPr/>
          </p:nvSpPr>
          <p:spPr>
            <a:xfrm>
              <a:off x="3581400" y="4495800"/>
              <a:ext cx="762000" cy="1085850"/>
            </a:xfrm>
            <a:prstGeom prst="rect">
              <a:avLst/>
            </a:prstGeom>
            <a:solidFill>
              <a:schemeClr val="tx1"/>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554048" y="3276601"/>
            <a:ext cx="2402874" cy="2597727"/>
            <a:chOff x="4683726" y="2888673"/>
            <a:chExt cx="2402874" cy="2597727"/>
          </a:xfrm>
        </p:grpSpPr>
        <p:grpSp>
          <p:nvGrpSpPr>
            <p:cNvPr id="8" name="Group 7"/>
            <p:cNvGrpSpPr/>
            <p:nvPr/>
          </p:nvGrpSpPr>
          <p:grpSpPr>
            <a:xfrm>
              <a:off x="4683726" y="2888673"/>
              <a:ext cx="2402874" cy="2597727"/>
              <a:chOff x="5962650" y="4076700"/>
              <a:chExt cx="838200" cy="1524000"/>
            </a:xfrm>
            <a:solidFill>
              <a:schemeClr val="accent2">
                <a:lumMod val="50000"/>
              </a:schemeClr>
            </a:solidFill>
          </p:grpSpPr>
          <p:sp>
            <p:nvSpPr>
              <p:cNvPr id="6" name="Right Triangle 5"/>
              <p:cNvSpPr/>
              <p:nvPr/>
            </p:nvSpPr>
            <p:spPr>
              <a:xfrm>
                <a:off x="5962650" y="4076700"/>
                <a:ext cx="838200" cy="68580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62650" y="4762500"/>
                <a:ext cx="685800" cy="838200"/>
              </a:xfrm>
              <a:prstGeom prst="rect">
                <a:avLst/>
              </a:prstGeom>
              <a:solidFill>
                <a:schemeClr val="accent2">
                  <a:lumMod val="75000"/>
                </a:schemeClr>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656563" y="4495800"/>
              <a:ext cx="2286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656563" y="4740349"/>
              <a:ext cx="2286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901111" y="4495800"/>
              <a:ext cx="2286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901111" y="4740349"/>
              <a:ext cx="2286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p:cNvSpPr/>
          <p:nvPr/>
        </p:nvSpPr>
        <p:spPr>
          <a:xfrm rot="10800000">
            <a:off x="-5" y="921326"/>
            <a:ext cx="9144001" cy="1742542"/>
          </a:xfrm>
          <a:prstGeom prst="rect">
            <a:avLst/>
          </a:prstGeom>
          <a:gradFill flip="none" rotWithShape="1">
            <a:gsLst>
              <a:gs pos="1000">
                <a:schemeClr val="tx1"/>
              </a:gs>
              <a:gs pos="65000">
                <a:schemeClr val="accent1">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6553200" y="1815610"/>
            <a:ext cx="3429000" cy="1696517"/>
          </a:xfrm>
          <a:prstGeom prst="rect">
            <a:avLst/>
          </a:prstGeom>
        </p:spPr>
        <p:txBody>
          <a:bodyPr vert="horz" wrap="square" lIns="0" tIns="0" rIns="0" bIns="0" rtlCol="0" anchor="t">
            <a:noAutofit/>
          </a:bodyPr>
          <a:lstStyle/>
          <a:p>
            <a:r>
              <a:rPr lang="en-US" sz="3600" dirty="0" smtClean="0">
                <a:solidFill>
                  <a:schemeClr val="bg1"/>
                </a:solidFill>
              </a:rPr>
              <a:t>Is </a:t>
            </a:r>
            <a:r>
              <a:rPr lang="en-US" sz="4000" dirty="0" smtClean="0">
                <a:solidFill>
                  <a:schemeClr val="bg1"/>
                </a:solidFill>
              </a:rPr>
              <a:t>where</a:t>
            </a:r>
            <a:r>
              <a:rPr lang="en-US" sz="3600" dirty="0" smtClean="0">
                <a:solidFill>
                  <a:schemeClr val="bg1"/>
                </a:solidFill>
              </a:rPr>
              <a:t/>
            </a:r>
            <a:br>
              <a:rPr lang="en-US" sz="3600" dirty="0" smtClean="0">
                <a:solidFill>
                  <a:schemeClr val="bg1"/>
                </a:solidFill>
              </a:rPr>
            </a:br>
            <a:r>
              <a:rPr lang="en-US" sz="3600" dirty="0" smtClean="0">
                <a:solidFill>
                  <a:schemeClr val="bg1"/>
                </a:solidFill>
              </a:rPr>
              <a:t>the</a:t>
            </a:r>
            <a:r>
              <a:rPr lang="en-US" sz="3600" dirty="0">
                <a:solidFill>
                  <a:schemeClr val="bg1"/>
                </a:solidFill>
              </a:rPr>
              <a:t> </a:t>
            </a:r>
            <a:r>
              <a:rPr lang="en-US" sz="3600" dirty="0" smtClean="0">
                <a:solidFill>
                  <a:schemeClr val="bg1"/>
                </a:solidFill>
              </a:rPr>
              <a:t>world is.</a:t>
            </a:r>
            <a:endParaRPr kumimoji="0" lang="en-US" sz="1200" i="0" u="none" strike="noStrike" kern="1200" cap="none" spc="0" normalizeH="0" baseline="0" noProof="0" dirty="0" smtClean="0">
              <a:ln>
                <a:noFill/>
              </a:ln>
              <a:solidFill>
                <a:schemeClr val="bg1"/>
              </a:solidFill>
              <a:effectLst/>
              <a:uLnTx/>
              <a:uFillTx/>
            </a:endParaRPr>
          </a:p>
        </p:txBody>
      </p:sp>
      <p:sp>
        <p:nvSpPr>
          <p:cNvPr id="27" name="TextBox 26"/>
          <p:cNvSpPr txBox="1"/>
          <p:nvPr/>
        </p:nvSpPr>
        <p:spPr>
          <a:xfrm>
            <a:off x="3686175" y="1683328"/>
            <a:ext cx="1638300" cy="681533"/>
          </a:xfrm>
          <a:prstGeom prst="rect">
            <a:avLst/>
          </a:prstGeom>
        </p:spPr>
        <p:txBody>
          <a:bodyPr vert="horz" wrap="square" lIns="0" tIns="0" rIns="0" bIns="0" rtlCol="0" anchor="t">
            <a:noAutofit/>
          </a:bodyPr>
          <a:lstStyle/>
          <a:p>
            <a:r>
              <a:rPr lang="en-US" sz="4800" dirty="0" smtClean="0">
                <a:solidFill>
                  <a:schemeClr val="accent2">
                    <a:lumMod val="75000"/>
                  </a:schemeClr>
                </a:solidFill>
              </a:rPr>
              <a:t>Home</a:t>
            </a:r>
            <a:endParaRPr kumimoji="0" lang="en-US" sz="1800" i="0" u="none" strike="noStrike" kern="1200" cap="none" spc="0" normalizeH="0" baseline="0" noProof="0" dirty="0" smtClean="0">
              <a:ln>
                <a:noFill/>
              </a:ln>
              <a:solidFill>
                <a:schemeClr val="accent2">
                  <a:lumMod val="75000"/>
                </a:schemeClr>
              </a:solidFill>
              <a:effectLst/>
              <a:uLnTx/>
              <a:uFillTx/>
            </a:endParaRPr>
          </a:p>
        </p:txBody>
      </p:sp>
      <p:sp>
        <p:nvSpPr>
          <p:cNvPr id="26" name="Rectangle 25"/>
          <p:cNvSpPr/>
          <p:nvPr/>
        </p:nvSpPr>
        <p:spPr>
          <a:xfrm>
            <a:off x="152400" y="152400"/>
            <a:ext cx="8991596" cy="6858000"/>
          </a:xfrm>
          <a:prstGeom prst="rect">
            <a:avLst/>
          </a:prstGeom>
          <a:gradFill flip="none" rotWithShape="1">
            <a:gsLst>
              <a:gs pos="0">
                <a:srgbClr val="3F0508"/>
              </a:gs>
              <a:gs pos="40000">
                <a:schemeClr val="tx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139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4.00648E-6 L -0.22153 0.00139 " pathEditMode="relative" rAng="0" ptsTypes="AA">
                                      <p:cBhvr>
                                        <p:cTn id="6" dur="2000" fill="hold"/>
                                        <p:tgtEl>
                                          <p:spTgt spid="17"/>
                                        </p:tgtEl>
                                        <p:attrNameLst>
                                          <p:attrName>ppt_x</p:attrName>
                                          <p:attrName>ppt_y</p:attrName>
                                        </p:attrNameLst>
                                      </p:cBhvr>
                                      <p:rCtr x="-11076" y="69"/>
                                    </p:animMotion>
                                  </p:childTnLst>
                                </p:cTn>
                              </p:par>
                              <p:par>
                                <p:cTn id="7" presetID="42" presetClass="path" presetSubtype="0" accel="50000" decel="50000" fill="hold" nodeType="withEffect">
                                  <p:stCondLst>
                                    <p:cond delay="0"/>
                                  </p:stCondLst>
                                  <p:childTnLst>
                                    <p:animMotion origin="layout" path="M 3.61111E-6 1.85185E-6 L 0.22309 0.00046 " pathEditMode="relative" rAng="0" ptsTypes="AA">
                                      <p:cBhvr>
                                        <p:cTn id="8" dur="2000" fill="hold"/>
                                        <p:tgtEl>
                                          <p:spTgt spid="16"/>
                                        </p:tgtEl>
                                        <p:attrNameLst>
                                          <p:attrName>ppt_x</p:attrName>
                                          <p:attrName>ppt_y</p:attrName>
                                        </p:attrNameLst>
                                      </p:cBhvr>
                                      <p:rCtr x="11146" y="23"/>
                                    </p:animMotion>
                                  </p:childTnLst>
                                </p:cTn>
                              </p:par>
                              <p:par>
                                <p:cTn id="9" presetID="35" presetClass="path" presetSubtype="0" accel="50000" decel="50000" fill="hold" grpId="0" nodeType="withEffect">
                                  <p:stCondLst>
                                    <p:cond delay="0"/>
                                  </p:stCondLst>
                                  <p:childTnLst>
                                    <p:animMotion origin="layout" path="M 1.66667E-6 4.07407E-6 L -0.31771 4.07407E-6 " pathEditMode="relative" rAng="0" ptsTypes="AA">
                                      <p:cBhvr>
                                        <p:cTn id="10" dur="2000" fill="hold"/>
                                        <p:tgtEl>
                                          <p:spTgt spid="27"/>
                                        </p:tgtEl>
                                        <p:attrNameLst>
                                          <p:attrName>ppt_x</p:attrName>
                                          <p:attrName>ppt_y</p:attrName>
                                        </p:attrNameLst>
                                      </p:cBhvr>
                                      <p:rCtr x="-15885" y="0"/>
                                    </p:animMotion>
                                  </p:childTnLst>
                                </p:cTn>
                              </p:par>
                              <p:par>
                                <p:cTn id="11" presetID="2" presetClass="entr" presetSubtype="4" fill="hold" nodeType="withEffect">
                                  <p:stCondLst>
                                    <p:cond delay="100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3750" fill="hold"/>
                                        <p:tgtEl>
                                          <p:spTgt spid="5122"/>
                                        </p:tgtEl>
                                        <p:attrNameLst>
                                          <p:attrName>ppt_x</p:attrName>
                                        </p:attrNameLst>
                                      </p:cBhvr>
                                      <p:tavLst>
                                        <p:tav tm="0">
                                          <p:val>
                                            <p:strVal val="#ppt_x"/>
                                          </p:val>
                                        </p:tav>
                                        <p:tav tm="100000">
                                          <p:val>
                                            <p:strVal val="#ppt_x"/>
                                          </p:val>
                                        </p:tav>
                                      </p:tavLst>
                                    </p:anim>
                                    <p:anim calcmode="lin" valueType="num">
                                      <p:cBhvr additive="base">
                                        <p:cTn id="14" dur="3750" fill="hold"/>
                                        <p:tgtEl>
                                          <p:spTgt spid="5122"/>
                                        </p:tgtEl>
                                        <p:attrNameLst>
                                          <p:attrName>ppt_y</p:attrName>
                                        </p:attrNameLst>
                                      </p:cBhvr>
                                      <p:tavLst>
                                        <p:tav tm="0">
                                          <p:val>
                                            <p:strVal val="1+#ppt_h/2"/>
                                          </p:val>
                                        </p:tav>
                                        <p:tav tm="100000">
                                          <p:val>
                                            <p:strVal val="#ppt_y"/>
                                          </p:val>
                                        </p:tav>
                                      </p:tavLst>
                                    </p:anim>
                                  </p:childTnLst>
                                </p:cTn>
                              </p:par>
                              <p:par>
                                <p:cTn id="15" presetID="10" presetClass="entr" presetSubtype="0" fill="hold" grpId="0" nodeType="withEffect">
                                  <p:stCondLst>
                                    <p:cond delay="270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100"/>
                                        <p:tgtEl>
                                          <p:spTgt spid="29"/>
                                        </p:tgtEl>
                                      </p:cBhvr>
                                    </p:animEffect>
                                  </p:childTnLst>
                                </p:cTn>
                              </p:par>
                              <p:par>
                                <p:cTn id="18" presetID="10" presetClass="entr" presetSubtype="0" fill="hold" nodeType="withEffect">
                                  <p:stCondLst>
                                    <p:cond delay="4750"/>
                                  </p:stCondLst>
                                  <p:childTnLst>
                                    <p:set>
                                      <p:cBhvr>
                                        <p:cTn id="19" dur="1" fill="hold">
                                          <p:stCondLst>
                                            <p:cond delay="0"/>
                                          </p:stCondLst>
                                        </p:cTn>
                                        <p:tgtEl>
                                          <p:spTgt spid="5123"/>
                                        </p:tgtEl>
                                        <p:attrNameLst>
                                          <p:attrName>style.visibility</p:attrName>
                                        </p:attrNameLst>
                                      </p:cBhvr>
                                      <p:to>
                                        <p:strVal val="visible"/>
                                      </p:to>
                                    </p:set>
                                    <p:animEffect transition="in" filter="fade">
                                      <p:cBhvr>
                                        <p:cTn id="20"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gradFill flip="none" rotWithShape="1">
            <a:gsLst>
              <a:gs pos="0">
                <a:srgbClr val="3F0508"/>
              </a:gs>
              <a:gs pos="40000">
                <a:schemeClr val="tx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9913" y="1176338"/>
            <a:ext cx="8004175"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152400"/>
            <a:ext cx="2590800" cy="381000"/>
          </a:xfrm>
          <a:prstGeom prst="rect">
            <a:avLst/>
          </a:prstGeom>
        </p:spPr>
        <p:txBody>
          <a:bodyPr vert="horz" wrap="square" lIns="0" tIns="0" rIns="0" bIns="0" rtlCol="0" anchor="t">
            <a:noAutofit/>
          </a:bodyPr>
          <a:lstStyle/>
          <a:p>
            <a:pPr marL="0" marR="0" indent="0" algn="l" defTabSz="914400" rtl="0" eaLnBrk="1" fontAlgn="auto" latinLnBrk="0" hangingPunct="1">
              <a:lnSpc>
                <a:spcPct val="100000"/>
              </a:lnSpc>
              <a:spcBef>
                <a:spcPct val="20000"/>
              </a:spcBef>
              <a:spcAft>
                <a:spcPts val="0"/>
              </a:spcAft>
              <a:buClr>
                <a:schemeClr val="accent2"/>
              </a:buClr>
              <a:buSzTx/>
              <a:buFont typeface="Arial" pitchFamily="34" charset="0"/>
              <a:buNone/>
              <a:tabLst/>
            </a:pPr>
            <a:r>
              <a:rPr lang="en-US" b="1" dirty="0" smtClean="0">
                <a:solidFill>
                  <a:schemeClr val="accent2"/>
                </a:solidFill>
              </a:rPr>
              <a:t>Insert sidekick demo</a:t>
            </a:r>
          </a:p>
        </p:txBody>
      </p:sp>
      <p:sp>
        <p:nvSpPr>
          <p:cNvPr id="6" name="TextBox 5"/>
          <p:cNvSpPr txBox="1"/>
          <p:nvPr/>
        </p:nvSpPr>
        <p:spPr>
          <a:xfrm rot="20089101">
            <a:off x="2297731" y="3103961"/>
            <a:ext cx="4267200" cy="650081"/>
          </a:xfrm>
          <a:prstGeom prst="rect">
            <a:avLst/>
          </a:prstGeom>
        </p:spPr>
        <p:txBody>
          <a:bodyPr vert="horz" wrap="none" lIns="0" tIns="0" rIns="0" bIns="0" rtlCol="0" anchor="t">
            <a:noAutofit/>
          </a:bodyPr>
          <a:lstStyle/>
          <a:p>
            <a:pPr marL="0" marR="0" indent="0" algn="ctr" defTabSz="914400" rtl="0" eaLnBrk="1" fontAlgn="auto" latinLnBrk="0" hangingPunct="1">
              <a:lnSpc>
                <a:spcPct val="100000"/>
              </a:lnSpc>
              <a:spcBef>
                <a:spcPct val="20000"/>
              </a:spcBef>
              <a:spcAft>
                <a:spcPts val="0"/>
              </a:spcAft>
              <a:buClr>
                <a:schemeClr val="accent2"/>
              </a:buClr>
              <a:buSzTx/>
              <a:buFont typeface="Arial" pitchFamily="34" charset="0"/>
              <a:buNone/>
              <a:tabLst/>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PLACEHOLDER</a:t>
            </a:r>
          </a:p>
        </p:txBody>
      </p:sp>
    </p:spTree>
    <p:extLst>
      <p:ext uri="{BB962C8B-B14F-4D97-AF65-F5344CB8AC3E}">
        <p14:creationId xmlns:p14="http://schemas.microsoft.com/office/powerpoint/2010/main" val="247929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gradFill flip="none" rotWithShape="1">
            <a:gsLst>
              <a:gs pos="0">
                <a:srgbClr val="3F0508"/>
              </a:gs>
              <a:gs pos="40000">
                <a:schemeClr val="tx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9913" y="1176338"/>
            <a:ext cx="8004175"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152400"/>
            <a:ext cx="2209800" cy="304800"/>
          </a:xfrm>
          <a:prstGeom prst="rect">
            <a:avLst/>
          </a:prstGeom>
        </p:spPr>
        <p:txBody>
          <a:bodyPr vert="horz" wrap="square" lIns="0" tIns="0" rIns="0" bIns="0" rtlCol="0" anchor="t">
            <a:noAutofit/>
          </a:bodyPr>
          <a:lstStyle/>
          <a:p>
            <a:pPr marL="0" marR="0" indent="0" algn="l" defTabSz="914400" rtl="0" eaLnBrk="1" fontAlgn="auto" latinLnBrk="0" hangingPunct="1">
              <a:lnSpc>
                <a:spcPct val="100000"/>
              </a:lnSpc>
              <a:spcBef>
                <a:spcPct val="20000"/>
              </a:spcBef>
              <a:spcAft>
                <a:spcPts val="0"/>
              </a:spcAft>
              <a:buClr>
                <a:schemeClr val="accent2"/>
              </a:buClr>
              <a:buSzTx/>
              <a:buFont typeface="Arial" pitchFamily="34" charset="0"/>
              <a:buNone/>
              <a:tabLst/>
            </a:pPr>
            <a:r>
              <a:rPr kumimoji="0" lang="en-US" sz="1800" b="1" i="0" u="none" strike="noStrike" kern="1200" cap="none" spc="0" normalizeH="0" baseline="0" noProof="0" dirty="0" smtClean="0">
                <a:ln>
                  <a:noFill/>
                </a:ln>
                <a:solidFill>
                  <a:schemeClr val="accent2"/>
                </a:solidFill>
                <a:effectLst/>
                <a:uLnTx/>
                <a:uFillTx/>
                <a:latin typeface="+mn-lt"/>
                <a:ea typeface="+mn-ea"/>
                <a:cs typeface="+mn-cs"/>
              </a:rPr>
              <a:t>Insert</a:t>
            </a:r>
            <a:r>
              <a:rPr kumimoji="0" lang="en-US" sz="1800" b="1" i="0" u="none" strike="noStrike" kern="1200" cap="none" spc="0" normalizeH="0" noProof="0" dirty="0" smtClean="0">
                <a:ln>
                  <a:noFill/>
                </a:ln>
                <a:solidFill>
                  <a:schemeClr val="accent2"/>
                </a:solidFill>
                <a:effectLst/>
                <a:uLnTx/>
                <a:uFillTx/>
                <a:latin typeface="+mn-lt"/>
                <a:ea typeface="+mn-ea"/>
                <a:cs typeface="+mn-cs"/>
              </a:rPr>
              <a:t> BEET demo</a:t>
            </a:r>
          </a:p>
        </p:txBody>
      </p:sp>
      <p:sp>
        <p:nvSpPr>
          <p:cNvPr id="6" name="TextBox 5"/>
          <p:cNvSpPr txBox="1"/>
          <p:nvPr/>
        </p:nvSpPr>
        <p:spPr>
          <a:xfrm rot="20089101">
            <a:off x="2297731" y="3103961"/>
            <a:ext cx="4267200" cy="650081"/>
          </a:xfrm>
          <a:prstGeom prst="rect">
            <a:avLst/>
          </a:prstGeom>
        </p:spPr>
        <p:txBody>
          <a:bodyPr vert="horz" wrap="none" lIns="0" tIns="0" rIns="0" bIns="0" rtlCol="0" anchor="t">
            <a:noAutofit/>
          </a:bodyPr>
          <a:lstStyle/>
          <a:p>
            <a:pPr marL="0" marR="0" indent="0" algn="ctr" defTabSz="914400" rtl="0" eaLnBrk="1" fontAlgn="auto" latinLnBrk="0" hangingPunct="1">
              <a:lnSpc>
                <a:spcPct val="100000"/>
              </a:lnSpc>
              <a:spcBef>
                <a:spcPct val="20000"/>
              </a:spcBef>
              <a:spcAft>
                <a:spcPts val="0"/>
              </a:spcAft>
              <a:buClr>
                <a:schemeClr val="accent2"/>
              </a:buClr>
              <a:buSzTx/>
              <a:buFont typeface="Arial" pitchFamily="34" charset="0"/>
              <a:buNone/>
              <a:tabLst/>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PLACEHOLDER</a:t>
            </a:r>
          </a:p>
        </p:txBody>
      </p:sp>
    </p:spTree>
    <p:extLst>
      <p:ext uri="{BB962C8B-B14F-4D97-AF65-F5344CB8AC3E}">
        <p14:creationId xmlns:p14="http://schemas.microsoft.com/office/powerpoint/2010/main" val="157314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gradFill flip="none" rotWithShape="1">
            <a:gsLst>
              <a:gs pos="0">
                <a:srgbClr val="3F0508"/>
              </a:gs>
              <a:gs pos="40000">
                <a:schemeClr val="tx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 y="1230313"/>
            <a:ext cx="7999413" cy="439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241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4800" y="304800"/>
            <a:ext cx="10820400" cy="3429000"/>
            <a:chOff x="-381000" y="3048000"/>
            <a:chExt cx="10820400" cy="3429000"/>
          </a:xfrm>
        </p:grpSpPr>
        <p:sp>
          <p:nvSpPr>
            <p:cNvPr id="4" name="TextBox 3"/>
            <p:cNvSpPr txBox="1"/>
            <p:nvPr/>
          </p:nvSpPr>
          <p:spPr>
            <a:xfrm>
              <a:off x="-381000" y="3048000"/>
              <a:ext cx="10820400" cy="3429000"/>
            </a:xfrm>
            <a:prstGeom prst="rect">
              <a:avLst/>
            </a:prstGeom>
          </p:spPr>
          <p:txBody>
            <a:bodyPr vert="horz" wrap="square" lIns="0" tIns="0" rIns="0" bIns="0" rtlCol="0" anchor="t">
              <a:noAutofit/>
            </a:bodyPr>
            <a:lstStyle/>
            <a:p>
              <a:pPr>
                <a:spcBef>
                  <a:spcPct val="20000"/>
                </a:spcBef>
                <a:buClr>
                  <a:schemeClr val="accent2"/>
                </a:buClr>
              </a:pPr>
              <a:r>
                <a:rPr lang="en-US" sz="18000" b="1" spc="-300" dirty="0" smtClean="0">
                  <a:solidFill>
                    <a:schemeClr val="accent2">
                      <a:lumMod val="75000"/>
                    </a:schemeClr>
                  </a:solidFill>
                </a:rPr>
                <a:t>Strategy</a:t>
              </a:r>
              <a:endParaRPr kumimoji="0" lang="en-US" sz="18000" b="1" i="0" u="none" strike="noStrike" kern="1200" cap="none" spc="-300" normalizeH="0" baseline="0" noProof="0" dirty="0" smtClean="0">
                <a:ln>
                  <a:noFill/>
                </a:ln>
                <a:solidFill>
                  <a:schemeClr val="accent2">
                    <a:lumMod val="75000"/>
                  </a:schemeClr>
                </a:solidFill>
                <a:effectLst/>
                <a:uLnTx/>
                <a:uFillTx/>
              </a:endParaRPr>
            </a:p>
          </p:txBody>
        </p:sp>
        <p:sp>
          <p:nvSpPr>
            <p:cNvPr id="7" name="Rectangle 6"/>
            <p:cNvSpPr/>
            <p:nvPr/>
          </p:nvSpPr>
          <p:spPr>
            <a:xfrm>
              <a:off x="-76200" y="4191000"/>
              <a:ext cx="9067800" cy="1752600"/>
            </a:xfrm>
            <a:prstGeom prst="rect">
              <a:avLst/>
            </a:prstGeom>
            <a:gradFill flip="none" rotWithShape="1">
              <a:gsLst>
                <a:gs pos="5000">
                  <a:schemeClr val="tx1">
                    <a:alpha val="73000"/>
                  </a:schemeClr>
                </a:gs>
                <a:gs pos="98000">
                  <a:schemeClr val="accent1">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0" y="0"/>
            <a:ext cx="9144000" cy="6858000"/>
          </a:xfrm>
          <a:prstGeom prst="rect">
            <a:avLst/>
          </a:prstGeom>
          <a:gradFill flip="none" rotWithShape="1">
            <a:gsLst>
              <a:gs pos="0">
                <a:srgbClr val="3F0508"/>
              </a:gs>
              <a:gs pos="40000">
                <a:schemeClr val="tx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6" descr="Description: slide-5.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00800" y="3787337"/>
            <a:ext cx="2723267" cy="2774456"/>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p:nvGrpSpPr>
        <p:grpSpPr>
          <a:xfrm>
            <a:off x="5521235" y="2932480"/>
            <a:ext cx="1870165" cy="2119384"/>
            <a:chOff x="5749835" y="2932480"/>
            <a:chExt cx="1870165" cy="2119384"/>
          </a:xfrm>
        </p:grpSpPr>
        <p:pic>
          <p:nvPicPr>
            <p:cNvPr id="1027" name="Picture 5" descr="Description: slide-2.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911702" y="2932480"/>
              <a:ext cx="1708298" cy="126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Description: slide-2.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46396" b="-35595"/>
            <a:stretch/>
          </p:blipFill>
          <p:spPr bwMode="auto">
            <a:xfrm>
              <a:off x="5749835" y="3787338"/>
              <a:ext cx="1708298" cy="126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9"/>
          <p:cNvGrpSpPr/>
          <p:nvPr/>
        </p:nvGrpSpPr>
        <p:grpSpPr>
          <a:xfrm>
            <a:off x="3352800" y="3614617"/>
            <a:ext cx="2240811" cy="1164778"/>
            <a:chOff x="3581400" y="3846881"/>
            <a:chExt cx="2240811" cy="1164778"/>
          </a:xfrm>
        </p:grpSpPr>
        <p:pic>
          <p:nvPicPr>
            <p:cNvPr id="1026" name="Picture 2" descr="Description: slide-1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81400" y="3846881"/>
              <a:ext cx="2240811" cy="1164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798126" y="3962664"/>
              <a:ext cx="1905988" cy="939140"/>
            </a:xfrm>
            <a:custGeom>
              <a:avLst/>
              <a:gdLst>
                <a:gd name="connsiteX0" fmla="*/ 0 w 1828800"/>
                <a:gd name="connsiteY0" fmla="*/ 0 h 838200"/>
                <a:gd name="connsiteX1" fmla="*/ 1828800 w 1828800"/>
                <a:gd name="connsiteY1" fmla="*/ 0 h 838200"/>
                <a:gd name="connsiteX2" fmla="*/ 1828800 w 1828800"/>
                <a:gd name="connsiteY2" fmla="*/ 838200 h 838200"/>
                <a:gd name="connsiteX3" fmla="*/ 0 w 1828800"/>
                <a:gd name="connsiteY3" fmla="*/ 838200 h 838200"/>
                <a:gd name="connsiteX4" fmla="*/ 0 w 1828800"/>
                <a:gd name="connsiteY4" fmla="*/ 0 h 838200"/>
                <a:gd name="connsiteX0" fmla="*/ 0 w 1894114"/>
                <a:gd name="connsiteY0" fmla="*/ 112815 h 951015"/>
                <a:gd name="connsiteX1" fmla="*/ 1894114 w 1894114"/>
                <a:gd name="connsiteY1" fmla="*/ 0 h 951015"/>
                <a:gd name="connsiteX2" fmla="*/ 1828800 w 1894114"/>
                <a:gd name="connsiteY2" fmla="*/ 951015 h 951015"/>
                <a:gd name="connsiteX3" fmla="*/ 0 w 1894114"/>
                <a:gd name="connsiteY3" fmla="*/ 951015 h 951015"/>
                <a:gd name="connsiteX4" fmla="*/ 0 w 1894114"/>
                <a:gd name="connsiteY4" fmla="*/ 112815 h 951015"/>
                <a:gd name="connsiteX0" fmla="*/ 0 w 1894114"/>
                <a:gd name="connsiteY0" fmla="*/ 112815 h 951015"/>
                <a:gd name="connsiteX1" fmla="*/ 1894114 w 1894114"/>
                <a:gd name="connsiteY1" fmla="*/ 0 h 951015"/>
                <a:gd name="connsiteX2" fmla="*/ 1888176 w 1894114"/>
                <a:gd name="connsiteY2" fmla="*/ 939140 h 951015"/>
                <a:gd name="connsiteX3" fmla="*/ 0 w 1894114"/>
                <a:gd name="connsiteY3" fmla="*/ 951015 h 951015"/>
                <a:gd name="connsiteX4" fmla="*/ 0 w 1894114"/>
                <a:gd name="connsiteY4" fmla="*/ 112815 h 951015"/>
                <a:gd name="connsiteX0" fmla="*/ 0 w 1894114"/>
                <a:gd name="connsiteY0" fmla="*/ 112815 h 939140"/>
                <a:gd name="connsiteX1" fmla="*/ 1894114 w 1894114"/>
                <a:gd name="connsiteY1" fmla="*/ 0 h 939140"/>
                <a:gd name="connsiteX2" fmla="*/ 1888176 w 1894114"/>
                <a:gd name="connsiteY2" fmla="*/ 939140 h 939140"/>
                <a:gd name="connsiteX3" fmla="*/ 47502 w 1894114"/>
                <a:gd name="connsiteY3" fmla="*/ 772885 h 939140"/>
                <a:gd name="connsiteX4" fmla="*/ 0 w 1894114"/>
                <a:gd name="connsiteY4" fmla="*/ 112815 h 939140"/>
                <a:gd name="connsiteX0" fmla="*/ 11874 w 1905988"/>
                <a:gd name="connsiteY0" fmla="*/ 112815 h 939140"/>
                <a:gd name="connsiteX1" fmla="*/ 1905988 w 1905988"/>
                <a:gd name="connsiteY1" fmla="*/ 0 h 939140"/>
                <a:gd name="connsiteX2" fmla="*/ 1900050 w 1905988"/>
                <a:gd name="connsiteY2" fmla="*/ 939140 h 939140"/>
                <a:gd name="connsiteX3" fmla="*/ 0 w 1905988"/>
                <a:gd name="connsiteY3" fmla="*/ 873825 h 939140"/>
                <a:gd name="connsiteX4" fmla="*/ 11874 w 1905988"/>
                <a:gd name="connsiteY4" fmla="*/ 112815 h 939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988" h="939140">
                  <a:moveTo>
                    <a:pt x="11874" y="112815"/>
                  </a:moveTo>
                  <a:lnTo>
                    <a:pt x="1905988" y="0"/>
                  </a:lnTo>
                  <a:cubicBezTo>
                    <a:pt x="1904009" y="313047"/>
                    <a:pt x="1902029" y="626093"/>
                    <a:pt x="1900050" y="939140"/>
                  </a:cubicBezTo>
                  <a:lnTo>
                    <a:pt x="0" y="873825"/>
                  </a:lnTo>
                  <a:lnTo>
                    <a:pt x="11874" y="112815"/>
                  </a:lnTo>
                  <a:close/>
                </a:path>
              </a:pathLst>
            </a:custGeom>
            <a:solidFill>
              <a:srgbClr val="0000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289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175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USTM_hard-drive_1000\55_Assets\00_ms-photography\media-bank_partner-photography\MSA_group_photo\group_media_bw.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315" y="-147917"/>
            <a:ext cx="9270631" cy="71538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USTM_hard-drive_1000\55_Assets\00_ms-photography\media-bank_partner-photography\MSA_group_photo\group_media_color.jpg"/>
          <p:cNvPicPr>
            <a:picLocks noChangeAspect="1" noChangeArrowheads="1"/>
          </p:cNvPicPr>
          <p:nvPr/>
        </p:nvPicPr>
        <p:blipFill>
          <a:blip r:embed="rId4" cstate="email">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a:ext>
            </a:extLst>
          </a:blip>
          <a:srcRect/>
          <a:stretch>
            <a:fillRect/>
          </a:stretch>
        </p:blipFill>
        <p:spPr bwMode="auto">
          <a:xfrm>
            <a:off x="-63315" y="-147917"/>
            <a:ext cx="9270631" cy="715383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rot="1116322">
            <a:off x="-4137286" y="2072717"/>
            <a:ext cx="16938886" cy="4933200"/>
          </a:xfrm>
          <a:prstGeom prst="rect">
            <a:avLst/>
          </a:prstGeom>
          <a:gradFill flip="none" rotWithShape="1">
            <a:gsLst>
              <a:gs pos="1000">
                <a:schemeClr val="tx1"/>
              </a:gs>
              <a:gs pos="65000">
                <a:schemeClr val="accent1">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5" name="Group 24"/>
          <p:cNvGrpSpPr/>
          <p:nvPr/>
        </p:nvGrpSpPr>
        <p:grpSpPr>
          <a:xfrm>
            <a:off x="-1450996" y="-3730708"/>
            <a:ext cx="14457104" cy="7159708"/>
            <a:chOff x="-2115131" y="-4483003"/>
            <a:chExt cx="16002000" cy="7924800"/>
          </a:xfrm>
        </p:grpSpPr>
        <p:sp>
          <p:nvSpPr>
            <p:cNvPr id="4" name="Rectangle 3"/>
            <p:cNvSpPr/>
            <p:nvPr/>
          </p:nvSpPr>
          <p:spPr>
            <a:xfrm rot="956212">
              <a:off x="-2115131" y="-4483003"/>
              <a:ext cx="16002000" cy="79248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p:nvGrpSpPr>
          <p:grpSpPr>
            <a:xfrm>
              <a:off x="3413125" y="2035315"/>
              <a:ext cx="2835275" cy="1325562"/>
              <a:chOff x="-5679494" y="-1065866"/>
              <a:chExt cx="2835275" cy="1325562"/>
            </a:xfrm>
          </p:grpSpPr>
          <p:sp>
            <p:nvSpPr>
              <p:cNvPr id="13" name="Freeform 7"/>
              <p:cNvSpPr>
                <a:spLocks/>
              </p:cNvSpPr>
              <p:nvPr/>
            </p:nvSpPr>
            <p:spPr bwMode="auto">
              <a:xfrm>
                <a:off x="-5679494" y="-1065866"/>
                <a:ext cx="609600" cy="693738"/>
              </a:xfrm>
              <a:custGeom>
                <a:avLst/>
                <a:gdLst>
                  <a:gd name="T0" fmla="*/ 0 w 769"/>
                  <a:gd name="T1" fmla="*/ 0 h 874"/>
                  <a:gd name="T2" fmla="*/ 193 w 769"/>
                  <a:gd name="T3" fmla="*/ 55 h 874"/>
                  <a:gd name="T4" fmla="*/ 193 w 769"/>
                  <a:gd name="T5" fmla="*/ 313 h 874"/>
                  <a:gd name="T6" fmla="*/ 574 w 769"/>
                  <a:gd name="T7" fmla="*/ 421 h 874"/>
                  <a:gd name="T8" fmla="*/ 574 w 769"/>
                  <a:gd name="T9" fmla="*/ 162 h 874"/>
                  <a:gd name="T10" fmla="*/ 769 w 769"/>
                  <a:gd name="T11" fmla="*/ 218 h 874"/>
                  <a:gd name="T12" fmla="*/ 769 w 769"/>
                  <a:gd name="T13" fmla="*/ 874 h 874"/>
                  <a:gd name="T14" fmla="*/ 574 w 769"/>
                  <a:gd name="T15" fmla="*/ 818 h 874"/>
                  <a:gd name="T16" fmla="*/ 574 w 769"/>
                  <a:gd name="T17" fmla="*/ 531 h 874"/>
                  <a:gd name="T18" fmla="*/ 193 w 769"/>
                  <a:gd name="T19" fmla="*/ 423 h 874"/>
                  <a:gd name="T20" fmla="*/ 193 w 769"/>
                  <a:gd name="T21" fmla="*/ 711 h 874"/>
                  <a:gd name="T22" fmla="*/ 0 w 769"/>
                  <a:gd name="T23" fmla="*/ 655 h 874"/>
                  <a:gd name="T24" fmla="*/ 0 w 769"/>
                  <a:gd name="T25"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9" h="874">
                    <a:moveTo>
                      <a:pt x="0" y="0"/>
                    </a:moveTo>
                    <a:lnTo>
                      <a:pt x="193" y="55"/>
                    </a:lnTo>
                    <a:lnTo>
                      <a:pt x="193" y="313"/>
                    </a:lnTo>
                    <a:lnTo>
                      <a:pt x="574" y="421"/>
                    </a:lnTo>
                    <a:lnTo>
                      <a:pt x="574" y="162"/>
                    </a:lnTo>
                    <a:lnTo>
                      <a:pt x="769" y="218"/>
                    </a:lnTo>
                    <a:lnTo>
                      <a:pt x="769" y="874"/>
                    </a:lnTo>
                    <a:lnTo>
                      <a:pt x="574" y="818"/>
                    </a:lnTo>
                    <a:lnTo>
                      <a:pt x="574" y="531"/>
                    </a:lnTo>
                    <a:lnTo>
                      <a:pt x="193" y="423"/>
                    </a:lnTo>
                    <a:lnTo>
                      <a:pt x="193" y="711"/>
                    </a:lnTo>
                    <a:lnTo>
                      <a:pt x="0" y="655"/>
                    </a:lnTo>
                    <a:lnTo>
                      <a:pt x="0" y="0"/>
                    </a:lnTo>
                    <a:close/>
                  </a:path>
                </a:pathLst>
              </a:custGeom>
              <a:gradFill flip="none" rotWithShape="1">
                <a:gsLst>
                  <a:gs pos="3800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7400000" scaled="0"/>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p:nvSpPr>
            <p:spPr bwMode="auto">
              <a:xfrm>
                <a:off x="-4909557" y="-846790"/>
                <a:ext cx="582613" cy="685800"/>
              </a:xfrm>
              <a:custGeom>
                <a:avLst/>
                <a:gdLst>
                  <a:gd name="T0" fmla="*/ 0 w 733"/>
                  <a:gd name="T1" fmla="*/ 0 h 865"/>
                  <a:gd name="T2" fmla="*/ 714 w 733"/>
                  <a:gd name="T3" fmla="*/ 203 h 865"/>
                  <a:gd name="T4" fmla="*/ 714 w 733"/>
                  <a:gd name="T5" fmla="*/ 314 h 865"/>
                  <a:gd name="T6" fmla="*/ 195 w 733"/>
                  <a:gd name="T7" fmla="*/ 166 h 865"/>
                  <a:gd name="T8" fmla="*/ 195 w 733"/>
                  <a:gd name="T9" fmla="*/ 312 h 865"/>
                  <a:gd name="T10" fmla="*/ 678 w 733"/>
                  <a:gd name="T11" fmla="*/ 449 h 865"/>
                  <a:gd name="T12" fmla="*/ 678 w 733"/>
                  <a:gd name="T13" fmla="*/ 559 h 865"/>
                  <a:gd name="T14" fmla="*/ 195 w 733"/>
                  <a:gd name="T15" fmla="*/ 423 h 865"/>
                  <a:gd name="T16" fmla="*/ 195 w 733"/>
                  <a:gd name="T17" fmla="*/ 601 h 865"/>
                  <a:gd name="T18" fmla="*/ 733 w 733"/>
                  <a:gd name="T19" fmla="*/ 754 h 865"/>
                  <a:gd name="T20" fmla="*/ 733 w 733"/>
                  <a:gd name="T21" fmla="*/ 865 h 865"/>
                  <a:gd name="T22" fmla="*/ 0 w 733"/>
                  <a:gd name="T23" fmla="*/ 656 h 865"/>
                  <a:gd name="T24" fmla="*/ 0 w 733"/>
                  <a:gd name="T25"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3" h="865">
                    <a:moveTo>
                      <a:pt x="0" y="0"/>
                    </a:moveTo>
                    <a:lnTo>
                      <a:pt x="714" y="203"/>
                    </a:lnTo>
                    <a:lnTo>
                      <a:pt x="714" y="314"/>
                    </a:lnTo>
                    <a:lnTo>
                      <a:pt x="195" y="166"/>
                    </a:lnTo>
                    <a:lnTo>
                      <a:pt x="195" y="312"/>
                    </a:lnTo>
                    <a:lnTo>
                      <a:pt x="678" y="449"/>
                    </a:lnTo>
                    <a:lnTo>
                      <a:pt x="678" y="559"/>
                    </a:lnTo>
                    <a:lnTo>
                      <a:pt x="195" y="423"/>
                    </a:lnTo>
                    <a:lnTo>
                      <a:pt x="195" y="601"/>
                    </a:lnTo>
                    <a:lnTo>
                      <a:pt x="733" y="754"/>
                    </a:lnTo>
                    <a:lnTo>
                      <a:pt x="733" y="865"/>
                    </a:lnTo>
                    <a:lnTo>
                      <a:pt x="0" y="656"/>
                    </a:lnTo>
                    <a:lnTo>
                      <a:pt x="0" y="0"/>
                    </a:lnTo>
                    <a:close/>
                  </a:path>
                </a:pathLst>
              </a:custGeom>
              <a:gradFill flip="none" rotWithShape="1">
                <a:gsLst>
                  <a:gs pos="3800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7400000" scaled="0"/>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noEditPoints="1"/>
              </p:cNvSpPr>
              <p:nvPr/>
            </p:nvSpPr>
            <p:spPr bwMode="auto">
              <a:xfrm>
                <a:off x="-4196769" y="-645179"/>
                <a:ext cx="687388" cy="714375"/>
              </a:xfrm>
              <a:custGeom>
                <a:avLst/>
                <a:gdLst>
                  <a:gd name="T0" fmla="*/ 193 w 865"/>
                  <a:gd name="T1" fmla="*/ 331 h 900"/>
                  <a:gd name="T2" fmla="*/ 381 w 865"/>
                  <a:gd name="T3" fmla="*/ 385 h 900"/>
                  <a:gd name="T4" fmla="*/ 451 w 865"/>
                  <a:gd name="T5" fmla="*/ 403 h 900"/>
                  <a:gd name="T6" fmla="*/ 498 w 865"/>
                  <a:gd name="T7" fmla="*/ 413 h 900"/>
                  <a:gd name="T8" fmla="*/ 534 w 865"/>
                  <a:gd name="T9" fmla="*/ 414 h 900"/>
                  <a:gd name="T10" fmla="*/ 567 w 865"/>
                  <a:gd name="T11" fmla="*/ 402 h 900"/>
                  <a:gd name="T12" fmla="*/ 585 w 865"/>
                  <a:gd name="T13" fmla="*/ 377 h 900"/>
                  <a:gd name="T14" fmla="*/ 584 w 865"/>
                  <a:gd name="T15" fmla="*/ 337 h 900"/>
                  <a:gd name="T16" fmla="*/ 560 w 865"/>
                  <a:gd name="T17" fmla="*/ 297 h 900"/>
                  <a:gd name="T18" fmla="*/ 516 w 865"/>
                  <a:gd name="T19" fmla="*/ 265 h 900"/>
                  <a:gd name="T20" fmla="*/ 475 w 865"/>
                  <a:gd name="T21" fmla="*/ 245 h 900"/>
                  <a:gd name="T22" fmla="*/ 425 w 865"/>
                  <a:gd name="T23" fmla="*/ 232 h 900"/>
                  <a:gd name="T24" fmla="*/ 345 w 865"/>
                  <a:gd name="T25" fmla="*/ 208 h 900"/>
                  <a:gd name="T26" fmla="*/ 0 w 865"/>
                  <a:gd name="T27" fmla="*/ 0 h 900"/>
                  <a:gd name="T28" fmla="*/ 466 w 865"/>
                  <a:gd name="T29" fmla="*/ 132 h 900"/>
                  <a:gd name="T30" fmla="*/ 563 w 865"/>
                  <a:gd name="T31" fmla="*/ 165 h 900"/>
                  <a:gd name="T32" fmla="*/ 633 w 865"/>
                  <a:gd name="T33" fmla="*/ 196 h 900"/>
                  <a:gd name="T34" fmla="*/ 713 w 865"/>
                  <a:gd name="T35" fmla="*/ 255 h 900"/>
                  <a:gd name="T36" fmla="*/ 768 w 865"/>
                  <a:gd name="T37" fmla="*/ 330 h 900"/>
                  <a:gd name="T38" fmla="*/ 786 w 865"/>
                  <a:gd name="T39" fmla="*/ 407 h 900"/>
                  <a:gd name="T40" fmla="*/ 777 w 865"/>
                  <a:gd name="T41" fmla="*/ 458 h 900"/>
                  <a:gd name="T42" fmla="*/ 746 w 865"/>
                  <a:gd name="T43" fmla="*/ 497 h 900"/>
                  <a:gd name="T44" fmla="*/ 695 w 865"/>
                  <a:gd name="T45" fmla="*/ 520 h 900"/>
                  <a:gd name="T46" fmla="*/ 624 w 865"/>
                  <a:gd name="T47" fmla="*/ 527 h 900"/>
                  <a:gd name="T48" fmla="*/ 532 w 865"/>
                  <a:gd name="T49" fmla="*/ 517 h 900"/>
                  <a:gd name="T50" fmla="*/ 607 w 865"/>
                  <a:gd name="T51" fmla="*/ 574 h 900"/>
                  <a:gd name="T52" fmla="*/ 659 w 865"/>
                  <a:gd name="T53" fmla="*/ 625 h 900"/>
                  <a:gd name="T54" fmla="*/ 715 w 865"/>
                  <a:gd name="T55" fmla="*/ 694 h 900"/>
                  <a:gd name="T56" fmla="*/ 865 w 865"/>
                  <a:gd name="T57" fmla="*/ 900 h 900"/>
                  <a:gd name="T58" fmla="*/ 492 w 865"/>
                  <a:gd name="T59" fmla="*/ 651 h 900"/>
                  <a:gd name="T60" fmla="*/ 440 w 865"/>
                  <a:gd name="T61" fmla="*/ 585 h 900"/>
                  <a:gd name="T62" fmla="*/ 403 w 865"/>
                  <a:gd name="T63" fmla="*/ 541 h 900"/>
                  <a:gd name="T64" fmla="*/ 361 w 865"/>
                  <a:gd name="T65" fmla="*/ 502 h 900"/>
                  <a:gd name="T66" fmla="*/ 306 w 865"/>
                  <a:gd name="T67" fmla="*/ 472 h 900"/>
                  <a:gd name="T68" fmla="*/ 233 w 865"/>
                  <a:gd name="T69" fmla="*/ 447 h 900"/>
                  <a:gd name="T70" fmla="*/ 193 w 865"/>
                  <a:gd name="T71" fmla="*/ 711 h 900"/>
                  <a:gd name="T72" fmla="*/ 0 w 865"/>
                  <a:gd name="T7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5" h="900">
                    <a:moveTo>
                      <a:pt x="193" y="165"/>
                    </a:moveTo>
                    <a:lnTo>
                      <a:pt x="193" y="331"/>
                    </a:lnTo>
                    <a:lnTo>
                      <a:pt x="338" y="373"/>
                    </a:lnTo>
                    <a:lnTo>
                      <a:pt x="381" y="385"/>
                    </a:lnTo>
                    <a:lnTo>
                      <a:pt x="419" y="395"/>
                    </a:lnTo>
                    <a:lnTo>
                      <a:pt x="451" y="403"/>
                    </a:lnTo>
                    <a:lnTo>
                      <a:pt x="477" y="408"/>
                    </a:lnTo>
                    <a:lnTo>
                      <a:pt x="498" y="413"/>
                    </a:lnTo>
                    <a:lnTo>
                      <a:pt x="512" y="414"/>
                    </a:lnTo>
                    <a:lnTo>
                      <a:pt x="534" y="414"/>
                    </a:lnTo>
                    <a:lnTo>
                      <a:pt x="552" y="410"/>
                    </a:lnTo>
                    <a:lnTo>
                      <a:pt x="567" y="402"/>
                    </a:lnTo>
                    <a:lnTo>
                      <a:pt x="578" y="390"/>
                    </a:lnTo>
                    <a:lnTo>
                      <a:pt x="585" y="377"/>
                    </a:lnTo>
                    <a:lnTo>
                      <a:pt x="586" y="359"/>
                    </a:lnTo>
                    <a:lnTo>
                      <a:pt x="584" y="337"/>
                    </a:lnTo>
                    <a:lnTo>
                      <a:pt x="575" y="316"/>
                    </a:lnTo>
                    <a:lnTo>
                      <a:pt x="560" y="297"/>
                    </a:lnTo>
                    <a:lnTo>
                      <a:pt x="541" y="280"/>
                    </a:lnTo>
                    <a:lnTo>
                      <a:pt x="516" y="265"/>
                    </a:lnTo>
                    <a:lnTo>
                      <a:pt x="487" y="251"/>
                    </a:lnTo>
                    <a:lnTo>
                      <a:pt x="475" y="245"/>
                    </a:lnTo>
                    <a:lnTo>
                      <a:pt x="454" y="240"/>
                    </a:lnTo>
                    <a:lnTo>
                      <a:pt x="425" y="232"/>
                    </a:lnTo>
                    <a:lnTo>
                      <a:pt x="389" y="221"/>
                    </a:lnTo>
                    <a:lnTo>
                      <a:pt x="345" y="208"/>
                    </a:lnTo>
                    <a:lnTo>
                      <a:pt x="193" y="165"/>
                    </a:lnTo>
                    <a:close/>
                    <a:moveTo>
                      <a:pt x="0" y="0"/>
                    </a:moveTo>
                    <a:lnTo>
                      <a:pt x="408" y="116"/>
                    </a:lnTo>
                    <a:lnTo>
                      <a:pt x="466" y="132"/>
                    </a:lnTo>
                    <a:lnTo>
                      <a:pt x="519" y="149"/>
                    </a:lnTo>
                    <a:lnTo>
                      <a:pt x="563" y="165"/>
                    </a:lnTo>
                    <a:lnTo>
                      <a:pt x="601" y="181"/>
                    </a:lnTo>
                    <a:lnTo>
                      <a:pt x="633" y="196"/>
                    </a:lnTo>
                    <a:lnTo>
                      <a:pt x="676" y="223"/>
                    </a:lnTo>
                    <a:lnTo>
                      <a:pt x="713" y="255"/>
                    </a:lnTo>
                    <a:lnTo>
                      <a:pt x="745" y="291"/>
                    </a:lnTo>
                    <a:lnTo>
                      <a:pt x="768" y="330"/>
                    </a:lnTo>
                    <a:lnTo>
                      <a:pt x="782" y="368"/>
                    </a:lnTo>
                    <a:lnTo>
                      <a:pt x="786" y="407"/>
                    </a:lnTo>
                    <a:lnTo>
                      <a:pt x="784" y="435"/>
                    </a:lnTo>
                    <a:lnTo>
                      <a:pt x="777" y="458"/>
                    </a:lnTo>
                    <a:lnTo>
                      <a:pt x="764" y="479"/>
                    </a:lnTo>
                    <a:lnTo>
                      <a:pt x="746" y="497"/>
                    </a:lnTo>
                    <a:lnTo>
                      <a:pt x="723" y="511"/>
                    </a:lnTo>
                    <a:lnTo>
                      <a:pt x="695" y="520"/>
                    </a:lnTo>
                    <a:lnTo>
                      <a:pt x="662" y="526"/>
                    </a:lnTo>
                    <a:lnTo>
                      <a:pt x="624" y="527"/>
                    </a:lnTo>
                    <a:lnTo>
                      <a:pt x="581" y="524"/>
                    </a:lnTo>
                    <a:lnTo>
                      <a:pt x="532" y="517"/>
                    </a:lnTo>
                    <a:lnTo>
                      <a:pt x="573" y="545"/>
                    </a:lnTo>
                    <a:lnTo>
                      <a:pt x="607" y="574"/>
                    </a:lnTo>
                    <a:lnTo>
                      <a:pt x="637" y="602"/>
                    </a:lnTo>
                    <a:lnTo>
                      <a:pt x="659" y="625"/>
                    </a:lnTo>
                    <a:lnTo>
                      <a:pt x="684" y="657"/>
                    </a:lnTo>
                    <a:lnTo>
                      <a:pt x="715" y="694"/>
                    </a:lnTo>
                    <a:lnTo>
                      <a:pt x="748" y="740"/>
                    </a:lnTo>
                    <a:lnTo>
                      <a:pt x="865" y="900"/>
                    </a:lnTo>
                    <a:lnTo>
                      <a:pt x="632" y="835"/>
                    </a:lnTo>
                    <a:lnTo>
                      <a:pt x="492" y="651"/>
                    </a:lnTo>
                    <a:lnTo>
                      <a:pt x="463" y="616"/>
                    </a:lnTo>
                    <a:lnTo>
                      <a:pt x="440" y="585"/>
                    </a:lnTo>
                    <a:lnTo>
                      <a:pt x="419" y="560"/>
                    </a:lnTo>
                    <a:lnTo>
                      <a:pt x="403" y="541"/>
                    </a:lnTo>
                    <a:lnTo>
                      <a:pt x="389" y="527"/>
                    </a:lnTo>
                    <a:lnTo>
                      <a:pt x="361" y="502"/>
                    </a:lnTo>
                    <a:lnTo>
                      <a:pt x="331" y="483"/>
                    </a:lnTo>
                    <a:lnTo>
                      <a:pt x="306" y="472"/>
                    </a:lnTo>
                    <a:lnTo>
                      <a:pt x="274" y="460"/>
                    </a:lnTo>
                    <a:lnTo>
                      <a:pt x="233" y="447"/>
                    </a:lnTo>
                    <a:lnTo>
                      <a:pt x="193" y="436"/>
                    </a:lnTo>
                    <a:lnTo>
                      <a:pt x="193" y="711"/>
                    </a:lnTo>
                    <a:lnTo>
                      <a:pt x="0" y="656"/>
                    </a:lnTo>
                    <a:lnTo>
                      <a:pt x="0" y="0"/>
                    </a:lnTo>
                    <a:close/>
                  </a:path>
                </a:pathLst>
              </a:custGeom>
              <a:gradFill flip="none" rotWithShape="1">
                <a:gsLst>
                  <a:gs pos="3800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7400000" scaled="0"/>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p:cNvSpPr>
                <a:spLocks/>
              </p:cNvSpPr>
              <p:nvPr/>
            </p:nvSpPr>
            <p:spPr bwMode="auto">
              <a:xfrm>
                <a:off x="-3426832" y="-426104"/>
                <a:ext cx="582613" cy="685800"/>
              </a:xfrm>
              <a:custGeom>
                <a:avLst/>
                <a:gdLst>
                  <a:gd name="T0" fmla="*/ 0 w 733"/>
                  <a:gd name="T1" fmla="*/ 0 h 865"/>
                  <a:gd name="T2" fmla="*/ 713 w 733"/>
                  <a:gd name="T3" fmla="*/ 203 h 865"/>
                  <a:gd name="T4" fmla="*/ 713 w 733"/>
                  <a:gd name="T5" fmla="*/ 314 h 865"/>
                  <a:gd name="T6" fmla="*/ 195 w 733"/>
                  <a:gd name="T7" fmla="*/ 166 h 865"/>
                  <a:gd name="T8" fmla="*/ 195 w 733"/>
                  <a:gd name="T9" fmla="*/ 313 h 865"/>
                  <a:gd name="T10" fmla="*/ 678 w 733"/>
                  <a:gd name="T11" fmla="*/ 449 h 865"/>
                  <a:gd name="T12" fmla="*/ 678 w 733"/>
                  <a:gd name="T13" fmla="*/ 560 h 865"/>
                  <a:gd name="T14" fmla="*/ 195 w 733"/>
                  <a:gd name="T15" fmla="*/ 423 h 865"/>
                  <a:gd name="T16" fmla="*/ 195 w 733"/>
                  <a:gd name="T17" fmla="*/ 601 h 865"/>
                  <a:gd name="T18" fmla="*/ 733 w 733"/>
                  <a:gd name="T19" fmla="*/ 753 h 865"/>
                  <a:gd name="T20" fmla="*/ 733 w 733"/>
                  <a:gd name="T21" fmla="*/ 865 h 865"/>
                  <a:gd name="T22" fmla="*/ 0 w 733"/>
                  <a:gd name="T23" fmla="*/ 656 h 865"/>
                  <a:gd name="T24" fmla="*/ 0 w 733"/>
                  <a:gd name="T25"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3" h="865">
                    <a:moveTo>
                      <a:pt x="0" y="0"/>
                    </a:moveTo>
                    <a:lnTo>
                      <a:pt x="713" y="203"/>
                    </a:lnTo>
                    <a:lnTo>
                      <a:pt x="713" y="314"/>
                    </a:lnTo>
                    <a:lnTo>
                      <a:pt x="195" y="166"/>
                    </a:lnTo>
                    <a:lnTo>
                      <a:pt x="195" y="313"/>
                    </a:lnTo>
                    <a:lnTo>
                      <a:pt x="678" y="449"/>
                    </a:lnTo>
                    <a:lnTo>
                      <a:pt x="678" y="560"/>
                    </a:lnTo>
                    <a:lnTo>
                      <a:pt x="195" y="423"/>
                    </a:lnTo>
                    <a:lnTo>
                      <a:pt x="195" y="601"/>
                    </a:lnTo>
                    <a:lnTo>
                      <a:pt x="733" y="753"/>
                    </a:lnTo>
                    <a:lnTo>
                      <a:pt x="733" y="865"/>
                    </a:lnTo>
                    <a:lnTo>
                      <a:pt x="0" y="656"/>
                    </a:lnTo>
                    <a:lnTo>
                      <a:pt x="0" y="0"/>
                    </a:lnTo>
                    <a:close/>
                  </a:path>
                </a:pathLst>
              </a:custGeom>
              <a:gradFill flip="none" rotWithShape="1">
                <a:gsLst>
                  <a:gs pos="3800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7400000" scaled="0"/>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4" name="Group 23"/>
          <p:cNvGrpSpPr/>
          <p:nvPr/>
        </p:nvGrpSpPr>
        <p:grpSpPr>
          <a:xfrm>
            <a:off x="-3432167" y="2971800"/>
            <a:ext cx="14457104" cy="7312108"/>
            <a:chOff x="-4324931" y="2942717"/>
            <a:chExt cx="16002000" cy="8093486"/>
          </a:xfrm>
        </p:grpSpPr>
        <p:sp>
          <p:nvSpPr>
            <p:cNvPr id="3" name="Rectangle 2"/>
            <p:cNvSpPr/>
            <p:nvPr/>
          </p:nvSpPr>
          <p:spPr>
            <a:xfrm rot="956212">
              <a:off x="-4324931" y="3111403"/>
              <a:ext cx="16002000" cy="79248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2706687" y="2942717"/>
              <a:ext cx="3541713" cy="1525589"/>
              <a:chOff x="-6489700" y="-181483"/>
              <a:chExt cx="3541713" cy="1525589"/>
            </a:xfrm>
          </p:grpSpPr>
          <p:sp>
            <p:nvSpPr>
              <p:cNvPr id="17" name="Freeform 11"/>
              <p:cNvSpPr>
                <a:spLocks/>
              </p:cNvSpPr>
              <p:nvPr/>
            </p:nvSpPr>
            <p:spPr bwMode="auto">
              <a:xfrm>
                <a:off x="-6489700" y="-181483"/>
                <a:ext cx="606425" cy="628649"/>
              </a:xfrm>
              <a:custGeom>
                <a:avLst/>
                <a:gdLst>
                  <a:gd name="T0" fmla="*/ 0 w 765"/>
                  <a:gd name="T1" fmla="*/ 0 h 793"/>
                  <a:gd name="T2" fmla="*/ 765 w 765"/>
                  <a:gd name="T3" fmla="*/ 217 h 793"/>
                  <a:gd name="T4" fmla="*/ 765 w 765"/>
                  <a:gd name="T5" fmla="*/ 329 h 793"/>
                  <a:gd name="T6" fmla="*/ 480 w 765"/>
                  <a:gd name="T7" fmla="*/ 247 h 793"/>
                  <a:gd name="T8" fmla="*/ 480 w 765"/>
                  <a:gd name="T9" fmla="*/ 793 h 793"/>
                  <a:gd name="T10" fmla="*/ 286 w 765"/>
                  <a:gd name="T11" fmla="*/ 737 h 793"/>
                  <a:gd name="T12" fmla="*/ 286 w 765"/>
                  <a:gd name="T13" fmla="*/ 192 h 793"/>
                  <a:gd name="T14" fmla="*/ 0 w 765"/>
                  <a:gd name="T15" fmla="*/ 111 h 793"/>
                  <a:gd name="T16" fmla="*/ 0 w 765"/>
                  <a:gd name="T17" fmla="*/ 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793">
                    <a:moveTo>
                      <a:pt x="0" y="0"/>
                    </a:moveTo>
                    <a:lnTo>
                      <a:pt x="765" y="217"/>
                    </a:lnTo>
                    <a:lnTo>
                      <a:pt x="765" y="329"/>
                    </a:lnTo>
                    <a:lnTo>
                      <a:pt x="480" y="247"/>
                    </a:lnTo>
                    <a:lnTo>
                      <a:pt x="480" y="793"/>
                    </a:lnTo>
                    <a:lnTo>
                      <a:pt x="286" y="737"/>
                    </a:lnTo>
                    <a:lnTo>
                      <a:pt x="286" y="192"/>
                    </a:lnTo>
                    <a:lnTo>
                      <a:pt x="0" y="111"/>
                    </a:lnTo>
                    <a:lnTo>
                      <a:pt x="0" y="0"/>
                    </a:lnTo>
                    <a:close/>
                  </a:path>
                </a:pathLst>
              </a:custGeom>
              <a:gradFill flip="none" rotWithShape="1">
                <a:gsLst>
                  <a:gs pos="3800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7400000" scaled="0"/>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2"/>
              <p:cNvSpPr>
                <a:spLocks/>
              </p:cNvSpPr>
              <p:nvPr/>
            </p:nvSpPr>
            <p:spPr bwMode="auto">
              <a:xfrm>
                <a:off x="-5781676" y="18542"/>
                <a:ext cx="611187" cy="693738"/>
              </a:xfrm>
              <a:custGeom>
                <a:avLst/>
                <a:gdLst>
                  <a:gd name="T0" fmla="*/ 0 w 771"/>
                  <a:gd name="T1" fmla="*/ 0 h 874"/>
                  <a:gd name="T2" fmla="*/ 195 w 771"/>
                  <a:gd name="T3" fmla="*/ 55 h 874"/>
                  <a:gd name="T4" fmla="*/ 195 w 771"/>
                  <a:gd name="T5" fmla="*/ 313 h 874"/>
                  <a:gd name="T6" fmla="*/ 576 w 771"/>
                  <a:gd name="T7" fmla="*/ 421 h 874"/>
                  <a:gd name="T8" fmla="*/ 576 w 771"/>
                  <a:gd name="T9" fmla="*/ 163 h 874"/>
                  <a:gd name="T10" fmla="*/ 771 w 771"/>
                  <a:gd name="T11" fmla="*/ 218 h 874"/>
                  <a:gd name="T12" fmla="*/ 771 w 771"/>
                  <a:gd name="T13" fmla="*/ 874 h 874"/>
                  <a:gd name="T14" fmla="*/ 576 w 771"/>
                  <a:gd name="T15" fmla="*/ 819 h 874"/>
                  <a:gd name="T16" fmla="*/ 576 w 771"/>
                  <a:gd name="T17" fmla="*/ 533 h 874"/>
                  <a:gd name="T18" fmla="*/ 195 w 771"/>
                  <a:gd name="T19" fmla="*/ 424 h 874"/>
                  <a:gd name="T20" fmla="*/ 195 w 771"/>
                  <a:gd name="T21" fmla="*/ 711 h 874"/>
                  <a:gd name="T22" fmla="*/ 0 w 771"/>
                  <a:gd name="T23" fmla="*/ 656 h 874"/>
                  <a:gd name="T24" fmla="*/ 0 w 771"/>
                  <a:gd name="T25"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1" h="874">
                    <a:moveTo>
                      <a:pt x="0" y="0"/>
                    </a:moveTo>
                    <a:lnTo>
                      <a:pt x="195" y="55"/>
                    </a:lnTo>
                    <a:lnTo>
                      <a:pt x="195" y="313"/>
                    </a:lnTo>
                    <a:lnTo>
                      <a:pt x="576" y="421"/>
                    </a:lnTo>
                    <a:lnTo>
                      <a:pt x="576" y="163"/>
                    </a:lnTo>
                    <a:lnTo>
                      <a:pt x="771" y="218"/>
                    </a:lnTo>
                    <a:lnTo>
                      <a:pt x="771" y="874"/>
                    </a:lnTo>
                    <a:lnTo>
                      <a:pt x="576" y="819"/>
                    </a:lnTo>
                    <a:lnTo>
                      <a:pt x="576" y="533"/>
                    </a:lnTo>
                    <a:lnTo>
                      <a:pt x="195" y="424"/>
                    </a:lnTo>
                    <a:lnTo>
                      <a:pt x="195" y="711"/>
                    </a:lnTo>
                    <a:lnTo>
                      <a:pt x="0" y="656"/>
                    </a:lnTo>
                    <a:lnTo>
                      <a:pt x="0" y="0"/>
                    </a:lnTo>
                    <a:close/>
                  </a:path>
                </a:pathLst>
              </a:custGeom>
              <a:gradFill flip="none" rotWithShape="1">
                <a:gsLst>
                  <a:gs pos="3800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7400000" scaled="0"/>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3"/>
              <p:cNvSpPr>
                <a:spLocks/>
              </p:cNvSpPr>
              <p:nvPr/>
            </p:nvSpPr>
            <p:spPr bwMode="auto">
              <a:xfrm>
                <a:off x="-5011737" y="237618"/>
                <a:ext cx="581026" cy="685800"/>
              </a:xfrm>
              <a:custGeom>
                <a:avLst/>
                <a:gdLst>
                  <a:gd name="T0" fmla="*/ 0 w 732"/>
                  <a:gd name="T1" fmla="*/ 0 h 863"/>
                  <a:gd name="T2" fmla="*/ 714 w 732"/>
                  <a:gd name="T3" fmla="*/ 201 h 863"/>
                  <a:gd name="T4" fmla="*/ 714 w 732"/>
                  <a:gd name="T5" fmla="*/ 313 h 863"/>
                  <a:gd name="T6" fmla="*/ 194 w 732"/>
                  <a:gd name="T7" fmla="*/ 166 h 863"/>
                  <a:gd name="T8" fmla="*/ 194 w 732"/>
                  <a:gd name="T9" fmla="*/ 311 h 863"/>
                  <a:gd name="T10" fmla="*/ 677 w 732"/>
                  <a:gd name="T11" fmla="*/ 447 h 863"/>
                  <a:gd name="T12" fmla="*/ 677 w 732"/>
                  <a:gd name="T13" fmla="*/ 559 h 863"/>
                  <a:gd name="T14" fmla="*/ 194 w 732"/>
                  <a:gd name="T15" fmla="*/ 421 h 863"/>
                  <a:gd name="T16" fmla="*/ 194 w 732"/>
                  <a:gd name="T17" fmla="*/ 601 h 863"/>
                  <a:gd name="T18" fmla="*/ 732 w 732"/>
                  <a:gd name="T19" fmla="*/ 752 h 863"/>
                  <a:gd name="T20" fmla="*/ 732 w 732"/>
                  <a:gd name="T21" fmla="*/ 863 h 863"/>
                  <a:gd name="T22" fmla="*/ 0 w 732"/>
                  <a:gd name="T23" fmla="*/ 656 h 863"/>
                  <a:gd name="T24" fmla="*/ 0 w 732"/>
                  <a:gd name="T2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2" h="863">
                    <a:moveTo>
                      <a:pt x="0" y="0"/>
                    </a:moveTo>
                    <a:lnTo>
                      <a:pt x="714" y="201"/>
                    </a:lnTo>
                    <a:lnTo>
                      <a:pt x="714" y="313"/>
                    </a:lnTo>
                    <a:lnTo>
                      <a:pt x="194" y="166"/>
                    </a:lnTo>
                    <a:lnTo>
                      <a:pt x="194" y="311"/>
                    </a:lnTo>
                    <a:lnTo>
                      <a:pt x="677" y="447"/>
                    </a:lnTo>
                    <a:lnTo>
                      <a:pt x="677" y="559"/>
                    </a:lnTo>
                    <a:lnTo>
                      <a:pt x="194" y="421"/>
                    </a:lnTo>
                    <a:lnTo>
                      <a:pt x="194" y="601"/>
                    </a:lnTo>
                    <a:lnTo>
                      <a:pt x="732" y="752"/>
                    </a:lnTo>
                    <a:lnTo>
                      <a:pt x="732" y="863"/>
                    </a:lnTo>
                    <a:lnTo>
                      <a:pt x="0" y="656"/>
                    </a:lnTo>
                    <a:lnTo>
                      <a:pt x="0" y="0"/>
                    </a:lnTo>
                    <a:close/>
                  </a:path>
                </a:pathLst>
              </a:custGeom>
              <a:gradFill flip="none" rotWithShape="1">
                <a:gsLst>
                  <a:gs pos="3800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7400000" scaled="0"/>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4"/>
              <p:cNvSpPr>
                <a:spLocks noEditPoints="1"/>
              </p:cNvSpPr>
              <p:nvPr/>
            </p:nvSpPr>
            <p:spPr bwMode="auto">
              <a:xfrm>
                <a:off x="-4298950" y="439230"/>
                <a:ext cx="687388" cy="715963"/>
              </a:xfrm>
              <a:custGeom>
                <a:avLst/>
                <a:gdLst>
                  <a:gd name="T0" fmla="*/ 195 w 865"/>
                  <a:gd name="T1" fmla="*/ 333 h 902"/>
                  <a:gd name="T2" fmla="*/ 382 w 865"/>
                  <a:gd name="T3" fmla="*/ 385 h 902"/>
                  <a:gd name="T4" fmla="*/ 451 w 865"/>
                  <a:gd name="T5" fmla="*/ 403 h 902"/>
                  <a:gd name="T6" fmla="*/ 498 w 865"/>
                  <a:gd name="T7" fmla="*/ 413 h 902"/>
                  <a:gd name="T8" fmla="*/ 534 w 865"/>
                  <a:gd name="T9" fmla="*/ 414 h 902"/>
                  <a:gd name="T10" fmla="*/ 567 w 865"/>
                  <a:gd name="T11" fmla="*/ 403 h 902"/>
                  <a:gd name="T12" fmla="*/ 585 w 865"/>
                  <a:gd name="T13" fmla="*/ 377 h 902"/>
                  <a:gd name="T14" fmla="*/ 584 w 865"/>
                  <a:gd name="T15" fmla="*/ 337 h 902"/>
                  <a:gd name="T16" fmla="*/ 562 w 865"/>
                  <a:gd name="T17" fmla="*/ 298 h 902"/>
                  <a:gd name="T18" fmla="*/ 518 w 865"/>
                  <a:gd name="T19" fmla="*/ 265 h 902"/>
                  <a:gd name="T20" fmla="*/ 475 w 865"/>
                  <a:gd name="T21" fmla="*/ 247 h 902"/>
                  <a:gd name="T22" fmla="*/ 425 w 865"/>
                  <a:gd name="T23" fmla="*/ 232 h 902"/>
                  <a:gd name="T24" fmla="*/ 346 w 865"/>
                  <a:gd name="T25" fmla="*/ 208 h 902"/>
                  <a:gd name="T26" fmla="*/ 0 w 865"/>
                  <a:gd name="T27" fmla="*/ 0 h 902"/>
                  <a:gd name="T28" fmla="*/ 468 w 865"/>
                  <a:gd name="T29" fmla="*/ 134 h 902"/>
                  <a:gd name="T30" fmla="*/ 564 w 865"/>
                  <a:gd name="T31" fmla="*/ 166 h 902"/>
                  <a:gd name="T32" fmla="*/ 633 w 865"/>
                  <a:gd name="T33" fmla="*/ 197 h 902"/>
                  <a:gd name="T34" fmla="*/ 715 w 865"/>
                  <a:gd name="T35" fmla="*/ 255 h 902"/>
                  <a:gd name="T36" fmla="*/ 769 w 865"/>
                  <a:gd name="T37" fmla="*/ 330 h 902"/>
                  <a:gd name="T38" fmla="*/ 788 w 865"/>
                  <a:gd name="T39" fmla="*/ 407 h 902"/>
                  <a:gd name="T40" fmla="*/ 777 w 865"/>
                  <a:gd name="T41" fmla="*/ 460 h 902"/>
                  <a:gd name="T42" fmla="*/ 747 w 865"/>
                  <a:gd name="T43" fmla="*/ 497 h 902"/>
                  <a:gd name="T44" fmla="*/ 696 w 865"/>
                  <a:gd name="T45" fmla="*/ 520 h 902"/>
                  <a:gd name="T46" fmla="*/ 625 w 865"/>
                  <a:gd name="T47" fmla="*/ 527 h 902"/>
                  <a:gd name="T48" fmla="*/ 533 w 865"/>
                  <a:gd name="T49" fmla="*/ 518 h 902"/>
                  <a:gd name="T50" fmla="*/ 607 w 865"/>
                  <a:gd name="T51" fmla="*/ 574 h 902"/>
                  <a:gd name="T52" fmla="*/ 660 w 865"/>
                  <a:gd name="T53" fmla="*/ 627 h 902"/>
                  <a:gd name="T54" fmla="*/ 715 w 865"/>
                  <a:gd name="T55" fmla="*/ 696 h 902"/>
                  <a:gd name="T56" fmla="*/ 865 w 865"/>
                  <a:gd name="T57" fmla="*/ 902 h 902"/>
                  <a:gd name="T58" fmla="*/ 493 w 865"/>
                  <a:gd name="T59" fmla="*/ 653 h 902"/>
                  <a:gd name="T60" fmla="*/ 440 w 865"/>
                  <a:gd name="T61" fmla="*/ 585 h 902"/>
                  <a:gd name="T62" fmla="*/ 403 w 865"/>
                  <a:gd name="T63" fmla="*/ 541 h 902"/>
                  <a:gd name="T64" fmla="*/ 362 w 865"/>
                  <a:gd name="T65" fmla="*/ 503 h 902"/>
                  <a:gd name="T66" fmla="*/ 306 w 865"/>
                  <a:gd name="T67" fmla="*/ 472 h 902"/>
                  <a:gd name="T68" fmla="*/ 233 w 865"/>
                  <a:gd name="T69" fmla="*/ 449 h 902"/>
                  <a:gd name="T70" fmla="*/ 195 w 865"/>
                  <a:gd name="T71" fmla="*/ 711 h 902"/>
                  <a:gd name="T72" fmla="*/ 0 w 865"/>
                  <a:gd name="T73"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5" h="902">
                    <a:moveTo>
                      <a:pt x="195" y="166"/>
                    </a:moveTo>
                    <a:lnTo>
                      <a:pt x="195" y="333"/>
                    </a:lnTo>
                    <a:lnTo>
                      <a:pt x="338" y="373"/>
                    </a:lnTo>
                    <a:lnTo>
                      <a:pt x="382" y="385"/>
                    </a:lnTo>
                    <a:lnTo>
                      <a:pt x="420" y="396"/>
                    </a:lnTo>
                    <a:lnTo>
                      <a:pt x="451" y="403"/>
                    </a:lnTo>
                    <a:lnTo>
                      <a:pt x="477" y="410"/>
                    </a:lnTo>
                    <a:lnTo>
                      <a:pt x="498" y="413"/>
                    </a:lnTo>
                    <a:lnTo>
                      <a:pt x="513" y="414"/>
                    </a:lnTo>
                    <a:lnTo>
                      <a:pt x="534" y="414"/>
                    </a:lnTo>
                    <a:lnTo>
                      <a:pt x="552" y="410"/>
                    </a:lnTo>
                    <a:lnTo>
                      <a:pt x="567" y="403"/>
                    </a:lnTo>
                    <a:lnTo>
                      <a:pt x="578" y="392"/>
                    </a:lnTo>
                    <a:lnTo>
                      <a:pt x="585" y="377"/>
                    </a:lnTo>
                    <a:lnTo>
                      <a:pt x="587" y="359"/>
                    </a:lnTo>
                    <a:lnTo>
                      <a:pt x="584" y="337"/>
                    </a:lnTo>
                    <a:lnTo>
                      <a:pt x="575" y="318"/>
                    </a:lnTo>
                    <a:lnTo>
                      <a:pt x="562" y="298"/>
                    </a:lnTo>
                    <a:lnTo>
                      <a:pt x="541" y="280"/>
                    </a:lnTo>
                    <a:lnTo>
                      <a:pt x="518" y="265"/>
                    </a:lnTo>
                    <a:lnTo>
                      <a:pt x="489" y="251"/>
                    </a:lnTo>
                    <a:lnTo>
                      <a:pt x="475" y="247"/>
                    </a:lnTo>
                    <a:lnTo>
                      <a:pt x="454" y="240"/>
                    </a:lnTo>
                    <a:lnTo>
                      <a:pt x="425" y="232"/>
                    </a:lnTo>
                    <a:lnTo>
                      <a:pt x="389" y="221"/>
                    </a:lnTo>
                    <a:lnTo>
                      <a:pt x="346" y="208"/>
                    </a:lnTo>
                    <a:lnTo>
                      <a:pt x="195" y="166"/>
                    </a:lnTo>
                    <a:close/>
                    <a:moveTo>
                      <a:pt x="0" y="0"/>
                    </a:moveTo>
                    <a:lnTo>
                      <a:pt x="408" y="116"/>
                    </a:lnTo>
                    <a:lnTo>
                      <a:pt x="468" y="134"/>
                    </a:lnTo>
                    <a:lnTo>
                      <a:pt x="519" y="150"/>
                    </a:lnTo>
                    <a:lnTo>
                      <a:pt x="564" y="166"/>
                    </a:lnTo>
                    <a:lnTo>
                      <a:pt x="602" y="182"/>
                    </a:lnTo>
                    <a:lnTo>
                      <a:pt x="633" y="197"/>
                    </a:lnTo>
                    <a:lnTo>
                      <a:pt x="678" y="225"/>
                    </a:lnTo>
                    <a:lnTo>
                      <a:pt x="715" y="255"/>
                    </a:lnTo>
                    <a:lnTo>
                      <a:pt x="745" y="291"/>
                    </a:lnTo>
                    <a:lnTo>
                      <a:pt x="769" y="330"/>
                    </a:lnTo>
                    <a:lnTo>
                      <a:pt x="782" y="369"/>
                    </a:lnTo>
                    <a:lnTo>
                      <a:pt x="788" y="407"/>
                    </a:lnTo>
                    <a:lnTo>
                      <a:pt x="785" y="435"/>
                    </a:lnTo>
                    <a:lnTo>
                      <a:pt x="777" y="460"/>
                    </a:lnTo>
                    <a:lnTo>
                      <a:pt x="765" y="480"/>
                    </a:lnTo>
                    <a:lnTo>
                      <a:pt x="747" y="497"/>
                    </a:lnTo>
                    <a:lnTo>
                      <a:pt x="723" y="511"/>
                    </a:lnTo>
                    <a:lnTo>
                      <a:pt x="696" y="520"/>
                    </a:lnTo>
                    <a:lnTo>
                      <a:pt x="662" y="526"/>
                    </a:lnTo>
                    <a:lnTo>
                      <a:pt x="625" y="527"/>
                    </a:lnTo>
                    <a:lnTo>
                      <a:pt x="581" y="525"/>
                    </a:lnTo>
                    <a:lnTo>
                      <a:pt x="533" y="518"/>
                    </a:lnTo>
                    <a:lnTo>
                      <a:pt x="573" y="547"/>
                    </a:lnTo>
                    <a:lnTo>
                      <a:pt x="607" y="574"/>
                    </a:lnTo>
                    <a:lnTo>
                      <a:pt x="638" y="602"/>
                    </a:lnTo>
                    <a:lnTo>
                      <a:pt x="660" y="627"/>
                    </a:lnTo>
                    <a:lnTo>
                      <a:pt x="686" y="657"/>
                    </a:lnTo>
                    <a:lnTo>
                      <a:pt x="715" y="696"/>
                    </a:lnTo>
                    <a:lnTo>
                      <a:pt x="748" y="740"/>
                    </a:lnTo>
                    <a:lnTo>
                      <a:pt x="865" y="902"/>
                    </a:lnTo>
                    <a:lnTo>
                      <a:pt x="633" y="835"/>
                    </a:lnTo>
                    <a:lnTo>
                      <a:pt x="493" y="653"/>
                    </a:lnTo>
                    <a:lnTo>
                      <a:pt x="465" y="617"/>
                    </a:lnTo>
                    <a:lnTo>
                      <a:pt x="440" y="585"/>
                    </a:lnTo>
                    <a:lnTo>
                      <a:pt x="420" y="561"/>
                    </a:lnTo>
                    <a:lnTo>
                      <a:pt x="403" y="541"/>
                    </a:lnTo>
                    <a:lnTo>
                      <a:pt x="391" y="527"/>
                    </a:lnTo>
                    <a:lnTo>
                      <a:pt x="362" y="503"/>
                    </a:lnTo>
                    <a:lnTo>
                      <a:pt x="331" y="483"/>
                    </a:lnTo>
                    <a:lnTo>
                      <a:pt x="306" y="472"/>
                    </a:lnTo>
                    <a:lnTo>
                      <a:pt x="275" y="461"/>
                    </a:lnTo>
                    <a:lnTo>
                      <a:pt x="233" y="449"/>
                    </a:lnTo>
                    <a:lnTo>
                      <a:pt x="195" y="438"/>
                    </a:lnTo>
                    <a:lnTo>
                      <a:pt x="195" y="711"/>
                    </a:lnTo>
                    <a:lnTo>
                      <a:pt x="0" y="656"/>
                    </a:lnTo>
                    <a:lnTo>
                      <a:pt x="0" y="0"/>
                    </a:lnTo>
                    <a:close/>
                  </a:path>
                </a:pathLst>
              </a:custGeom>
              <a:gradFill flip="none" rotWithShape="1">
                <a:gsLst>
                  <a:gs pos="3800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7400000" scaled="0"/>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5"/>
              <p:cNvSpPr>
                <a:spLocks/>
              </p:cNvSpPr>
              <p:nvPr/>
            </p:nvSpPr>
            <p:spPr bwMode="auto">
              <a:xfrm>
                <a:off x="-3529013" y="658306"/>
                <a:ext cx="581026" cy="685800"/>
              </a:xfrm>
              <a:custGeom>
                <a:avLst/>
                <a:gdLst>
                  <a:gd name="T0" fmla="*/ 0 w 733"/>
                  <a:gd name="T1" fmla="*/ 0 h 864"/>
                  <a:gd name="T2" fmla="*/ 715 w 733"/>
                  <a:gd name="T3" fmla="*/ 203 h 864"/>
                  <a:gd name="T4" fmla="*/ 715 w 733"/>
                  <a:gd name="T5" fmla="*/ 313 h 864"/>
                  <a:gd name="T6" fmla="*/ 195 w 733"/>
                  <a:gd name="T7" fmla="*/ 167 h 864"/>
                  <a:gd name="T8" fmla="*/ 195 w 733"/>
                  <a:gd name="T9" fmla="*/ 312 h 864"/>
                  <a:gd name="T10" fmla="*/ 679 w 733"/>
                  <a:gd name="T11" fmla="*/ 448 h 864"/>
                  <a:gd name="T12" fmla="*/ 679 w 733"/>
                  <a:gd name="T13" fmla="*/ 559 h 864"/>
                  <a:gd name="T14" fmla="*/ 195 w 733"/>
                  <a:gd name="T15" fmla="*/ 422 h 864"/>
                  <a:gd name="T16" fmla="*/ 195 w 733"/>
                  <a:gd name="T17" fmla="*/ 600 h 864"/>
                  <a:gd name="T18" fmla="*/ 733 w 733"/>
                  <a:gd name="T19" fmla="*/ 754 h 864"/>
                  <a:gd name="T20" fmla="*/ 733 w 733"/>
                  <a:gd name="T21" fmla="*/ 864 h 864"/>
                  <a:gd name="T22" fmla="*/ 0 w 733"/>
                  <a:gd name="T23" fmla="*/ 657 h 864"/>
                  <a:gd name="T24" fmla="*/ 0 w 733"/>
                  <a:gd name="T25"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3" h="864">
                    <a:moveTo>
                      <a:pt x="0" y="0"/>
                    </a:moveTo>
                    <a:lnTo>
                      <a:pt x="715" y="203"/>
                    </a:lnTo>
                    <a:lnTo>
                      <a:pt x="715" y="313"/>
                    </a:lnTo>
                    <a:lnTo>
                      <a:pt x="195" y="167"/>
                    </a:lnTo>
                    <a:lnTo>
                      <a:pt x="195" y="312"/>
                    </a:lnTo>
                    <a:lnTo>
                      <a:pt x="679" y="448"/>
                    </a:lnTo>
                    <a:lnTo>
                      <a:pt x="679" y="559"/>
                    </a:lnTo>
                    <a:lnTo>
                      <a:pt x="195" y="422"/>
                    </a:lnTo>
                    <a:lnTo>
                      <a:pt x="195" y="600"/>
                    </a:lnTo>
                    <a:lnTo>
                      <a:pt x="733" y="754"/>
                    </a:lnTo>
                    <a:lnTo>
                      <a:pt x="733" y="864"/>
                    </a:lnTo>
                    <a:lnTo>
                      <a:pt x="0" y="657"/>
                    </a:lnTo>
                    <a:lnTo>
                      <a:pt x="0" y="0"/>
                    </a:lnTo>
                    <a:close/>
                  </a:path>
                </a:pathLst>
              </a:custGeom>
              <a:gradFill flip="none" rotWithShape="1">
                <a:gsLst>
                  <a:gs pos="3800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7400000" scaled="0"/>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8075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1.11022E-16 -4.07407E-6 L 0.30625 -0.24629 " pathEditMode="relative" rAng="0" ptsTypes="AA">
                                      <p:cBhvr>
                                        <p:cTn id="6" dur="2000" fill="hold"/>
                                        <p:tgtEl>
                                          <p:spTgt spid="25"/>
                                        </p:tgtEl>
                                        <p:attrNameLst>
                                          <p:attrName>ppt_x</p:attrName>
                                          <p:attrName>ppt_y</p:attrName>
                                        </p:attrNameLst>
                                      </p:cBhvr>
                                      <p:rCtr x="15313" y="-12315"/>
                                    </p:animMotion>
                                  </p:childTnLst>
                                </p:cTn>
                              </p:par>
                              <p:par>
                                <p:cTn id="7" presetID="56" presetClass="path" presetSubtype="0" accel="50000" decel="50000" fill="hold" nodeType="withEffect">
                                  <p:stCondLst>
                                    <p:cond delay="0"/>
                                  </p:stCondLst>
                                  <p:childTnLst>
                                    <p:animMotion origin="layout" path="M -3.33333E-6 -1.48148E-6 L -0.28541 0.31296 " pathEditMode="relative" rAng="0" ptsTypes="AA">
                                      <p:cBhvr>
                                        <p:cTn id="8" dur="2000" fill="hold"/>
                                        <p:tgtEl>
                                          <p:spTgt spid="24"/>
                                        </p:tgtEl>
                                        <p:attrNameLst>
                                          <p:attrName>ppt_x</p:attrName>
                                          <p:attrName>ppt_y</p:attrName>
                                        </p:attrNameLst>
                                      </p:cBhvr>
                                      <p:rCtr x="-14271" y="15648"/>
                                    </p:animMotion>
                                  </p:childTnLst>
                                </p:cTn>
                              </p:par>
                              <p:par>
                                <p:cTn id="9" presetID="10" presetClass="entr" presetSubtype="0" fill="hold" nodeType="withEffect">
                                  <p:stCondLst>
                                    <p:cond delay="8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2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gradFill flip="none" rotWithShape="1">
            <a:gsLst>
              <a:gs pos="0">
                <a:srgbClr val="3F0508"/>
              </a:gs>
              <a:gs pos="40000">
                <a:schemeClr val="tx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 y="152400"/>
            <a:ext cx="5410200" cy="381000"/>
          </a:xfrm>
          <a:prstGeom prst="rect">
            <a:avLst/>
          </a:prstGeom>
        </p:spPr>
        <p:txBody>
          <a:bodyPr vert="horz" wrap="square" lIns="0" tIns="0" rIns="0" bIns="0" rtlCol="0" anchor="t">
            <a:noAutofit/>
          </a:bodyPr>
          <a:lstStyle/>
          <a:p>
            <a:pPr>
              <a:spcBef>
                <a:spcPct val="20000"/>
              </a:spcBef>
              <a:buClr>
                <a:schemeClr val="accent2"/>
              </a:buClr>
            </a:pPr>
            <a:endParaRPr kumimoji="0" lang="en-US" sz="1800" b="1" i="0" u="none" strike="noStrike" kern="1200" cap="none" spc="0" normalizeH="0" baseline="0" noProof="0" dirty="0" smtClean="0">
              <a:ln>
                <a:noFill/>
              </a:ln>
              <a:solidFill>
                <a:schemeClr val="accent2"/>
              </a:solidFill>
              <a:effectLst/>
              <a:uLnTx/>
              <a:uFillTx/>
              <a:latin typeface="+mn-lt"/>
              <a:ea typeface="+mn-ea"/>
              <a:cs typeface="+mn-cs"/>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 y="1176338"/>
            <a:ext cx="7999413"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13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9144000" cy="6858000"/>
          </a:xfrm>
          <a:prstGeom prst="rect">
            <a:avLst/>
          </a:prstGeom>
          <a:gradFill flip="none" rotWithShape="1">
            <a:gsLst>
              <a:gs pos="0">
                <a:srgbClr val="3F0508"/>
              </a:gs>
              <a:gs pos="40000">
                <a:schemeClr val="tx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605138" y="2953760"/>
            <a:ext cx="10440616" cy="2692361"/>
            <a:chOff x="5866669" y="5205528"/>
            <a:chExt cx="2034751" cy="524709"/>
          </a:xfrm>
          <a:effectLst>
            <a:reflection blurRad="279400" stA="59000" endPos="22000" dir="5400000" sy="-100000" algn="bl" rotWithShape="0"/>
          </a:effectLst>
        </p:grpSpPr>
        <p:sp>
          <p:nvSpPr>
            <p:cNvPr id="10" name="Rectangle 9"/>
            <p:cNvSpPr/>
            <p:nvPr/>
          </p:nvSpPr>
          <p:spPr>
            <a:xfrm>
              <a:off x="6324600" y="5420713"/>
              <a:ext cx="1576820" cy="131492"/>
            </a:xfrm>
            <a:prstGeom prst="rect">
              <a:avLst/>
            </a:prstGeom>
            <a:gradFill>
              <a:gsLst>
                <a:gs pos="97000">
                  <a:schemeClr val="tx1"/>
                </a:gs>
                <a:gs pos="87000">
                  <a:schemeClr val="accent2">
                    <a:lumMod val="56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866669" y="5205528"/>
              <a:ext cx="609600" cy="524709"/>
            </a:xfrm>
            <a:prstGeom prst="roundRect">
              <a:avLst/>
            </a:prstGeom>
            <a:gradFill flip="none" rotWithShape="1">
              <a:gsLst>
                <a:gs pos="4000">
                  <a:schemeClr val="accent2">
                    <a:lumMod val="50000"/>
                  </a:schemeClr>
                </a:gs>
                <a:gs pos="27000">
                  <a:schemeClr val="accent2">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943600" y="5301226"/>
              <a:ext cx="108974" cy="1089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943600" y="5496792"/>
              <a:ext cx="108974" cy="1089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476269" y="5441038"/>
              <a:ext cx="1425151" cy="101144"/>
            </a:xfrm>
            <a:prstGeom prst="rect">
              <a:avLst/>
            </a:prstGeom>
            <a:gradFill flip="none" rotWithShape="1">
              <a:gsLst>
                <a:gs pos="97000">
                  <a:schemeClr val="tx1">
                    <a:alpha val="42000"/>
                  </a:schemeClr>
                </a:gs>
                <a:gs pos="35000">
                  <a:schemeClr val="accent2">
                    <a:lumMod val="5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5257800" y="2952455"/>
            <a:ext cx="12200776" cy="2693665"/>
            <a:chOff x="-6119137" y="2952455"/>
            <a:chExt cx="12200776" cy="2693665"/>
          </a:xfrm>
          <a:effectLst>
            <a:reflection blurRad="279400" stA="59000" endPos="22000" dir="5400000" sy="-100000" algn="bl" rotWithShape="0"/>
          </a:effectLst>
        </p:grpSpPr>
        <p:sp>
          <p:nvSpPr>
            <p:cNvPr id="15" name="Rectangle 14"/>
            <p:cNvSpPr/>
            <p:nvPr/>
          </p:nvSpPr>
          <p:spPr>
            <a:xfrm>
              <a:off x="-6119137" y="4056607"/>
              <a:ext cx="7899850" cy="676006"/>
            </a:xfrm>
            <a:prstGeom prst="rect">
              <a:avLst/>
            </a:prstGeom>
            <a:gradFill flip="none" rotWithShape="1">
              <a:gsLst>
                <a:gs pos="3000">
                  <a:schemeClr val="accent2">
                    <a:lumMod val="50000"/>
                    <a:shade val="30000"/>
                    <a:satMod val="115000"/>
                  </a:schemeClr>
                </a:gs>
                <a:gs pos="8000">
                  <a:schemeClr val="accent2">
                    <a:lumMod val="50000"/>
                    <a:shade val="67500"/>
                    <a:satMod val="115000"/>
                  </a:schemeClr>
                </a:gs>
                <a:gs pos="22000">
                  <a:schemeClr val="accent2">
                    <a:lumMod val="5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780707" y="2952455"/>
              <a:ext cx="3127950" cy="2693665"/>
            </a:xfrm>
            <a:prstGeom prst="roundRect">
              <a:avLst/>
            </a:prstGeom>
            <a:gradFill flip="none" rotWithShape="1">
              <a:gsLst>
                <a:gs pos="67917">
                  <a:schemeClr val="accent2">
                    <a:lumMod val="75000"/>
                  </a:schemeClr>
                </a:gs>
                <a:gs pos="7000">
                  <a:schemeClr val="accent2">
                    <a:lumMod val="50000"/>
                  </a:schemeClr>
                </a:gs>
                <a:gs pos="42000">
                  <a:schemeClr val="accent2">
                    <a:lumMod val="75000"/>
                  </a:schemeClr>
                </a:gs>
                <a:gs pos="47000">
                  <a:schemeClr val="accent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517664" y="3443501"/>
              <a:ext cx="1563975" cy="5591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517664" y="4453032"/>
              <a:ext cx="1563975" cy="5591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6119137" y="4134899"/>
              <a:ext cx="7899850" cy="570417"/>
            </a:xfrm>
            <a:prstGeom prst="rect">
              <a:avLst/>
            </a:prstGeom>
            <a:gradFill flip="none" rotWithShape="1">
              <a:gsLst>
                <a:gs pos="3000">
                  <a:schemeClr val="accent2">
                    <a:lumMod val="50000"/>
                    <a:shade val="30000"/>
                    <a:satMod val="115000"/>
                  </a:schemeClr>
                </a:gs>
                <a:gs pos="74000">
                  <a:schemeClr val="accent2">
                    <a:lumMod val="50000"/>
                    <a:shade val="100000"/>
                    <a:satMod val="11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6640033" y="2148231"/>
            <a:ext cx="2046767" cy="734967"/>
          </a:xfrm>
          <a:prstGeom prst="rect">
            <a:avLst/>
          </a:prstGeom>
        </p:spPr>
        <p:txBody>
          <a:bodyPr vert="horz" wrap="square" lIns="0" tIns="0" rIns="0" bIns="0" rtlCol="0" anchor="t">
            <a:noAutofit/>
          </a:bodyPr>
          <a:lstStyle/>
          <a:p>
            <a:pPr>
              <a:buClr>
                <a:schemeClr val="accent2"/>
              </a:buClr>
            </a:pPr>
            <a:r>
              <a:rPr lang="en-US" sz="3600" dirty="0" smtClean="0">
                <a:solidFill>
                  <a:schemeClr val="accent2">
                    <a:lumMod val="75000"/>
                  </a:schemeClr>
                </a:solidFill>
              </a:rPr>
              <a:t>In store.</a:t>
            </a:r>
          </a:p>
        </p:txBody>
      </p:sp>
      <p:sp>
        <p:nvSpPr>
          <p:cNvPr id="27" name="TextBox 26"/>
          <p:cNvSpPr txBox="1"/>
          <p:nvPr/>
        </p:nvSpPr>
        <p:spPr>
          <a:xfrm>
            <a:off x="2413808" y="2148231"/>
            <a:ext cx="4212505" cy="734967"/>
          </a:xfrm>
          <a:prstGeom prst="rect">
            <a:avLst/>
          </a:prstGeom>
        </p:spPr>
        <p:txBody>
          <a:bodyPr vert="horz" wrap="square" lIns="0" tIns="0" rIns="0" bIns="0" rtlCol="0" anchor="t">
            <a:noAutofit/>
          </a:bodyPr>
          <a:lstStyle/>
          <a:p>
            <a:pPr>
              <a:buClr>
                <a:schemeClr val="accent2"/>
              </a:buClr>
            </a:pPr>
            <a:r>
              <a:rPr lang="en-US" sz="3600" dirty="0" smtClean="0">
                <a:solidFill>
                  <a:schemeClr val="accent2">
                    <a:lumMod val="75000"/>
                  </a:schemeClr>
                </a:solidFill>
              </a:rPr>
              <a:t>At home. </a:t>
            </a:r>
            <a:r>
              <a:rPr lang="en-US" sz="3600" dirty="0" smtClean="0">
                <a:solidFill>
                  <a:schemeClr val="bg1"/>
                </a:solidFill>
              </a:rPr>
              <a:t>On the go.</a:t>
            </a:r>
          </a:p>
        </p:txBody>
      </p:sp>
    </p:spTree>
    <p:extLst>
      <p:ext uri="{BB962C8B-B14F-4D97-AF65-F5344CB8AC3E}">
        <p14:creationId xmlns:p14="http://schemas.microsoft.com/office/powerpoint/2010/main" val="404272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0" fill="hold"/>
                                        <p:tgtEl>
                                          <p:spTgt spid="4"/>
                                        </p:tgtEl>
                                        <p:attrNameLst>
                                          <p:attrName>ppt_x</p:attrName>
                                        </p:attrNameLst>
                                      </p:cBhvr>
                                      <p:tavLst>
                                        <p:tav tm="0">
                                          <p:val>
                                            <p:strVal val="0-#ppt_w/2"/>
                                          </p:val>
                                        </p:tav>
                                        <p:tav tm="100000">
                                          <p:val>
                                            <p:strVal val="#ppt_x"/>
                                          </p:val>
                                        </p:tav>
                                      </p:tavLst>
                                    </p:anim>
                                    <p:anim calcmode="lin" valueType="num">
                                      <p:cBhvr additive="base">
                                        <p:cTn id="8" dur="2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2500" fill="hold"/>
                                        <p:tgtEl>
                                          <p:spTgt spid="27"/>
                                        </p:tgtEl>
                                        <p:attrNameLst>
                                          <p:attrName>ppt_x</p:attrName>
                                        </p:attrNameLst>
                                      </p:cBhvr>
                                      <p:tavLst>
                                        <p:tav tm="0">
                                          <p:val>
                                            <p:strVal val="0-#ppt_w/2"/>
                                          </p:val>
                                        </p:tav>
                                        <p:tav tm="100000">
                                          <p:val>
                                            <p:strVal val="#ppt_x"/>
                                          </p:val>
                                        </p:tav>
                                      </p:tavLst>
                                    </p:anim>
                                    <p:anim calcmode="lin" valueType="num">
                                      <p:cBhvr additive="base">
                                        <p:cTn id="12" dur="2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flip="none" rotWithShape="1">
            <a:gsLst>
              <a:gs pos="0">
                <a:srgbClr val="3F0508"/>
              </a:gs>
              <a:gs pos="40000">
                <a:schemeClr val="tx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 uri="{28A0092B-C50C-407E-A947-70E740481C1C}">
                <a14:useLocalDpi xmlns:a14="http://schemas.microsoft.com/office/drawing/2010/main"/>
              </a:ext>
            </a:extLst>
          </a:blip>
          <a:stretch>
            <a:fillRect/>
          </a:stretch>
        </p:blipFill>
        <p:spPr>
          <a:xfrm>
            <a:off x="1701209" y="1170644"/>
            <a:ext cx="3295030" cy="3295030"/>
          </a:xfrm>
          <a:prstGeom prst="rect">
            <a:avLst/>
          </a:prstGeom>
        </p:spPr>
      </p:pic>
      <p:grpSp>
        <p:nvGrpSpPr>
          <p:cNvPr id="8" name="Group 7"/>
          <p:cNvGrpSpPr/>
          <p:nvPr/>
        </p:nvGrpSpPr>
        <p:grpSpPr>
          <a:xfrm>
            <a:off x="4724400" y="3955085"/>
            <a:ext cx="3405530" cy="1755648"/>
            <a:chOff x="5128870" y="2892552"/>
            <a:chExt cx="3405530" cy="1755648"/>
          </a:xfrm>
        </p:grpSpPr>
        <p:grpSp>
          <p:nvGrpSpPr>
            <p:cNvPr id="3" name="Group 2"/>
            <p:cNvGrpSpPr/>
            <p:nvPr/>
          </p:nvGrpSpPr>
          <p:grpSpPr>
            <a:xfrm>
              <a:off x="5128870" y="2892552"/>
              <a:ext cx="3405530" cy="1755648"/>
              <a:chOff x="252070" y="2054352"/>
              <a:chExt cx="3405530" cy="1755648"/>
            </a:xfrm>
          </p:grpSpPr>
          <p:sp>
            <p:nvSpPr>
              <p:cNvPr id="2" name="TextBox 1"/>
              <p:cNvSpPr txBox="1"/>
              <p:nvPr/>
            </p:nvSpPr>
            <p:spPr>
              <a:xfrm>
                <a:off x="252070" y="2054352"/>
                <a:ext cx="1638300" cy="681533"/>
              </a:xfrm>
              <a:prstGeom prst="rect">
                <a:avLst/>
              </a:prstGeom>
            </p:spPr>
            <p:txBody>
              <a:bodyPr vert="horz" wrap="square" lIns="0" tIns="0" rIns="0" bIns="0" rtlCol="0" anchor="t">
                <a:noAutofit/>
              </a:bodyPr>
              <a:lstStyle/>
              <a:p>
                <a:r>
                  <a:rPr lang="en-US" sz="4800" b="1" dirty="0" smtClean="0">
                    <a:solidFill>
                      <a:schemeClr val="accent2">
                        <a:lumMod val="75000"/>
                      </a:schemeClr>
                    </a:solidFill>
                  </a:rPr>
                  <a:t>Then</a:t>
                </a:r>
                <a:r>
                  <a:rPr lang="en-US" dirty="0" smtClean="0">
                    <a:solidFill>
                      <a:schemeClr val="accent2"/>
                    </a:solidFill>
                  </a:rPr>
                  <a:t/>
                </a:r>
                <a:br>
                  <a:rPr lang="en-US" dirty="0" smtClean="0">
                    <a:solidFill>
                      <a:schemeClr val="accent2"/>
                    </a:solidFill>
                  </a:rPr>
                </a:br>
                <a:r>
                  <a:rPr lang="en-US" dirty="0">
                    <a:solidFill>
                      <a:schemeClr val="accent2"/>
                    </a:solidFill>
                  </a:rPr>
                  <a:t> </a:t>
                </a:r>
              </a:p>
              <a:p>
                <a:pPr marL="0" marR="0" indent="0" algn="l" defTabSz="914400" rtl="0" eaLnBrk="1" fontAlgn="auto" latinLnBrk="0" hangingPunct="1">
                  <a:lnSpc>
                    <a:spcPct val="100000"/>
                  </a:lnSpc>
                  <a:spcBef>
                    <a:spcPct val="20000"/>
                  </a:spcBef>
                  <a:spcAft>
                    <a:spcPts val="0"/>
                  </a:spcAft>
                  <a:buClr>
                    <a:schemeClr val="accent2"/>
                  </a:buClr>
                  <a:buSzTx/>
                  <a:buFont typeface="Arial" pitchFamily="34" charset="0"/>
                  <a:buNone/>
                  <a:tabLst/>
                </a:pPr>
                <a:endParaRPr kumimoji="0" lang="en-US" sz="1800" i="0" u="none" strike="noStrike" kern="1200" cap="none" spc="0" normalizeH="0" baseline="0" noProof="0" dirty="0" smtClean="0">
                  <a:ln>
                    <a:noFill/>
                  </a:ln>
                  <a:solidFill>
                    <a:schemeClr val="accent2"/>
                  </a:solidFill>
                  <a:effectLst/>
                  <a:uLnTx/>
                  <a:uFillTx/>
                </a:endParaRPr>
              </a:p>
            </p:txBody>
          </p:sp>
          <p:sp>
            <p:nvSpPr>
              <p:cNvPr id="5" name="TextBox 4"/>
              <p:cNvSpPr txBox="1"/>
              <p:nvPr/>
            </p:nvSpPr>
            <p:spPr>
              <a:xfrm>
                <a:off x="381000" y="2819400"/>
                <a:ext cx="3276600" cy="990600"/>
              </a:xfrm>
              <a:prstGeom prst="rect">
                <a:avLst/>
              </a:prstGeom>
            </p:spPr>
            <p:txBody>
              <a:bodyPr vert="horz" wrap="square" lIns="0" tIns="0" rIns="0" bIns="0" rtlCol="0" anchor="t">
                <a:noAutofit/>
              </a:bodyPr>
              <a:lstStyle/>
              <a:p>
                <a:r>
                  <a:rPr lang="en-US" sz="1600" dirty="0" smtClean="0">
                    <a:solidFill>
                      <a:schemeClr val="bg1"/>
                    </a:solidFill>
                  </a:rPr>
                  <a:t>Shopping decisions were </a:t>
                </a:r>
                <a:r>
                  <a:rPr lang="en-US" sz="1600" dirty="0">
                    <a:solidFill>
                      <a:schemeClr val="bg1"/>
                    </a:solidFill>
                  </a:rPr>
                  <a:t>made </a:t>
                </a:r>
                <a:r>
                  <a:rPr lang="en-US" sz="1600" dirty="0" smtClean="0">
                    <a:solidFill>
                      <a:schemeClr val="bg1"/>
                    </a:solidFill>
                  </a:rPr>
                  <a:t/>
                </a:r>
                <a:br>
                  <a:rPr lang="en-US" sz="1600" dirty="0" smtClean="0">
                    <a:solidFill>
                      <a:schemeClr val="bg1"/>
                    </a:solidFill>
                  </a:rPr>
                </a:br>
                <a:r>
                  <a:rPr lang="en-US" sz="1600" dirty="0" smtClean="0">
                    <a:solidFill>
                      <a:schemeClr val="bg1"/>
                    </a:solidFill>
                  </a:rPr>
                  <a:t>using </a:t>
                </a:r>
                <a:r>
                  <a:rPr lang="en-US" sz="1600" dirty="0">
                    <a:solidFill>
                      <a:schemeClr val="bg1"/>
                    </a:solidFill>
                  </a:rPr>
                  <a:t>landlines, </a:t>
                </a:r>
                <a:r>
                  <a:rPr lang="en-US" sz="1600" dirty="0" smtClean="0">
                    <a:solidFill>
                      <a:schemeClr val="bg1"/>
                    </a:solidFill>
                  </a:rPr>
                  <a:t>TV</a:t>
                </a:r>
                <a:r>
                  <a:rPr lang="en-US" sz="1600" dirty="0">
                    <a:solidFill>
                      <a:schemeClr val="bg1"/>
                    </a:solidFill>
                  </a:rPr>
                  <a:t>, newspapers, </a:t>
                </a:r>
                <a:r>
                  <a:rPr lang="en-US" sz="1600" dirty="0" smtClean="0">
                    <a:solidFill>
                      <a:schemeClr val="bg1"/>
                    </a:solidFill>
                  </a:rPr>
                  <a:t/>
                </a:r>
                <a:br>
                  <a:rPr lang="en-US" sz="1600" dirty="0" smtClean="0">
                    <a:solidFill>
                      <a:schemeClr val="bg1"/>
                    </a:solidFill>
                  </a:rPr>
                </a:br>
                <a:r>
                  <a:rPr lang="en-US" sz="1600" dirty="0" smtClean="0">
                    <a:solidFill>
                      <a:schemeClr val="bg1"/>
                    </a:solidFill>
                  </a:rPr>
                  <a:t>and </a:t>
                </a:r>
                <a:r>
                  <a:rPr lang="en-US" sz="1600" dirty="0">
                    <a:solidFill>
                      <a:schemeClr val="bg1"/>
                    </a:solidFill>
                  </a:rPr>
                  <a:t>face-to-face.</a:t>
                </a:r>
              </a:p>
              <a:p>
                <a:r>
                  <a:rPr lang="en-US" dirty="0">
                    <a:solidFill>
                      <a:schemeClr val="accent2"/>
                    </a:solidFill>
                  </a:rPr>
                  <a:t> </a:t>
                </a:r>
              </a:p>
              <a:p>
                <a:pPr marL="0" marR="0" indent="0" algn="l" defTabSz="914400" rtl="0" eaLnBrk="1" fontAlgn="auto" latinLnBrk="0" hangingPunct="1">
                  <a:lnSpc>
                    <a:spcPct val="100000"/>
                  </a:lnSpc>
                  <a:spcBef>
                    <a:spcPct val="20000"/>
                  </a:spcBef>
                  <a:spcAft>
                    <a:spcPts val="0"/>
                  </a:spcAft>
                  <a:buClr>
                    <a:schemeClr val="accent2"/>
                  </a:buClr>
                  <a:buSzTx/>
                  <a:buFont typeface="Arial" pitchFamily="34" charset="0"/>
                  <a:buNone/>
                  <a:tabLst/>
                </a:pPr>
                <a:endParaRPr kumimoji="0" lang="en-US" sz="1800" i="0" u="none" strike="noStrike" kern="1200" cap="none" spc="0" normalizeH="0" baseline="0" noProof="0" dirty="0" smtClean="0">
                  <a:ln>
                    <a:noFill/>
                  </a:ln>
                  <a:solidFill>
                    <a:schemeClr val="accent2"/>
                  </a:solidFill>
                  <a:effectLst/>
                  <a:uLnTx/>
                  <a:uFillTx/>
                </a:endParaRPr>
              </a:p>
            </p:txBody>
          </p:sp>
        </p:grpSp>
        <p:sp>
          <p:nvSpPr>
            <p:cNvPr id="6" name="Rectangle 5"/>
            <p:cNvSpPr/>
            <p:nvPr/>
          </p:nvSpPr>
          <p:spPr>
            <a:xfrm>
              <a:off x="5181600" y="3128467"/>
              <a:ext cx="1471270" cy="529133"/>
            </a:xfrm>
            <a:prstGeom prst="rect">
              <a:avLst/>
            </a:prstGeom>
            <a:gradFill flip="none" rotWithShape="1">
              <a:gsLst>
                <a:gs pos="1000">
                  <a:schemeClr val="tx1"/>
                </a:gs>
                <a:gs pos="65000">
                  <a:schemeClr val="accent1">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7952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100" fill="hold"/>
                                        <p:tgtEl>
                                          <p:spTgt spid="4"/>
                                        </p:tgtEl>
                                        <p:attrNameLst>
                                          <p:attrName>ppt_w</p:attrName>
                                        </p:attrNameLst>
                                      </p:cBhvr>
                                      <p:tavLst>
                                        <p:tav tm="0">
                                          <p:val>
                                            <p:fltVal val="0"/>
                                          </p:val>
                                        </p:tav>
                                        <p:tav tm="100000">
                                          <p:val>
                                            <p:strVal val="#ppt_w"/>
                                          </p:val>
                                        </p:tav>
                                      </p:tavLst>
                                    </p:anim>
                                    <p:anim calcmode="lin" valueType="num">
                                      <p:cBhvr>
                                        <p:cTn id="8" dur="2100" fill="hold"/>
                                        <p:tgtEl>
                                          <p:spTgt spid="4"/>
                                        </p:tgtEl>
                                        <p:attrNameLst>
                                          <p:attrName>ppt_h</p:attrName>
                                        </p:attrNameLst>
                                      </p:cBhvr>
                                      <p:tavLst>
                                        <p:tav tm="0">
                                          <p:val>
                                            <p:fltVal val="0"/>
                                          </p:val>
                                        </p:tav>
                                        <p:tav tm="100000">
                                          <p:val>
                                            <p:strVal val="#ppt_h"/>
                                          </p:val>
                                        </p:tav>
                                      </p:tavLst>
                                    </p:anim>
                                    <p:animEffect transition="in" filter="fade">
                                      <p:cBhvr>
                                        <p:cTn id="9" dur="2100"/>
                                        <p:tgtEl>
                                          <p:spTgt spid="4"/>
                                        </p:tgtEl>
                                      </p:cBhvr>
                                    </p:animEffect>
                                  </p:childTnLst>
                                </p:cTn>
                              </p:par>
                            </p:childTnLst>
                          </p:cTn>
                        </p:par>
                        <p:par>
                          <p:cTn id="10" fill="hold">
                            <p:stCondLst>
                              <p:cond delay="21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9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tretch>
            <a:fillRect/>
          </a:stretch>
        </p:blipFill>
        <p:spPr bwMode="auto">
          <a:xfrm rot="20769712">
            <a:off x="5643503" y="-191643"/>
            <a:ext cx="6252199" cy="1099287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787400" y="3975758"/>
            <a:ext cx="7414000" cy="2958442"/>
          </a:xfrm>
          <a:prstGeom prst="rect">
            <a:avLst/>
          </a:prstGeom>
          <a:gradFill flip="none" rotWithShape="1">
            <a:gsLst>
              <a:gs pos="0">
                <a:schemeClr val="tx1"/>
              </a:gs>
              <a:gs pos="100000">
                <a:schemeClr val="accent1">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Users\v-juladd\Desktop\Retail_CPG_Summit_presentation\00_images\10_2.jpg"/>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a:ext>
            </a:extLst>
          </a:blip>
          <a:srcRect/>
          <a:stretch/>
        </p:blipFill>
        <p:spPr bwMode="auto">
          <a:xfrm>
            <a:off x="537210" y="-381000"/>
            <a:ext cx="1490787" cy="3124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43000" y="2819400"/>
            <a:ext cx="2057400" cy="457200"/>
          </a:xfrm>
          <a:prstGeom prst="rect">
            <a:avLst/>
          </a:prstGeom>
        </p:spPr>
        <p:txBody>
          <a:bodyPr vert="horz" wrap="square" lIns="0" tIns="0" rIns="0" bIns="0" rtlCol="0" anchor="t">
            <a:noAutofit/>
          </a:bodyPr>
          <a:lstStyle/>
          <a:p>
            <a:pPr>
              <a:buClr>
                <a:schemeClr val="accent2"/>
              </a:buClr>
            </a:pPr>
            <a:r>
              <a:rPr lang="en-US" sz="2000" dirty="0">
                <a:solidFill>
                  <a:schemeClr val="bg1"/>
                </a:solidFill>
              </a:rPr>
              <a:t>Customer </a:t>
            </a:r>
            <a:endParaRPr lang="en-US" sz="2400" dirty="0" smtClean="0">
              <a:solidFill>
                <a:schemeClr val="bg1"/>
              </a:solidFill>
            </a:endParaRPr>
          </a:p>
        </p:txBody>
      </p:sp>
      <p:sp>
        <p:nvSpPr>
          <p:cNvPr id="13" name="TextBox 12"/>
          <p:cNvSpPr txBox="1"/>
          <p:nvPr/>
        </p:nvSpPr>
        <p:spPr>
          <a:xfrm>
            <a:off x="1524000" y="3183576"/>
            <a:ext cx="2895600" cy="457200"/>
          </a:xfrm>
          <a:prstGeom prst="rect">
            <a:avLst/>
          </a:prstGeom>
        </p:spPr>
        <p:txBody>
          <a:bodyPr vert="horz" wrap="square" lIns="0" tIns="0" rIns="0" bIns="0" rtlCol="0" anchor="t">
            <a:noAutofit/>
          </a:bodyPr>
          <a:lstStyle/>
          <a:p>
            <a:pPr>
              <a:buClr>
                <a:schemeClr val="accent2"/>
              </a:buClr>
            </a:pPr>
            <a:r>
              <a:rPr lang="en-US" sz="2400" dirty="0" smtClean="0">
                <a:solidFill>
                  <a:schemeClr val="bg1"/>
                </a:solidFill>
              </a:rPr>
              <a:t>expectations</a:t>
            </a:r>
            <a:endParaRPr kumimoji="0" lang="en-US" sz="2800" i="0" u="none" strike="noStrike" kern="1200" cap="none" spc="0" normalizeH="0" baseline="0" noProof="0" dirty="0" smtClean="0">
              <a:ln>
                <a:noFill/>
              </a:ln>
              <a:solidFill>
                <a:schemeClr val="bg1"/>
              </a:solidFill>
              <a:effectLst/>
              <a:uLnTx/>
              <a:uFillTx/>
            </a:endParaRPr>
          </a:p>
        </p:txBody>
      </p:sp>
      <p:sp>
        <p:nvSpPr>
          <p:cNvPr id="14" name="TextBox 13"/>
          <p:cNvSpPr txBox="1"/>
          <p:nvPr/>
        </p:nvSpPr>
        <p:spPr>
          <a:xfrm>
            <a:off x="2133600" y="3886200"/>
            <a:ext cx="5867400" cy="729747"/>
          </a:xfrm>
          <a:prstGeom prst="rect">
            <a:avLst/>
          </a:prstGeom>
        </p:spPr>
        <p:txBody>
          <a:bodyPr vert="horz" wrap="square" lIns="0" tIns="0" rIns="0" bIns="0" rtlCol="0" anchor="t">
            <a:noAutofit/>
          </a:bodyPr>
          <a:lstStyle/>
          <a:p>
            <a:pPr>
              <a:buClr>
                <a:schemeClr val="accent2"/>
              </a:buClr>
            </a:pPr>
            <a:r>
              <a:rPr lang="en-US" sz="7200" b="1" dirty="0" smtClean="0">
                <a:solidFill>
                  <a:schemeClr val="accent2">
                    <a:lumMod val="75000"/>
                  </a:schemeClr>
                </a:solidFill>
              </a:rPr>
              <a:t>opportunities</a:t>
            </a:r>
            <a:endParaRPr kumimoji="0" lang="en-US" sz="4000" b="1" i="0" u="none" strike="noStrike" kern="1200" cap="none" spc="0" normalizeH="0" baseline="0" noProof="0" dirty="0" smtClean="0">
              <a:ln>
                <a:noFill/>
              </a:ln>
              <a:solidFill>
                <a:schemeClr val="accent2">
                  <a:lumMod val="75000"/>
                </a:schemeClr>
              </a:solidFill>
              <a:effectLst/>
              <a:uLnTx/>
              <a:uFillTx/>
            </a:endParaRPr>
          </a:p>
        </p:txBody>
      </p:sp>
      <p:sp>
        <p:nvSpPr>
          <p:cNvPr id="15" name="TextBox 14"/>
          <p:cNvSpPr txBox="1"/>
          <p:nvPr/>
        </p:nvSpPr>
        <p:spPr>
          <a:xfrm>
            <a:off x="1958093" y="3608118"/>
            <a:ext cx="4747507" cy="735282"/>
          </a:xfrm>
          <a:prstGeom prst="rect">
            <a:avLst/>
          </a:prstGeom>
        </p:spPr>
        <p:txBody>
          <a:bodyPr vert="horz" wrap="square" lIns="0" tIns="0" rIns="0" bIns="0" rtlCol="0" anchor="t">
            <a:noAutofit/>
          </a:bodyPr>
          <a:lstStyle/>
          <a:p>
            <a:pPr>
              <a:buClr>
                <a:schemeClr val="accent2"/>
              </a:buClr>
            </a:pPr>
            <a:r>
              <a:rPr lang="en-US" sz="2800" dirty="0" smtClean="0">
                <a:solidFill>
                  <a:schemeClr val="bg1"/>
                </a:solidFill>
              </a:rPr>
              <a:t>create challenges and</a:t>
            </a:r>
            <a:endParaRPr kumimoji="0" lang="en-US" sz="2800" i="0" u="none" strike="noStrike" kern="1200" cap="none" spc="0" normalizeH="0" baseline="0" noProof="0" dirty="0" smtClean="0">
              <a:ln>
                <a:noFill/>
              </a:ln>
              <a:solidFill>
                <a:schemeClr val="bg1"/>
              </a:solidFill>
              <a:effectLst/>
              <a:uLnTx/>
              <a:uFillTx/>
            </a:endParaRPr>
          </a:p>
        </p:txBody>
      </p:sp>
      <p:sp>
        <p:nvSpPr>
          <p:cNvPr id="16" name="TextBox 15"/>
          <p:cNvSpPr txBox="1"/>
          <p:nvPr/>
        </p:nvSpPr>
        <p:spPr>
          <a:xfrm>
            <a:off x="3962400" y="4724400"/>
            <a:ext cx="5943600" cy="1447800"/>
          </a:xfrm>
          <a:prstGeom prst="rect">
            <a:avLst/>
          </a:prstGeom>
          <a:effectLst>
            <a:outerShdw blurRad="558800" dist="38100" dir="2700000" algn="tl" rotWithShape="0">
              <a:prstClr val="black">
                <a:alpha val="76000"/>
              </a:prstClr>
            </a:outerShdw>
          </a:effectLst>
        </p:spPr>
        <p:txBody>
          <a:bodyPr vert="horz" wrap="square" lIns="0" tIns="0" rIns="0" bIns="0" rtlCol="0" anchor="t">
            <a:noAutofit/>
          </a:bodyPr>
          <a:lstStyle/>
          <a:p>
            <a:pPr>
              <a:buClr>
                <a:schemeClr val="accent2"/>
              </a:buClr>
            </a:pPr>
            <a:r>
              <a:rPr lang="en-US" sz="7200" b="1" dirty="0" smtClean="0">
                <a:solidFill>
                  <a:schemeClr val="accent2">
                    <a:lumMod val="75000"/>
                  </a:schemeClr>
                </a:solidFill>
              </a:rPr>
              <a:t>for brands</a:t>
            </a:r>
            <a:endParaRPr kumimoji="0" lang="en-US" sz="7200" b="1" i="0" u="none" strike="noStrike" kern="1200" cap="none" spc="0" normalizeH="0" baseline="0" noProof="0" dirty="0" smtClean="0">
              <a:ln>
                <a:noFill/>
              </a:ln>
              <a:solidFill>
                <a:schemeClr val="accent2">
                  <a:lumMod val="75000"/>
                </a:schemeClr>
              </a:solidFill>
              <a:effectLst/>
              <a:uLnTx/>
              <a:uFillTx/>
            </a:endParaRPr>
          </a:p>
        </p:txBody>
      </p:sp>
      <p:sp>
        <p:nvSpPr>
          <p:cNvPr id="18" name="Rectangle 17"/>
          <p:cNvSpPr/>
          <p:nvPr/>
        </p:nvSpPr>
        <p:spPr>
          <a:xfrm rot="13432637">
            <a:off x="5434596" y="1184097"/>
            <a:ext cx="9013771" cy="4069848"/>
          </a:xfrm>
          <a:prstGeom prst="rect">
            <a:avLst/>
          </a:prstGeom>
          <a:gradFill flip="none" rotWithShape="1">
            <a:gsLst>
              <a:gs pos="0">
                <a:schemeClr val="tx1"/>
              </a:gs>
              <a:gs pos="100000">
                <a:schemeClr val="accent1">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371600" y="0"/>
            <a:ext cx="4572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0"/>
            <a:ext cx="9144000" cy="6858000"/>
          </a:xfrm>
          <a:prstGeom prst="rect">
            <a:avLst/>
          </a:prstGeom>
          <a:gradFill flip="none" rotWithShape="1">
            <a:gsLst>
              <a:gs pos="0">
                <a:srgbClr val="3F0508"/>
              </a:gs>
              <a:gs pos="40000">
                <a:schemeClr val="tx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68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5434596" y="-191643"/>
            <a:ext cx="9013771" cy="10992878"/>
            <a:chOff x="5434596" y="-191643"/>
            <a:chExt cx="9013771" cy="10992878"/>
          </a:xfrm>
        </p:grpSpPr>
        <p:pic>
          <p:nvPicPr>
            <p:cNvPr id="18"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tretch>
              <a:fillRect/>
            </a:stretch>
          </p:blipFill>
          <p:spPr bwMode="auto">
            <a:xfrm rot="20769712">
              <a:off x="5643503" y="-191643"/>
              <a:ext cx="6252199" cy="1099287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rot="13432637">
              <a:off x="5434596" y="1184097"/>
              <a:ext cx="9013771" cy="4069848"/>
            </a:xfrm>
            <a:prstGeom prst="rect">
              <a:avLst/>
            </a:prstGeom>
            <a:gradFill flip="none" rotWithShape="1">
              <a:gsLst>
                <a:gs pos="0">
                  <a:schemeClr val="tx1"/>
                </a:gs>
                <a:gs pos="100000">
                  <a:schemeClr val="accent1">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0" y="0"/>
            <a:ext cx="9144000" cy="6858000"/>
          </a:xfrm>
          <a:prstGeom prst="rect">
            <a:avLst/>
          </a:prstGeom>
          <a:gradFill flip="none" rotWithShape="1">
            <a:gsLst>
              <a:gs pos="0">
                <a:srgbClr val="3F0508"/>
              </a:gs>
              <a:gs pos="40000">
                <a:schemeClr val="tx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26191" y="3124200"/>
            <a:ext cx="3429000" cy="368135"/>
          </a:xfrm>
          <a:prstGeom prst="rect">
            <a:avLst/>
          </a:prstGeom>
        </p:spPr>
        <p:txBody>
          <a:bodyPr vert="horz" wrap="square" lIns="0" tIns="0" rIns="0" bIns="0" rtlCol="0" anchor="t">
            <a:noAutofit/>
          </a:bodyPr>
          <a:lstStyle/>
          <a:p>
            <a:pPr>
              <a:spcBef>
                <a:spcPct val="20000"/>
              </a:spcBef>
              <a:buClr>
                <a:schemeClr val="accent2"/>
              </a:buClr>
            </a:pPr>
            <a:r>
              <a:rPr lang="en-US" sz="2000" b="1" dirty="0">
                <a:solidFill>
                  <a:schemeClr val="accent2">
                    <a:lumMod val="75000"/>
                  </a:schemeClr>
                </a:solidFill>
              </a:rPr>
              <a:t>The </a:t>
            </a:r>
            <a:r>
              <a:rPr lang="en-US" sz="2000" b="1" dirty="0" smtClean="0">
                <a:solidFill>
                  <a:schemeClr val="accent2">
                    <a:lumMod val="75000"/>
                  </a:schemeClr>
                </a:solidFill>
              </a:rPr>
              <a:t>customer becomes</a:t>
            </a:r>
            <a:endParaRPr kumimoji="0" lang="en-US" sz="2000" b="1" i="0" u="none" strike="noStrike" kern="1200" cap="none" spc="0" normalizeH="0" baseline="0" noProof="0" dirty="0" smtClean="0">
              <a:ln>
                <a:noFill/>
              </a:ln>
              <a:solidFill>
                <a:schemeClr val="accent1"/>
              </a:solidFill>
              <a:effectLst/>
              <a:uLnTx/>
              <a:uFillTx/>
            </a:endParaRPr>
          </a:p>
        </p:txBody>
      </p:sp>
      <p:sp>
        <p:nvSpPr>
          <p:cNvPr id="8" name="Rectangle 7"/>
          <p:cNvSpPr/>
          <p:nvPr/>
        </p:nvSpPr>
        <p:spPr>
          <a:xfrm>
            <a:off x="-914400" y="304800"/>
            <a:ext cx="4572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374252" y="3124200"/>
            <a:ext cx="5150748" cy="1227136"/>
          </a:xfrm>
          <a:prstGeom prst="rect">
            <a:avLst/>
          </a:prstGeom>
        </p:spPr>
        <p:txBody>
          <a:bodyPr vert="horz" wrap="square" lIns="0" tIns="0" rIns="0" bIns="0" rtlCol="0" anchor="t">
            <a:noAutofit/>
          </a:bodyPr>
          <a:lstStyle/>
          <a:p>
            <a:pPr>
              <a:spcBef>
                <a:spcPct val="20000"/>
              </a:spcBef>
              <a:buClr>
                <a:schemeClr val="accent2"/>
              </a:buClr>
            </a:pPr>
            <a:r>
              <a:rPr lang="en-US" sz="2000" b="1" dirty="0" smtClean="0">
                <a:solidFill>
                  <a:schemeClr val="accent1"/>
                </a:solidFill>
              </a:rPr>
              <a:t>invisible.</a:t>
            </a:r>
            <a:endParaRPr kumimoji="0" lang="en-US" sz="2000" b="1" i="0" u="none" strike="noStrike" kern="1200" cap="none" spc="0" normalizeH="0" baseline="0" noProof="0" dirty="0" smtClean="0">
              <a:ln>
                <a:noFill/>
              </a:ln>
              <a:solidFill>
                <a:schemeClr val="accent1"/>
              </a:solidFill>
              <a:effectLst/>
              <a:uLnTx/>
              <a:uFillTx/>
            </a:endParaRPr>
          </a:p>
        </p:txBody>
      </p:sp>
    </p:spTree>
    <p:extLst>
      <p:ext uri="{BB962C8B-B14F-4D97-AF65-F5344CB8AC3E}">
        <p14:creationId xmlns:p14="http://schemas.microsoft.com/office/powerpoint/2010/main" val="427870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300"/>
                                        <p:tgtEl>
                                          <p:spTgt spid="9"/>
                                        </p:tgtEl>
                                      </p:cBhvr>
                                    </p:animEffect>
                                  </p:childTnLst>
                                </p:cTn>
                              </p:par>
                              <p:par>
                                <p:cTn id="8" presetID="10" presetClass="exit" presetSubtype="0" fill="hold" nodeType="withEffect">
                                  <p:stCondLst>
                                    <p:cond delay="750"/>
                                  </p:stCondLst>
                                  <p:childTnLst>
                                    <p:animEffect transition="out" filter="fade">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childTnLst>
                          </p:cTn>
                        </p:par>
                        <p:par>
                          <p:cTn id="11" fill="hold">
                            <p:stCondLst>
                              <p:cond delay="1300"/>
                            </p:stCondLst>
                            <p:childTnLst>
                              <p:par>
                                <p:cTn id="12" presetID="10" presetClass="entr" presetSubtype="0" fill="hold" grpId="0" nodeType="afterEffect">
                                  <p:stCondLst>
                                    <p:cond delay="25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flip="none" rotWithShape="1">
            <a:gsLst>
              <a:gs pos="0">
                <a:srgbClr val="3F0508"/>
              </a:gs>
              <a:gs pos="40000">
                <a:schemeClr val="tx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Users\v-juladd\Desktop\iStock_000008198928Small.pn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bwMode="auto">
          <a:xfrm>
            <a:off x="762000" y="3224150"/>
            <a:ext cx="7620000" cy="3829792"/>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rot="10800000">
            <a:off x="2286000" y="3224150"/>
            <a:ext cx="4419600" cy="814450"/>
          </a:xfrm>
          <a:prstGeom prst="rect">
            <a:avLst/>
          </a:prstGeom>
          <a:gradFill>
            <a:gsLst>
              <a:gs pos="100000">
                <a:schemeClr val="tx1"/>
              </a:gs>
              <a:gs pos="85000">
                <a:srgbClr val="000000"/>
              </a:gs>
              <a:gs pos="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457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flip="none" rotWithShape="1">
            <a:gsLst>
              <a:gs pos="0">
                <a:srgbClr val="3F0508"/>
              </a:gs>
              <a:gs pos="40000">
                <a:schemeClr val="tx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rot="10800000">
            <a:off x="1351808" y="2819400"/>
            <a:ext cx="6592784" cy="3200400"/>
          </a:xfrm>
          <a:prstGeom prst="rect">
            <a:avLst/>
          </a:prstGeom>
          <a:gradFill>
            <a:gsLst>
              <a:gs pos="100000">
                <a:schemeClr val="tx1"/>
              </a:gs>
              <a:gs pos="85000">
                <a:srgbClr val="000000"/>
              </a:gs>
              <a:gs pos="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2294" y="1231107"/>
            <a:ext cx="7999413" cy="439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66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rot="365671">
            <a:off x="6408592" y="3765655"/>
            <a:ext cx="3641979" cy="3212247"/>
          </a:xfrm>
          <a:prstGeom prst="rect">
            <a:avLst/>
          </a:prstGeom>
        </p:spPr>
      </p:pic>
      <p:sp>
        <p:nvSpPr>
          <p:cNvPr id="13" name="Rectangle 12"/>
          <p:cNvSpPr/>
          <p:nvPr/>
        </p:nvSpPr>
        <p:spPr>
          <a:xfrm>
            <a:off x="0" y="0"/>
            <a:ext cx="9144000" cy="6858000"/>
          </a:xfrm>
          <a:prstGeom prst="rect">
            <a:avLst/>
          </a:prstGeom>
          <a:gradFill flip="none" rotWithShape="1">
            <a:gsLst>
              <a:gs pos="0">
                <a:srgbClr val="3F0508"/>
              </a:gs>
              <a:gs pos="64000">
                <a:schemeClr val="tx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32968">
            <a:off x="-4912222" y="-624401"/>
            <a:ext cx="11667829" cy="19446381"/>
          </a:xfrm>
          <a:prstGeom prst="rect">
            <a:avLst/>
          </a:prstGeom>
        </p:spPr>
      </p:pic>
      <p:sp>
        <p:nvSpPr>
          <p:cNvPr id="20" name="Rectangle 19"/>
          <p:cNvSpPr/>
          <p:nvPr/>
        </p:nvSpPr>
        <p:spPr>
          <a:xfrm rot="10800000">
            <a:off x="-1018254" y="-685801"/>
            <a:ext cx="5943600" cy="3686171"/>
          </a:xfrm>
          <a:prstGeom prst="rect">
            <a:avLst/>
          </a:prstGeom>
          <a:gradFill>
            <a:gsLst>
              <a:gs pos="100000">
                <a:schemeClr val="tx1"/>
              </a:gs>
              <a:gs pos="85000">
                <a:srgbClr val="000000"/>
              </a:gs>
              <a:gs pos="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90600" y="3048000"/>
            <a:ext cx="1002632" cy="609600"/>
          </a:xfrm>
          <a:prstGeom prst="rect">
            <a:avLst/>
          </a:prstGeom>
        </p:spPr>
        <p:txBody>
          <a:bodyPr vert="horz" wrap="square" lIns="0" tIns="0" rIns="0" bIns="0" rtlCol="0" anchor="t">
            <a:noAutofit/>
          </a:bodyPr>
          <a:lstStyle/>
          <a:p>
            <a:pPr>
              <a:buClr>
                <a:schemeClr val="accent2"/>
              </a:buClr>
            </a:pPr>
            <a:r>
              <a:rPr lang="en-US" sz="2400" b="1" dirty="0" smtClean="0">
                <a:solidFill>
                  <a:schemeClr val="bg1"/>
                </a:solidFill>
              </a:rPr>
              <a:t>The</a:t>
            </a:r>
            <a:endParaRPr kumimoji="0" lang="en-US" sz="2400" b="1" i="0" u="none" strike="noStrike" kern="1200" cap="none" spc="0" normalizeH="0" baseline="0" noProof="0" dirty="0" smtClean="0">
              <a:ln>
                <a:noFill/>
              </a:ln>
              <a:solidFill>
                <a:schemeClr val="bg1"/>
              </a:solidFill>
              <a:effectLst/>
              <a:uLnTx/>
              <a:uFillTx/>
            </a:endParaRPr>
          </a:p>
        </p:txBody>
      </p:sp>
      <p:sp>
        <p:nvSpPr>
          <p:cNvPr id="22" name="TextBox 21"/>
          <p:cNvSpPr txBox="1"/>
          <p:nvPr/>
        </p:nvSpPr>
        <p:spPr>
          <a:xfrm>
            <a:off x="838200" y="3200400"/>
            <a:ext cx="2215816" cy="1143000"/>
          </a:xfrm>
          <a:prstGeom prst="rect">
            <a:avLst/>
          </a:prstGeom>
        </p:spPr>
        <p:txBody>
          <a:bodyPr vert="horz" wrap="square" lIns="0" tIns="0" rIns="0" bIns="0" rtlCol="0" anchor="t">
            <a:noAutofit/>
          </a:bodyPr>
          <a:lstStyle/>
          <a:p>
            <a:pPr>
              <a:buClr>
                <a:schemeClr val="accent2"/>
              </a:buClr>
            </a:pPr>
            <a:r>
              <a:rPr lang="en-US" sz="5400" b="1" dirty="0" smtClean="0"/>
              <a:t>sales</a:t>
            </a:r>
            <a:endParaRPr kumimoji="0" lang="en-US" sz="2400" b="1" i="0" u="none" strike="noStrike" kern="1200" cap="none" spc="0" normalizeH="0" baseline="0" noProof="0" dirty="0" smtClean="0">
              <a:ln>
                <a:noFill/>
              </a:ln>
              <a:solidFill>
                <a:schemeClr val="bg1"/>
              </a:solidFill>
              <a:effectLst/>
              <a:uLnTx/>
              <a:uFillTx/>
            </a:endParaRPr>
          </a:p>
        </p:txBody>
      </p:sp>
      <p:sp>
        <p:nvSpPr>
          <p:cNvPr id="23" name="TextBox 22"/>
          <p:cNvSpPr txBox="1"/>
          <p:nvPr/>
        </p:nvSpPr>
        <p:spPr>
          <a:xfrm>
            <a:off x="533400" y="3730388"/>
            <a:ext cx="3664724" cy="1143000"/>
          </a:xfrm>
          <a:prstGeom prst="rect">
            <a:avLst/>
          </a:prstGeom>
        </p:spPr>
        <p:txBody>
          <a:bodyPr vert="horz" wrap="square" lIns="0" tIns="0" rIns="0" bIns="0" rtlCol="0" anchor="t">
            <a:noAutofit/>
          </a:bodyPr>
          <a:lstStyle/>
          <a:p>
            <a:pPr>
              <a:buClr>
                <a:schemeClr val="accent2"/>
              </a:buClr>
            </a:pPr>
            <a:r>
              <a:rPr lang="en-US" sz="5400" b="1" dirty="0" smtClean="0"/>
              <a:t>associate</a:t>
            </a:r>
            <a:endParaRPr kumimoji="0" lang="en-US" sz="2400" b="1" i="0" u="none" strike="noStrike" kern="1200" cap="none" spc="0" normalizeH="0" baseline="0" noProof="0" dirty="0" smtClean="0">
              <a:ln>
                <a:noFill/>
              </a:ln>
              <a:solidFill>
                <a:schemeClr val="bg1"/>
              </a:solidFill>
              <a:effectLst/>
              <a:uLnTx/>
              <a:uFillTx/>
            </a:endParaRPr>
          </a:p>
        </p:txBody>
      </p:sp>
      <p:sp>
        <p:nvSpPr>
          <p:cNvPr id="25" name="TextBox 24"/>
          <p:cNvSpPr txBox="1"/>
          <p:nvPr/>
        </p:nvSpPr>
        <p:spPr>
          <a:xfrm>
            <a:off x="3676650" y="4052248"/>
            <a:ext cx="1002632" cy="609600"/>
          </a:xfrm>
          <a:prstGeom prst="rect">
            <a:avLst/>
          </a:prstGeom>
        </p:spPr>
        <p:txBody>
          <a:bodyPr vert="horz" wrap="square" lIns="0" tIns="0" rIns="0" bIns="0" rtlCol="0" anchor="t">
            <a:noAutofit/>
          </a:bodyPr>
          <a:lstStyle/>
          <a:p>
            <a:pPr>
              <a:buClr>
                <a:schemeClr val="accent2"/>
              </a:buClr>
            </a:pPr>
            <a:r>
              <a:rPr lang="en-US" sz="2400" b="1" dirty="0" smtClean="0">
                <a:solidFill>
                  <a:schemeClr val="bg1"/>
                </a:solidFill>
              </a:rPr>
              <a:t>is</a:t>
            </a:r>
            <a:endParaRPr kumimoji="0" lang="en-US" sz="2400" b="1" i="0" u="none" strike="noStrike" kern="1200" cap="none" spc="0" normalizeH="0" baseline="0" noProof="0" dirty="0" smtClean="0">
              <a:ln>
                <a:noFill/>
              </a:ln>
              <a:solidFill>
                <a:schemeClr val="bg1"/>
              </a:solidFill>
              <a:effectLst/>
              <a:uLnTx/>
              <a:uFillTx/>
            </a:endParaRPr>
          </a:p>
        </p:txBody>
      </p:sp>
      <p:sp>
        <p:nvSpPr>
          <p:cNvPr id="26" name="Rectangle 25"/>
          <p:cNvSpPr/>
          <p:nvPr/>
        </p:nvSpPr>
        <p:spPr>
          <a:xfrm rot="1800000">
            <a:off x="-1946434" y="4567175"/>
            <a:ext cx="7306627" cy="3452622"/>
          </a:xfrm>
          <a:custGeom>
            <a:avLst/>
            <a:gdLst>
              <a:gd name="connsiteX0" fmla="*/ 0 w 5943600"/>
              <a:gd name="connsiteY0" fmla="*/ 0 h 3452622"/>
              <a:gd name="connsiteX1" fmla="*/ 5943600 w 5943600"/>
              <a:gd name="connsiteY1" fmla="*/ 0 h 3452622"/>
              <a:gd name="connsiteX2" fmla="*/ 5943600 w 5943600"/>
              <a:gd name="connsiteY2" fmla="*/ 3452622 h 3452622"/>
              <a:gd name="connsiteX3" fmla="*/ 0 w 5943600"/>
              <a:gd name="connsiteY3" fmla="*/ 3452622 h 3452622"/>
              <a:gd name="connsiteX4" fmla="*/ 0 w 5943600"/>
              <a:gd name="connsiteY4" fmla="*/ 0 h 3452622"/>
              <a:gd name="connsiteX0" fmla="*/ 0 w 7306627"/>
              <a:gd name="connsiteY0" fmla="*/ 0 h 3452622"/>
              <a:gd name="connsiteX1" fmla="*/ 5943600 w 7306627"/>
              <a:gd name="connsiteY1" fmla="*/ 0 h 3452622"/>
              <a:gd name="connsiteX2" fmla="*/ 7306627 w 7306627"/>
              <a:gd name="connsiteY2" fmla="*/ 2841655 h 3452622"/>
              <a:gd name="connsiteX3" fmla="*/ 0 w 7306627"/>
              <a:gd name="connsiteY3" fmla="*/ 3452622 h 3452622"/>
              <a:gd name="connsiteX4" fmla="*/ 0 w 7306627"/>
              <a:gd name="connsiteY4" fmla="*/ 0 h 3452622"/>
              <a:gd name="connsiteX0" fmla="*/ 0 w 7306627"/>
              <a:gd name="connsiteY0" fmla="*/ 0 h 3452622"/>
              <a:gd name="connsiteX1" fmla="*/ 5792568 w 7306627"/>
              <a:gd name="connsiteY1" fmla="*/ 43204 h 3452622"/>
              <a:gd name="connsiteX2" fmla="*/ 7306627 w 7306627"/>
              <a:gd name="connsiteY2" fmla="*/ 2841655 h 3452622"/>
              <a:gd name="connsiteX3" fmla="*/ 0 w 7306627"/>
              <a:gd name="connsiteY3" fmla="*/ 3452622 h 3452622"/>
              <a:gd name="connsiteX4" fmla="*/ 0 w 7306627"/>
              <a:gd name="connsiteY4" fmla="*/ 0 h 345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6627" h="3452622">
                <a:moveTo>
                  <a:pt x="0" y="0"/>
                </a:moveTo>
                <a:lnTo>
                  <a:pt x="5792568" y="43204"/>
                </a:lnTo>
                <a:lnTo>
                  <a:pt x="7306627" y="2841655"/>
                </a:lnTo>
                <a:lnTo>
                  <a:pt x="0" y="3452622"/>
                </a:lnTo>
                <a:lnTo>
                  <a:pt x="0" y="0"/>
                </a:lnTo>
                <a:close/>
              </a:path>
            </a:pathLst>
          </a:custGeom>
          <a:gradFill>
            <a:gsLst>
              <a:gs pos="100000">
                <a:schemeClr val="tx1"/>
              </a:gs>
              <a:gs pos="85000">
                <a:srgbClr val="000000"/>
              </a:gs>
              <a:gs pos="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168" y="4495800"/>
            <a:ext cx="8089232" cy="1524000"/>
          </a:xfrm>
          <a:prstGeom prst="rect">
            <a:avLst/>
          </a:prstGeom>
        </p:spPr>
        <p:txBody>
          <a:bodyPr vert="horz" wrap="square" lIns="0" tIns="0" rIns="0" bIns="0" rtlCol="0" anchor="t">
            <a:noAutofit/>
          </a:bodyPr>
          <a:lstStyle/>
          <a:p>
            <a:pPr>
              <a:buClr>
                <a:schemeClr val="accent2"/>
              </a:buClr>
            </a:pPr>
            <a:r>
              <a:rPr lang="en-US" sz="2400" b="1" dirty="0" smtClean="0">
                <a:solidFill>
                  <a:schemeClr val="bg1"/>
                </a:solidFill>
              </a:rPr>
              <a:t>your last line of defense.</a:t>
            </a:r>
            <a:endParaRPr kumimoji="0" lang="en-US" sz="2400" b="1" i="0" u="none" strike="noStrike" kern="1200" cap="none" spc="0" normalizeH="0" baseline="0" noProof="0" dirty="0" smtClean="0">
              <a:ln>
                <a:noFill/>
              </a:ln>
              <a:solidFill>
                <a:schemeClr val="bg1"/>
              </a:solidFill>
              <a:effectLst/>
              <a:uLnTx/>
              <a:uFillTx/>
            </a:endParaRPr>
          </a:p>
        </p:txBody>
      </p:sp>
    </p:spTree>
    <p:extLst>
      <p:ext uri="{BB962C8B-B14F-4D97-AF65-F5344CB8AC3E}">
        <p14:creationId xmlns:p14="http://schemas.microsoft.com/office/powerpoint/2010/main" val="39415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71700" y="304800"/>
            <a:ext cx="2438400" cy="5386090"/>
          </a:xfrm>
          <a:prstGeom prst="rect">
            <a:avLst/>
          </a:prstGeom>
        </p:spPr>
        <p:txBody>
          <a:bodyPr vert="horz" wrap="square" lIns="0" tIns="0" rIns="0" bIns="0" rtlCol="0" anchor="t">
            <a:spAutoFit/>
          </a:bodyPr>
          <a:lstStyle/>
          <a:p>
            <a:pPr>
              <a:spcBef>
                <a:spcPct val="20000"/>
              </a:spcBef>
              <a:buClr>
                <a:srgbClr val="EF3A42"/>
              </a:buClr>
            </a:pPr>
            <a:r>
              <a:rPr lang="en-US" sz="35000" b="1" spc="-300" dirty="0" smtClean="0">
                <a:solidFill>
                  <a:schemeClr val="accent2">
                    <a:lumMod val="75000"/>
                  </a:schemeClr>
                </a:solidFill>
              </a:rPr>
              <a:t>6</a:t>
            </a:r>
            <a:endParaRPr lang="en-US" sz="35000" b="1" dirty="0">
              <a:solidFill>
                <a:schemeClr val="accent2">
                  <a:lumMod val="75000"/>
                </a:schemeClr>
              </a:solidFill>
            </a:endParaRPr>
          </a:p>
        </p:txBody>
      </p:sp>
      <p:sp>
        <p:nvSpPr>
          <p:cNvPr id="8" name="TextBox 7"/>
          <p:cNvSpPr txBox="1"/>
          <p:nvPr/>
        </p:nvSpPr>
        <p:spPr>
          <a:xfrm>
            <a:off x="4457700" y="304800"/>
            <a:ext cx="2438400" cy="5386090"/>
          </a:xfrm>
          <a:prstGeom prst="rect">
            <a:avLst/>
          </a:prstGeom>
        </p:spPr>
        <p:txBody>
          <a:bodyPr vert="horz" wrap="square" lIns="0" tIns="0" rIns="0" bIns="0" rtlCol="0" anchor="t">
            <a:spAutoFit/>
          </a:bodyPr>
          <a:lstStyle/>
          <a:p>
            <a:pPr>
              <a:spcBef>
                <a:spcPct val="20000"/>
              </a:spcBef>
              <a:buClr>
                <a:srgbClr val="EF3A42"/>
              </a:buClr>
            </a:pPr>
            <a:r>
              <a:rPr lang="en-US" sz="35000" b="1" spc="-300" dirty="0" smtClean="0">
                <a:solidFill>
                  <a:schemeClr val="accent2">
                    <a:lumMod val="75000"/>
                  </a:schemeClr>
                </a:solidFill>
              </a:rPr>
              <a:t>0</a:t>
            </a:r>
            <a:endParaRPr lang="en-US" sz="35000" b="1" dirty="0">
              <a:solidFill>
                <a:schemeClr val="accent2">
                  <a:lumMod val="75000"/>
                </a:schemeClr>
              </a:solidFill>
            </a:endParaRPr>
          </a:p>
        </p:txBody>
      </p:sp>
      <p:sp>
        <p:nvSpPr>
          <p:cNvPr id="32" name="TextBox 31"/>
          <p:cNvSpPr txBox="1"/>
          <p:nvPr/>
        </p:nvSpPr>
        <p:spPr>
          <a:xfrm>
            <a:off x="0" y="304800"/>
            <a:ext cx="7086600" cy="5386090"/>
          </a:xfrm>
          <a:prstGeom prst="rect">
            <a:avLst/>
          </a:prstGeom>
        </p:spPr>
        <p:txBody>
          <a:bodyPr vert="horz" wrap="square" lIns="0" tIns="0" rIns="0" bIns="0" rtlCol="0" anchor="t">
            <a:spAutoFit/>
          </a:bodyPr>
          <a:lstStyle/>
          <a:p>
            <a:pPr>
              <a:spcBef>
                <a:spcPct val="20000"/>
              </a:spcBef>
              <a:buClr>
                <a:srgbClr val="EF3A42"/>
              </a:buClr>
            </a:pPr>
            <a:r>
              <a:rPr lang="en-US" sz="35000" b="1" spc="-300" dirty="0" smtClean="0">
                <a:solidFill>
                  <a:schemeClr val="accent2">
                    <a:lumMod val="75000"/>
                  </a:schemeClr>
                </a:solidFill>
              </a:rPr>
              <a:t>3</a:t>
            </a:r>
            <a:endParaRPr lang="en-US" sz="35000" b="1" dirty="0">
              <a:solidFill>
                <a:schemeClr val="accent2">
                  <a:lumMod val="75000"/>
                </a:schemeClr>
              </a:solidFill>
            </a:endParaRPr>
          </a:p>
        </p:txBody>
      </p:sp>
      <p:sp>
        <p:nvSpPr>
          <p:cNvPr id="33" name="Rectangle 32"/>
          <p:cNvSpPr/>
          <p:nvPr/>
        </p:nvSpPr>
        <p:spPr>
          <a:xfrm>
            <a:off x="1" y="2490490"/>
            <a:ext cx="6884614" cy="2552701"/>
          </a:xfrm>
          <a:prstGeom prst="rect">
            <a:avLst/>
          </a:prstGeom>
          <a:gradFill flip="none" rotWithShape="1">
            <a:gsLst>
              <a:gs pos="1000">
                <a:schemeClr val="tx1"/>
              </a:gs>
              <a:gs pos="65000">
                <a:schemeClr val="accent1">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Oval 1"/>
          <p:cNvSpPr/>
          <p:nvPr/>
        </p:nvSpPr>
        <p:spPr>
          <a:xfrm>
            <a:off x="6884614" y="1690251"/>
            <a:ext cx="933452" cy="933452"/>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p:nvSpPr>
        <p:spPr>
          <a:xfrm>
            <a:off x="7063628" y="1524000"/>
            <a:ext cx="401146" cy="401146"/>
          </a:xfrm>
          <a:prstGeom prst="ellipse">
            <a:avLst/>
          </a:prstGeom>
          <a:solidFill>
            <a:schemeClr val="accent2">
              <a:lumMod val="75000"/>
            </a:schemeClr>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0" y="0"/>
            <a:ext cx="9144000" cy="6858000"/>
          </a:xfrm>
          <a:prstGeom prst="rect">
            <a:avLst/>
          </a:prstGeom>
          <a:gradFill flip="none" rotWithShape="1">
            <a:gsLst>
              <a:gs pos="0">
                <a:srgbClr val="3F0508"/>
              </a:gs>
              <a:gs pos="40000">
                <a:schemeClr val="tx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4191000"/>
            <a:ext cx="9182100" cy="4038600"/>
          </a:xfrm>
          <a:prstGeom prst="rect">
            <a:avLst/>
          </a:prstGeom>
        </p:spPr>
        <p:txBody>
          <a:bodyPr vert="horz" wrap="square" lIns="0" tIns="0" rIns="0" bIns="0" rtlCol="0" anchor="t">
            <a:noAutofit/>
          </a:bodyPr>
          <a:lstStyle/>
          <a:p>
            <a:pPr>
              <a:spcBef>
                <a:spcPct val="20000"/>
              </a:spcBef>
              <a:buClr>
                <a:schemeClr val="accent2"/>
              </a:buClr>
            </a:pPr>
            <a:r>
              <a:rPr lang="en-US" sz="1100" dirty="0" smtClean="0"/>
              <a:t/>
            </a:r>
            <a:br>
              <a:rPr lang="en-US" sz="1100" dirty="0" smtClean="0"/>
            </a:br>
            <a:r>
              <a:rPr lang="en-US" sz="1100" dirty="0" smtClean="0"/>
              <a:t>10101010110101010101010101010101010101010101010101010101101011010101010101011010101010101010101010101010101010110101101010110110101010101010101011010110101010101101010101010101010101010101010101010101010101011010110101010101010110101010101010101010101010101010101101011010101101101010101010101010110101101010101101010101010101010101010101010101010101010101011010110101010101010110101010101010101010101010101010101101011010101101101010101010101010110101101010101011010101010101010101010101010101010101010101010110101101010101010101101010101010101010101010101010110101010110101010101010101010101010101010101010101010101101011010101010101011010101010101010101010101010101010110101101010110110101010101010101011010110101010101101010101010101010101010101010101010101010101011010110101010101010110101010101010101010101010101010101101011010101101101010101010101010110101101010101101010101010101010101010101010101010101010101011010110101010101010110101</a:t>
            </a:r>
            <a:r>
              <a:rPr lang="en-US" sz="1100" dirty="0"/>
              <a:t/>
            </a:r>
            <a:br>
              <a:rPr lang="en-US" sz="1100" dirty="0"/>
            </a:br>
            <a:r>
              <a:rPr lang="en-US" sz="1100" dirty="0" smtClean="0"/>
              <a:t>10101010110101010101010101010101010101010101010101010101101011010101010101011010101010101010101010101010101010110101101010110110101010101010101011010110101010101101010101010101010101010101010101010101010101011010110101010101010110101010101010101010101010101010101101011010101101101010101010101010110101101010101101010101010101010101010101010101010101010101011010110101010101010110101010101010101010101010101010101101011010101101101010101010101010110101101010101011010101010101010101010101010101010101010101010110101101010101010101101010101010101010101010101010110101010110101010101010101010101010101010101010101010101101011010101010101011010101010101010101010101010101010110101101010110110101010101010101011010110101010101101010101010101010101010101010101010101010101011010110101010101010110101010101010101010101010101010101101011010101101101010101010101010110101101010101101010101010101010101010101010101010101010101011010110101010101010110101010101010101010101010101010101101011010101101101010101010101010110101101010101011010101010101010101010101010101010101011010110101101010101101010101101010110101010101101010101101010101010110101011010101010101010101010101011010101010101010101011010101011010101010101010101100101101010010110101010101010101010101010110101010101011010101010101010101010101101010101010101011010101011010101011010101010101010101010110101010101010101010101010101010101010101010101001010101010100101010101011010101010110101010101011010101010101010101011010101010101010101101010101010101010101010101010101101010101010</a:t>
            </a:r>
            <a:endParaRPr lang="en-US" sz="1100" dirty="0"/>
          </a:p>
          <a:p>
            <a:pPr>
              <a:spcBef>
                <a:spcPct val="20000"/>
              </a:spcBef>
              <a:buClr>
                <a:schemeClr val="accent2"/>
              </a:buClr>
            </a:pPr>
            <a:endParaRPr lang="en-US" sz="1100" dirty="0"/>
          </a:p>
          <a:p>
            <a:pPr>
              <a:spcBef>
                <a:spcPct val="20000"/>
              </a:spcBef>
              <a:buClr>
                <a:schemeClr val="accent2"/>
              </a:buClr>
            </a:pPr>
            <a:endParaRPr lang="en-US" sz="1100" dirty="0"/>
          </a:p>
        </p:txBody>
      </p:sp>
      <p:sp>
        <p:nvSpPr>
          <p:cNvPr id="11" name="TextBox 10"/>
          <p:cNvSpPr txBox="1"/>
          <p:nvPr/>
        </p:nvSpPr>
        <p:spPr>
          <a:xfrm>
            <a:off x="0" y="3886200"/>
            <a:ext cx="9182100" cy="4038600"/>
          </a:xfrm>
          <a:prstGeom prst="rect">
            <a:avLst/>
          </a:prstGeom>
        </p:spPr>
        <p:txBody>
          <a:bodyPr vert="horz" wrap="square" lIns="0" tIns="0" rIns="0" bIns="0" rtlCol="0" anchor="t">
            <a:noAutofit/>
          </a:bodyPr>
          <a:lstStyle/>
          <a:p>
            <a:pPr>
              <a:lnSpc>
                <a:spcPct val="150000"/>
              </a:lnSpc>
              <a:spcBef>
                <a:spcPct val="20000"/>
              </a:spcBef>
              <a:buClr>
                <a:schemeClr val="accent2"/>
              </a:buClr>
            </a:pPr>
            <a:r>
              <a:rPr lang="en-US" sz="800" dirty="0" smtClean="0"/>
              <a:t/>
            </a:r>
            <a:br>
              <a:rPr lang="en-US" sz="800" dirty="0" smtClean="0"/>
            </a:br>
            <a:r>
              <a:rPr lang="en-US" sz="700" dirty="0" smtClean="0"/>
              <a:t>101010101101010101010101010110101010101010101010101010110101101010101010101101010101010101010101010101010101011010110101011011010101010101010101101011010101010110101010101010101010101010101010101010101010101101011010101010101011010101010101010101010101010101010110101101010110110101010101010101011010110101010110101010101010101010101010101010101010101010101010101010101010</a:t>
            </a:r>
            <a:endParaRPr lang="en-US" sz="800" dirty="0"/>
          </a:p>
        </p:txBody>
      </p:sp>
      <p:sp>
        <p:nvSpPr>
          <p:cNvPr id="34" name="TextBox 33"/>
          <p:cNvSpPr txBox="1"/>
          <p:nvPr/>
        </p:nvSpPr>
        <p:spPr>
          <a:xfrm>
            <a:off x="7315200" y="2819400"/>
            <a:ext cx="2590800" cy="492443"/>
          </a:xfrm>
          <a:prstGeom prst="rect">
            <a:avLst/>
          </a:prstGeom>
        </p:spPr>
        <p:txBody>
          <a:bodyPr vert="horz" wrap="square" lIns="0" tIns="0" rIns="0" bIns="0" rtlCol="0" anchor="t">
            <a:spAutoFit/>
          </a:bodyPr>
          <a:lstStyle/>
          <a:p>
            <a:pPr>
              <a:spcBef>
                <a:spcPct val="20000"/>
              </a:spcBef>
              <a:buClr>
                <a:srgbClr val="EF3A42"/>
              </a:buClr>
            </a:pPr>
            <a:r>
              <a:rPr lang="en-US" sz="3200" b="1" dirty="0" smtClean="0">
                <a:solidFill>
                  <a:schemeClr val="bg1"/>
                </a:solidFill>
              </a:rPr>
              <a:t>View</a:t>
            </a:r>
            <a:endParaRPr lang="en-US" sz="2400" b="1" dirty="0">
              <a:solidFill>
                <a:schemeClr val="bg1"/>
              </a:solidFill>
            </a:endParaRPr>
          </a:p>
        </p:txBody>
      </p:sp>
      <p:sp>
        <p:nvSpPr>
          <p:cNvPr id="13" name="TextBox 12"/>
          <p:cNvSpPr txBox="1"/>
          <p:nvPr/>
        </p:nvSpPr>
        <p:spPr>
          <a:xfrm>
            <a:off x="0" y="3581400"/>
            <a:ext cx="9182100" cy="4038600"/>
          </a:xfrm>
          <a:prstGeom prst="rect">
            <a:avLst/>
          </a:prstGeom>
        </p:spPr>
        <p:txBody>
          <a:bodyPr vert="horz" wrap="square" lIns="0" tIns="0" rIns="0" bIns="0" rtlCol="0" anchor="t">
            <a:noAutofit/>
          </a:bodyPr>
          <a:lstStyle/>
          <a:p>
            <a:pPr>
              <a:lnSpc>
                <a:spcPct val="150000"/>
              </a:lnSpc>
              <a:spcBef>
                <a:spcPct val="20000"/>
              </a:spcBef>
              <a:buClr>
                <a:schemeClr val="accent2"/>
              </a:buClr>
            </a:pPr>
            <a:r>
              <a:rPr lang="en-US" sz="800" dirty="0" smtClean="0"/>
              <a:t/>
            </a:r>
            <a:br>
              <a:rPr lang="en-US" sz="800" dirty="0" smtClean="0"/>
            </a:br>
            <a:r>
              <a:rPr lang="en-US" sz="700" dirty="0" smtClean="0"/>
              <a:t>101010101101010101010101010110101010101010101010101010110101101010101010101101010101010101010101010101010101011010110101011011010101010101010101101011010101010110101010101010101010101010101010101010101010101101011010101010101011010101010101010101010101010101010110101101010110110101010101010101011010110101010110101010101010101010101010101010101010101010101010101010101010</a:t>
            </a:r>
            <a:endParaRPr lang="en-US" sz="800" dirty="0"/>
          </a:p>
        </p:txBody>
      </p:sp>
      <p:sp>
        <p:nvSpPr>
          <p:cNvPr id="14" name="TextBox 13"/>
          <p:cNvSpPr txBox="1"/>
          <p:nvPr/>
        </p:nvSpPr>
        <p:spPr>
          <a:xfrm>
            <a:off x="0" y="2895600"/>
            <a:ext cx="9182100" cy="4038600"/>
          </a:xfrm>
          <a:prstGeom prst="rect">
            <a:avLst/>
          </a:prstGeom>
        </p:spPr>
        <p:txBody>
          <a:bodyPr vert="horz" wrap="square" lIns="0" tIns="0" rIns="0" bIns="0" rtlCol="0" anchor="t">
            <a:noAutofit/>
          </a:bodyPr>
          <a:lstStyle/>
          <a:p>
            <a:pPr>
              <a:lnSpc>
                <a:spcPct val="200000"/>
              </a:lnSpc>
              <a:spcBef>
                <a:spcPct val="20000"/>
              </a:spcBef>
              <a:buClr>
                <a:schemeClr val="accent2"/>
              </a:buClr>
            </a:pPr>
            <a:r>
              <a:rPr lang="en-US" sz="800" spc="300" dirty="0" smtClean="0"/>
              <a:t/>
            </a:r>
            <a:br>
              <a:rPr lang="en-US" sz="800" spc="300" dirty="0" smtClean="0"/>
            </a:br>
            <a:r>
              <a:rPr lang="en-US" sz="700" spc="300" dirty="0" smtClean="0"/>
              <a:t>101010101101010101010101010110101010101010101010101010110101101010101010101101010101010101010101010101010101011010110101011011010101010101010101101011010101010110101010101010101010101010101010101010101010101101011010101010101011010101010101010101010101010101010110101101010110110101010101010101011010110101010110101</a:t>
            </a:r>
            <a:endParaRPr lang="en-US" sz="800" spc="300" dirty="0"/>
          </a:p>
        </p:txBody>
      </p:sp>
    </p:spTree>
    <p:extLst>
      <p:ext uri="{BB962C8B-B14F-4D97-AF65-F5344CB8AC3E}">
        <p14:creationId xmlns:p14="http://schemas.microsoft.com/office/powerpoint/2010/main" val="280135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2000" accel="20000" decel="80000" fill="hold" grpId="0" nodeType="withEffect">
                                  <p:stCondLst>
                                    <p:cond delay="0"/>
                                  </p:stCondLst>
                                  <p:childTnLst>
                                    <p:animMotion origin="layout" path="M 0.01076 -2.96296E-6 C 0.03368 -2.96296E-6 0.0526 0.02639 0.0526 0.05926 C 0.0526 0.0919 0.03368 0.11875 0.01076 0.11875 C -0.01233 0.11875 -0.03073 0.0919 -0.03073 0.05926 C -0.03073 0.02639 -0.01233 -2.96296E-6 0.01076 -2.96296E-6 Z " pathEditMode="relative" rAng="0" ptsTypes="fffff">
                                      <p:cBhvr>
                                        <p:cTn id="6" dur="3750" fill="hold"/>
                                        <p:tgtEl>
                                          <p:spTgt spid="3"/>
                                        </p:tgtEl>
                                        <p:attrNameLst>
                                          <p:attrName>ppt_x</p:attrName>
                                          <p:attrName>ppt_y</p:attrName>
                                        </p:attrNameLst>
                                      </p:cBhvr>
                                      <p:rCtr x="17" y="5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rot="2008475">
            <a:off x="1694630" y="1162901"/>
            <a:ext cx="3316341" cy="33163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2008475">
            <a:off x="-3856527" y="-4010576"/>
            <a:ext cx="15034774" cy="13746938"/>
          </a:xfrm>
          <a:prstGeom prst="ellipse">
            <a:avLst/>
          </a:prstGeom>
          <a:gradFill flip="none" rotWithShape="1">
            <a:gsLst>
              <a:gs pos="70000">
                <a:schemeClr val="tx1">
                  <a:alpha val="0"/>
                </a:schemeClr>
              </a:gs>
              <a:gs pos="13000">
                <a:schemeClr val="accent2">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4746009" y="3966667"/>
            <a:ext cx="4191000" cy="1748333"/>
            <a:chOff x="273679" y="2065934"/>
            <a:chExt cx="4191000" cy="1748333"/>
          </a:xfrm>
        </p:grpSpPr>
        <p:sp>
          <p:nvSpPr>
            <p:cNvPr id="12" name="TextBox 11"/>
            <p:cNvSpPr txBox="1"/>
            <p:nvPr/>
          </p:nvSpPr>
          <p:spPr>
            <a:xfrm>
              <a:off x="273679" y="2065934"/>
              <a:ext cx="4191000" cy="681533"/>
            </a:xfrm>
            <a:prstGeom prst="rect">
              <a:avLst/>
            </a:prstGeom>
          </p:spPr>
          <p:txBody>
            <a:bodyPr vert="horz" wrap="square" lIns="0" tIns="0" rIns="0" bIns="0" rtlCol="0" anchor="t">
              <a:noAutofit/>
            </a:bodyPr>
            <a:lstStyle/>
            <a:p>
              <a:r>
                <a:rPr lang="en-US" sz="4400" b="1" spc="-150" dirty="0" smtClean="0"/>
                <a:t>Dynamic Duo</a:t>
              </a:r>
              <a:r>
                <a:rPr lang="en-US" sz="1600" b="1" spc="-150" dirty="0" smtClean="0">
                  <a:solidFill>
                    <a:schemeClr val="accent2"/>
                  </a:solidFill>
                </a:rPr>
                <a:t/>
              </a:r>
              <a:br>
                <a:rPr lang="en-US" sz="1600" b="1" spc="-150" dirty="0" smtClean="0">
                  <a:solidFill>
                    <a:schemeClr val="accent2"/>
                  </a:solidFill>
                </a:rPr>
              </a:br>
              <a:r>
                <a:rPr lang="en-US" sz="1600" b="1" spc="-150" dirty="0">
                  <a:solidFill>
                    <a:schemeClr val="accent2"/>
                  </a:solidFill>
                </a:rPr>
                <a:t> </a:t>
              </a:r>
            </a:p>
            <a:p>
              <a:pPr marL="0" marR="0" indent="0" algn="l" defTabSz="914400" rtl="0" eaLnBrk="1" fontAlgn="auto" latinLnBrk="0" hangingPunct="1">
                <a:lnSpc>
                  <a:spcPct val="100000"/>
                </a:lnSpc>
                <a:spcBef>
                  <a:spcPct val="20000"/>
                </a:spcBef>
                <a:spcAft>
                  <a:spcPts val="0"/>
                </a:spcAft>
                <a:buClr>
                  <a:schemeClr val="accent2"/>
                </a:buClr>
                <a:buSzTx/>
                <a:buFont typeface="Arial" pitchFamily="34" charset="0"/>
                <a:buNone/>
                <a:tabLst/>
              </a:pPr>
              <a:endParaRPr kumimoji="0" lang="en-US" sz="1800" i="0" u="none" strike="noStrike" kern="1200" cap="none" spc="-150" normalizeH="0" baseline="0" noProof="0" dirty="0" smtClean="0">
                <a:ln>
                  <a:noFill/>
                </a:ln>
                <a:solidFill>
                  <a:schemeClr val="accent2"/>
                </a:solidFill>
                <a:effectLst/>
                <a:uLnTx/>
                <a:uFillTx/>
              </a:endParaRPr>
            </a:p>
          </p:txBody>
        </p:sp>
        <p:sp>
          <p:nvSpPr>
            <p:cNvPr id="13" name="TextBox 12"/>
            <p:cNvSpPr txBox="1"/>
            <p:nvPr/>
          </p:nvSpPr>
          <p:spPr>
            <a:xfrm>
              <a:off x="328270" y="2823667"/>
              <a:ext cx="3757270" cy="990600"/>
            </a:xfrm>
            <a:prstGeom prst="rect">
              <a:avLst/>
            </a:prstGeom>
          </p:spPr>
          <p:txBody>
            <a:bodyPr vert="horz" wrap="square" lIns="0" tIns="0" rIns="0" bIns="0" rtlCol="0" anchor="t">
              <a:noAutofit/>
            </a:bodyPr>
            <a:lstStyle/>
            <a:p>
              <a:r>
                <a:rPr lang="en-US" sz="2400" dirty="0" smtClean="0">
                  <a:solidFill>
                    <a:schemeClr val="bg1"/>
                  </a:solidFill>
                </a:rPr>
                <a:t>Media + </a:t>
              </a:r>
              <a:r>
                <a:rPr lang="en-US" sz="2400" dirty="0">
                  <a:solidFill>
                    <a:schemeClr val="bg1"/>
                  </a:solidFill>
                </a:rPr>
                <a:t>technology</a:t>
              </a:r>
              <a:r>
                <a:rPr lang="en-US" sz="1600" dirty="0">
                  <a:solidFill>
                    <a:schemeClr val="bg1"/>
                  </a:solidFill>
                </a:rPr>
                <a:t> </a:t>
              </a:r>
              <a:r>
                <a:rPr lang="en-US" sz="1600" dirty="0" smtClean="0">
                  <a:solidFill>
                    <a:schemeClr val="bg1"/>
                  </a:solidFill>
                </a:rPr>
                <a:t/>
              </a:r>
              <a:br>
                <a:rPr lang="en-US" sz="1600" dirty="0" smtClean="0">
                  <a:solidFill>
                    <a:schemeClr val="bg1"/>
                  </a:solidFill>
                </a:rPr>
              </a:br>
              <a:r>
                <a:rPr lang="en-US" sz="1600" dirty="0" smtClean="0">
                  <a:solidFill>
                    <a:schemeClr val="bg1"/>
                  </a:solidFill>
                </a:rPr>
                <a:t>Create relevance, inspire loyalty.</a:t>
              </a:r>
              <a:endParaRPr lang="en-US" sz="1600" dirty="0">
                <a:solidFill>
                  <a:schemeClr val="bg1"/>
                </a:solidFill>
              </a:endParaRPr>
            </a:p>
            <a:p>
              <a:r>
                <a:rPr lang="en-US" dirty="0">
                  <a:solidFill>
                    <a:schemeClr val="accent2"/>
                  </a:solidFill>
                </a:rPr>
                <a:t> </a:t>
              </a:r>
            </a:p>
            <a:p>
              <a:pPr marL="0" marR="0" indent="0" algn="l" defTabSz="914400" rtl="0" eaLnBrk="1" fontAlgn="auto" latinLnBrk="0" hangingPunct="1">
                <a:lnSpc>
                  <a:spcPct val="100000"/>
                </a:lnSpc>
                <a:spcBef>
                  <a:spcPct val="20000"/>
                </a:spcBef>
                <a:spcAft>
                  <a:spcPts val="0"/>
                </a:spcAft>
                <a:buClr>
                  <a:schemeClr val="accent2"/>
                </a:buClr>
                <a:buSzTx/>
                <a:buFont typeface="Arial" pitchFamily="34" charset="0"/>
                <a:buNone/>
                <a:tabLst/>
              </a:pPr>
              <a:endParaRPr kumimoji="0" lang="en-US" sz="1800" i="0" u="none" strike="noStrike" kern="1200" cap="none" spc="0" normalizeH="0" baseline="0" noProof="0" dirty="0" smtClean="0">
                <a:ln>
                  <a:noFill/>
                </a:ln>
                <a:solidFill>
                  <a:schemeClr val="accent2"/>
                </a:solidFill>
                <a:effectLst/>
                <a:uLnTx/>
                <a:uFillTx/>
              </a:endParaRPr>
            </a:p>
          </p:txBody>
        </p:sp>
      </p:grpSp>
      <p:pic>
        <p:nvPicPr>
          <p:cNvPr id="1027" name="Picture 3" descr="C:\Users\v-juladd\Desktop\slide1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83280" y="1157468"/>
            <a:ext cx="3339041" cy="33390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v-juladd\Desktop\slide1b.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83280" y="1154875"/>
            <a:ext cx="3339041" cy="3339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88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1500" fill="hold"/>
                                        <p:tgtEl>
                                          <p:spTgt spid="1027"/>
                                        </p:tgtEl>
                                        <p:attrNameLst>
                                          <p:attrName>ppt_x</p:attrName>
                                        </p:attrNameLst>
                                      </p:cBhvr>
                                      <p:tavLst>
                                        <p:tav tm="0">
                                          <p:val>
                                            <p:strVal val="0-#ppt_w/2"/>
                                          </p:val>
                                        </p:tav>
                                        <p:tav tm="100000">
                                          <p:val>
                                            <p:strVal val="#ppt_x"/>
                                          </p:val>
                                        </p:tav>
                                      </p:tavLst>
                                    </p:anim>
                                    <p:anim calcmode="lin" valueType="num">
                                      <p:cBhvr additive="base">
                                        <p:cTn id="8" dur="1500" fill="hold"/>
                                        <p:tgtEl>
                                          <p:spTgt spid="1027"/>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1500"/>
                                        <p:tgtEl>
                                          <p:spTgt spid="1027"/>
                                        </p:tgtEl>
                                      </p:cBhvr>
                                    </p:animEffect>
                                  </p:childTnLst>
                                </p:cTn>
                              </p:par>
                              <p:par>
                                <p:cTn id="12" presetID="2" presetClass="entr" presetSubtype="3" fill="hold" nodeType="with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additive="base">
                                        <p:cTn id="14" dur="1500" fill="hold"/>
                                        <p:tgtEl>
                                          <p:spTgt spid="1028"/>
                                        </p:tgtEl>
                                        <p:attrNameLst>
                                          <p:attrName>ppt_x</p:attrName>
                                        </p:attrNameLst>
                                      </p:cBhvr>
                                      <p:tavLst>
                                        <p:tav tm="0">
                                          <p:val>
                                            <p:strVal val="1+#ppt_w/2"/>
                                          </p:val>
                                        </p:tav>
                                        <p:tav tm="100000">
                                          <p:val>
                                            <p:strVal val="#ppt_x"/>
                                          </p:val>
                                        </p:tav>
                                      </p:tavLst>
                                    </p:anim>
                                    <p:anim calcmode="lin" valueType="num">
                                      <p:cBhvr additive="base">
                                        <p:cTn id="15" dur="1500" fill="hold"/>
                                        <p:tgtEl>
                                          <p:spTgt spid="1028"/>
                                        </p:tgtEl>
                                        <p:attrNameLst>
                                          <p:attrName>ppt_y</p:attrName>
                                        </p:attrNameLst>
                                      </p:cBhvr>
                                      <p:tavLst>
                                        <p:tav tm="0">
                                          <p:val>
                                            <p:strVal val="0-#ppt_h/2"/>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1500"/>
                                        <p:tgtEl>
                                          <p:spTgt spid="1028"/>
                                        </p:tgtEl>
                                      </p:cBhvr>
                                    </p:animEffect>
                                  </p:childTnLst>
                                </p:cTn>
                              </p:par>
                              <p:par>
                                <p:cTn id="19" presetID="27" presetClass="emph" presetSubtype="0" fill="remove" grpId="0" nodeType="withEffect">
                                  <p:stCondLst>
                                    <p:cond delay="1750"/>
                                  </p:stCondLst>
                                  <p:childTnLst>
                                    <p:animClr clrSpc="rgb" dir="cw">
                                      <p:cBhvr override="childStyle">
                                        <p:cTn id="20" dur="625" autoRev="1" fill="remove"/>
                                        <p:tgtEl>
                                          <p:spTgt spid="3"/>
                                        </p:tgtEl>
                                        <p:attrNameLst>
                                          <p:attrName>style.color</p:attrName>
                                        </p:attrNameLst>
                                      </p:cBhvr>
                                      <p:to>
                                        <a:srgbClr val="FFFFFF"/>
                                      </p:to>
                                    </p:animClr>
                                    <p:animClr clrSpc="rgb" dir="cw">
                                      <p:cBhvr>
                                        <p:cTn id="21" dur="625" autoRev="1" fill="remove"/>
                                        <p:tgtEl>
                                          <p:spTgt spid="3"/>
                                        </p:tgtEl>
                                        <p:attrNameLst>
                                          <p:attrName>fillcolor</p:attrName>
                                        </p:attrNameLst>
                                      </p:cBhvr>
                                      <p:to>
                                        <a:srgbClr val="FFFFFF"/>
                                      </p:to>
                                    </p:animClr>
                                    <p:set>
                                      <p:cBhvr>
                                        <p:cTn id="22" dur="625" autoRev="1" fill="remove"/>
                                        <p:tgtEl>
                                          <p:spTgt spid="3"/>
                                        </p:tgtEl>
                                        <p:attrNameLst>
                                          <p:attrName>fill.type</p:attrName>
                                        </p:attrNameLst>
                                      </p:cBhvr>
                                      <p:to>
                                        <p:strVal val="solid"/>
                                      </p:to>
                                    </p:set>
                                    <p:set>
                                      <p:cBhvr>
                                        <p:cTn id="23" dur="625" autoRev="1" fill="remove"/>
                                        <p:tgtEl>
                                          <p:spTgt spid="3"/>
                                        </p:tgtEl>
                                        <p:attrNameLst>
                                          <p:attrName>fill.on</p:attrName>
                                        </p:attrNameLst>
                                      </p:cBhvr>
                                      <p:to>
                                        <p:strVal val="true"/>
                                      </p:to>
                                    </p:set>
                                  </p:childTnLst>
                                </p:cTn>
                              </p:par>
                              <p:par>
                                <p:cTn id="24" presetID="10" presetClass="entr" presetSubtype="0" fill="hold" grpId="0" nodeType="withEffect">
                                  <p:stCondLst>
                                    <p:cond delay="190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200"/>
                                        <p:tgtEl>
                                          <p:spTgt spid="8"/>
                                        </p:tgtEl>
                                      </p:cBhvr>
                                    </p:animEffect>
                                  </p:childTnLst>
                                </p:cTn>
                              </p:par>
                              <p:par>
                                <p:cTn id="27" presetID="10" presetClass="entr" presetSubtype="0" fill="hold" nodeType="withEffect">
                                  <p:stCondLst>
                                    <p:cond delay="320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6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gradFill flip="none" rotWithShape="1">
            <a:gsLst>
              <a:gs pos="0">
                <a:srgbClr val="3F0508"/>
              </a:gs>
              <a:gs pos="40000">
                <a:schemeClr val="tx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tretch>
            <a:fillRect/>
          </a:stretch>
        </p:blipFill>
        <p:spPr>
          <a:xfrm>
            <a:off x="5181600" y="1080977"/>
            <a:ext cx="3279568" cy="3279568"/>
          </a:xfrm>
          <a:prstGeom prst="rect">
            <a:avLst/>
          </a:prstGeom>
        </p:spPr>
      </p:pic>
      <p:pic>
        <p:nvPicPr>
          <p:cNvPr id="4" name="Picture 3"/>
          <p:cNvPicPr>
            <a:picLocks noChangeAspect="1"/>
          </p:cNvPicPr>
          <p:nvPr/>
        </p:nvPicPr>
        <p:blipFill>
          <a:blip r:embed="rId5" cstate="email">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a:ext>
            </a:extLst>
          </a:blip>
          <a:stretch>
            <a:fillRect/>
          </a:stretch>
        </p:blipFill>
        <p:spPr>
          <a:xfrm>
            <a:off x="1710070" y="1180745"/>
            <a:ext cx="3279568" cy="3279568"/>
          </a:xfrm>
          <a:prstGeom prst="rect">
            <a:avLst/>
          </a:prstGeom>
        </p:spPr>
      </p:pic>
      <p:grpSp>
        <p:nvGrpSpPr>
          <p:cNvPr id="5" name="Group 4"/>
          <p:cNvGrpSpPr/>
          <p:nvPr/>
        </p:nvGrpSpPr>
        <p:grpSpPr>
          <a:xfrm>
            <a:off x="4114800" y="3802685"/>
            <a:ext cx="3864255" cy="1755648"/>
            <a:chOff x="5128870" y="2892552"/>
            <a:chExt cx="3864255" cy="1755648"/>
          </a:xfrm>
        </p:grpSpPr>
        <p:grpSp>
          <p:nvGrpSpPr>
            <p:cNvPr id="6" name="Group 5"/>
            <p:cNvGrpSpPr/>
            <p:nvPr/>
          </p:nvGrpSpPr>
          <p:grpSpPr>
            <a:xfrm>
              <a:off x="5128870" y="2892552"/>
              <a:ext cx="3864255" cy="1755648"/>
              <a:chOff x="252070" y="2054352"/>
              <a:chExt cx="3864255" cy="1755648"/>
            </a:xfrm>
          </p:grpSpPr>
          <p:sp>
            <p:nvSpPr>
              <p:cNvPr id="9" name="TextBox 8"/>
              <p:cNvSpPr txBox="1"/>
              <p:nvPr/>
            </p:nvSpPr>
            <p:spPr>
              <a:xfrm>
                <a:off x="252070" y="2054352"/>
                <a:ext cx="1638300" cy="681533"/>
              </a:xfrm>
              <a:prstGeom prst="rect">
                <a:avLst/>
              </a:prstGeom>
            </p:spPr>
            <p:txBody>
              <a:bodyPr vert="horz" wrap="square" lIns="0" tIns="0" rIns="0" bIns="0" rtlCol="0" anchor="t">
                <a:noAutofit/>
              </a:bodyPr>
              <a:lstStyle/>
              <a:p>
                <a:r>
                  <a:rPr lang="en-US" sz="4800" b="1" dirty="0" smtClean="0">
                    <a:solidFill>
                      <a:schemeClr val="accent2">
                        <a:lumMod val="75000"/>
                      </a:schemeClr>
                    </a:solidFill>
                  </a:rPr>
                  <a:t>Now</a:t>
                </a:r>
                <a:r>
                  <a:rPr lang="en-US" dirty="0" smtClean="0">
                    <a:solidFill>
                      <a:schemeClr val="accent2"/>
                    </a:solidFill>
                  </a:rPr>
                  <a:t/>
                </a:r>
                <a:br>
                  <a:rPr lang="en-US" dirty="0" smtClean="0">
                    <a:solidFill>
                      <a:schemeClr val="accent2"/>
                    </a:solidFill>
                  </a:rPr>
                </a:br>
                <a:r>
                  <a:rPr lang="en-US" dirty="0">
                    <a:solidFill>
                      <a:schemeClr val="accent2"/>
                    </a:solidFill>
                  </a:rPr>
                  <a:t> </a:t>
                </a:r>
              </a:p>
              <a:p>
                <a:pPr marL="0" marR="0" indent="0" algn="l" defTabSz="914400" rtl="0" eaLnBrk="1" fontAlgn="auto" latinLnBrk="0" hangingPunct="1">
                  <a:lnSpc>
                    <a:spcPct val="100000"/>
                  </a:lnSpc>
                  <a:spcBef>
                    <a:spcPct val="20000"/>
                  </a:spcBef>
                  <a:spcAft>
                    <a:spcPts val="0"/>
                  </a:spcAft>
                  <a:buClr>
                    <a:schemeClr val="accent2"/>
                  </a:buClr>
                  <a:buSzTx/>
                  <a:buFont typeface="Arial" pitchFamily="34" charset="0"/>
                  <a:buNone/>
                  <a:tabLst/>
                </a:pPr>
                <a:endParaRPr kumimoji="0" lang="en-US" sz="1800" i="0" u="none" strike="noStrike" kern="1200" cap="none" spc="0" normalizeH="0" baseline="0" noProof="0" dirty="0" smtClean="0">
                  <a:ln>
                    <a:noFill/>
                  </a:ln>
                  <a:solidFill>
                    <a:schemeClr val="accent2"/>
                  </a:solidFill>
                  <a:effectLst/>
                  <a:uLnTx/>
                  <a:uFillTx/>
                </a:endParaRPr>
              </a:p>
            </p:txBody>
          </p:sp>
          <p:sp>
            <p:nvSpPr>
              <p:cNvPr id="10" name="TextBox 9"/>
              <p:cNvSpPr txBox="1"/>
              <p:nvPr/>
            </p:nvSpPr>
            <p:spPr>
              <a:xfrm>
                <a:off x="282855" y="2819400"/>
                <a:ext cx="3833470" cy="990600"/>
              </a:xfrm>
              <a:prstGeom prst="rect">
                <a:avLst/>
              </a:prstGeom>
            </p:spPr>
            <p:txBody>
              <a:bodyPr vert="horz" wrap="square" lIns="0" tIns="0" rIns="0" bIns="0" rtlCol="0" anchor="t">
                <a:noAutofit/>
              </a:bodyPr>
              <a:lstStyle/>
              <a:p>
                <a:r>
                  <a:rPr lang="en-US" sz="1600" dirty="0" smtClean="0">
                    <a:solidFill>
                      <a:schemeClr val="bg1"/>
                    </a:solidFill>
                  </a:rPr>
                  <a:t>People </a:t>
                </a:r>
                <a:r>
                  <a:rPr lang="en-US" sz="1600" dirty="0">
                    <a:solidFill>
                      <a:schemeClr val="bg1"/>
                    </a:solidFill>
                  </a:rPr>
                  <a:t>gather opinions, </a:t>
                </a:r>
                <a:r>
                  <a:rPr lang="en-US" sz="1600" dirty="0" smtClean="0">
                    <a:solidFill>
                      <a:schemeClr val="bg1"/>
                    </a:solidFill>
                  </a:rPr>
                  <a:t/>
                </a:r>
                <a:br>
                  <a:rPr lang="en-US" sz="1600" dirty="0" smtClean="0">
                    <a:solidFill>
                      <a:schemeClr val="bg1"/>
                    </a:solidFill>
                  </a:rPr>
                </a:br>
                <a:r>
                  <a:rPr lang="en-US" sz="1600" dirty="0" smtClean="0">
                    <a:solidFill>
                      <a:schemeClr val="bg1"/>
                    </a:solidFill>
                  </a:rPr>
                  <a:t>compare </a:t>
                </a:r>
                <a:r>
                  <a:rPr lang="en-US" sz="1600" dirty="0">
                    <a:solidFill>
                      <a:schemeClr val="bg1"/>
                    </a:solidFill>
                  </a:rPr>
                  <a:t>prices, complete and </a:t>
                </a:r>
                <a:r>
                  <a:rPr lang="en-US" sz="1600" dirty="0" smtClean="0">
                    <a:solidFill>
                      <a:schemeClr val="bg1"/>
                    </a:solidFill>
                  </a:rPr>
                  <a:t/>
                </a:r>
                <a:br>
                  <a:rPr lang="en-US" sz="1600" dirty="0" smtClean="0">
                    <a:solidFill>
                      <a:schemeClr val="bg1"/>
                    </a:solidFill>
                  </a:rPr>
                </a:br>
                <a:r>
                  <a:rPr lang="en-US" sz="1600" dirty="0" smtClean="0">
                    <a:solidFill>
                      <a:schemeClr val="bg1"/>
                    </a:solidFill>
                  </a:rPr>
                  <a:t>discuss </a:t>
                </a:r>
                <a:r>
                  <a:rPr lang="en-US" sz="1600" dirty="0">
                    <a:solidFill>
                      <a:schemeClr val="bg1"/>
                    </a:solidFill>
                  </a:rPr>
                  <a:t>purchases on multiple screens.</a:t>
                </a:r>
              </a:p>
            </p:txBody>
          </p:sp>
        </p:grpSp>
        <p:sp>
          <p:nvSpPr>
            <p:cNvPr id="7" name="Rectangle 6"/>
            <p:cNvSpPr/>
            <p:nvPr/>
          </p:nvSpPr>
          <p:spPr>
            <a:xfrm>
              <a:off x="5128870" y="3052267"/>
              <a:ext cx="1348130" cy="605333"/>
            </a:xfrm>
            <a:prstGeom prst="rect">
              <a:avLst/>
            </a:prstGeom>
            <a:gradFill flip="none" rotWithShape="1">
              <a:gsLst>
                <a:gs pos="1000">
                  <a:schemeClr val="tx1"/>
                </a:gs>
                <a:gs pos="65000">
                  <a:schemeClr val="accent1">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grpSp>
    </p:spTree>
    <p:extLst>
      <p:ext uri="{BB962C8B-B14F-4D97-AF65-F5344CB8AC3E}">
        <p14:creationId xmlns:p14="http://schemas.microsoft.com/office/powerpoint/2010/main" val="336412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7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600" fill="hold"/>
                                        <p:tgtEl>
                                          <p:spTgt spid="3"/>
                                        </p:tgtEl>
                                        <p:attrNameLst>
                                          <p:attrName>ppt_x</p:attrName>
                                        </p:attrNameLst>
                                      </p:cBhvr>
                                      <p:tavLst>
                                        <p:tav tm="0">
                                          <p:val>
                                            <p:strVal val="#ppt_x"/>
                                          </p:val>
                                        </p:tav>
                                        <p:tav tm="100000">
                                          <p:val>
                                            <p:strVal val="#ppt_x"/>
                                          </p:val>
                                        </p:tav>
                                      </p:tavLst>
                                    </p:anim>
                                    <p:anim calcmode="lin" valueType="num">
                                      <p:cBhvr additive="base">
                                        <p:cTn id="8" dur="2600" fill="hold"/>
                                        <p:tgtEl>
                                          <p:spTgt spid="3"/>
                                        </p:tgtEl>
                                        <p:attrNameLst>
                                          <p:attrName>ppt_y</p:attrName>
                                        </p:attrNameLst>
                                      </p:cBhvr>
                                      <p:tavLst>
                                        <p:tav tm="0">
                                          <p:val>
                                            <p:strVal val="1+#ppt_h/2"/>
                                          </p:val>
                                        </p:tav>
                                        <p:tav tm="100000">
                                          <p:val>
                                            <p:strVal val="#ppt_y"/>
                                          </p:val>
                                        </p:tav>
                                      </p:tavLst>
                                    </p:anim>
                                  </p:childTnLst>
                                </p:cTn>
                              </p:par>
                              <p:par>
                                <p:cTn id="9" presetID="2" presetClass="exit" presetSubtype="4" fill="hold" nodeType="withEffect">
                                  <p:stCondLst>
                                    <p:cond delay="0"/>
                                  </p:stCondLst>
                                  <p:childTnLst>
                                    <p:anim calcmode="lin" valueType="num">
                                      <p:cBhvr additive="base">
                                        <p:cTn id="10" dur="2900"/>
                                        <p:tgtEl>
                                          <p:spTgt spid="4"/>
                                        </p:tgtEl>
                                        <p:attrNameLst>
                                          <p:attrName>ppt_x</p:attrName>
                                        </p:attrNameLst>
                                      </p:cBhvr>
                                      <p:tavLst>
                                        <p:tav tm="0">
                                          <p:val>
                                            <p:strVal val="ppt_x"/>
                                          </p:val>
                                        </p:tav>
                                        <p:tav tm="100000">
                                          <p:val>
                                            <p:strVal val="ppt_x"/>
                                          </p:val>
                                        </p:tav>
                                      </p:tavLst>
                                    </p:anim>
                                    <p:anim calcmode="lin" valueType="num">
                                      <p:cBhvr additive="base">
                                        <p:cTn id="11" dur="2900"/>
                                        <p:tgtEl>
                                          <p:spTgt spid="4"/>
                                        </p:tgtEl>
                                        <p:attrNameLst>
                                          <p:attrName>ppt_y</p:attrName>
                                        </p:attrNameLst>
                                      </p:cBhvr>
                                      <p:tavLst>
                                        <p:tav tm="0">
                                          <p:val>
                                            <p:strVal val="ppt_y"/>
                                          </p:val>
                                        </p:tav>
                                        <p:tav tm="100000">
                                          <p:val>
                                            <p:strVal val="1+ppt_h/2"/>
                                          </p:val>
                                        </p:tav>
                                      </p:tavLst>
                                    </p:anim>
                                    <p:set>
                                      <p:cBhvr>
                                        <p:cTn id="12" dur="1" fill="hold">
                                          <p:stCondLst>
                                            <p:cond delay="2899"/>
                                          </p:stCondLst>
                                        </p:cTn>
                                        <p:tgtEl>
                                          <p:spTgt spid="4"/>
                                        </p:tgtEl>
                                        <p:attrNameLst>
                                          <p:attrName>style.visibility</p:attrName>
                                        </p:attrNameLst>
                                      </p:cBhvr>
                                      <p:to>
                                        <p:strVal val="hidden"/>
                                      </p:to>
                                    </p:set>
                                  </p:childTnLst>
                                </p:cTn>
                              </p:par>
                            </p:childTnLst>
                          </p:cTn>
                        </p:par>
                        <p:par>
                          <p:cTn id="13" fill="hold">
                            <p:stCondLst>
                              <p:cond delay="43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9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juladd\Desktop\iStock_000010985934Medium.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flipH="1">
            <a:off x="0" y="-60959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rot="21277395">
            <a:off x="-208411" y="2420973"/>
            <a:ext cx="9525000" cy="5004241"/>
          </a:xfrm>
          <a:prstGeom prst="rect">
            <a:avLst/>
          </a:prstGeom>
          <a:gradFill flip="none" rotWithShape="1">
            <a:gsLst>
              <a:gs pos="37000">
                <a:schemeClr val="tx1"/>
              </a:gs>
              <a:gs pos="100000">
                <a:schemeClr val="accent1">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rot="10800000">
            <a:off x="0" y="-571498"/>
            <a:ext cx="9144000" cy="3429000"/>
          </a:xfrm>
          <a:prstGeom prst="rect">
            <a:avLst/>
          </a:prstGeom>
          <a:gradFill flip="none" rotWithShape="1">
            <a:gsLst>
              <a:gs pos="1000">
                <a:schemeClr val="tx1"/>
              </a:gs>
              <a:gs pos="65000">
                <a:schemeClr val="accent1">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rot="16200000">
            <a:off x="4576355" y="1748246"/>
            <a:ext cx="6925492" cy="2209801"/>
          </a:xfrm>
          <a:prstGeom prst="rect">
            <a:avLst/>
          </a:prstGeom>
          <a:gradFill flip="none" rotWithShape="1">
            <a:gsLst>
              <a:gs pos="1000">
                <a:schemeClr val="tx1"/>
              </a:gs>
              <a:gs pos="65000">
                <a:schemeClr val="accent1">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rot="5400000">
            <a:off x="-2395946" y="1710147"/>
            <a:ext cx="6925492" cy="2285999"/>
          </a:xfrm>
          <a:prstGeom prst="rect">
            <a:avLst/>
          </a:prstGeom>
          <a:gradFill flip="none" rotWithShape="1">
            <a:gsLst>
              <a:gs pos="13000">
                <a:schemeClr val="tx1"/>
              </a:gs>
              <a:gs pos="92000">
                <a:schemeClr val="accent1">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rot="19944319">
            <a:off x="2482472" y="2765462"/>
            <a:ext cx="3043889" cy="369332"/>
          </a:xfrm>
          <a:prstGeom prst="rect">
            <a:avLst/>
          </a:prstGeom>
        </p:spPr>
        <p:txBody>
          <a:bodyPr wrap="square">
            <a:spAutoFit/>
          </a:bodyPr>
          <a:lstStyle/>
          <a:p>
            <a:pPr algn="ctr">
              <a:buClr>
                <a:schemeClr val="bg1"/>
              </a:buClr>
            </a:pPr>
            <a:r>
              <a:rPr lang="en-US" b="1" dirty="0" smtClean="0"/>
              <a:t>Purchase path</a:t>
            </a:r>
          </a:p>
        </p:txBody>
      </p:sp>
      <p:sp>
        <p:nvSpPr>
          <p:cNvPr id="9" name="Rectangle 8"/>
          <p:cNvSpPr/>
          <p:nvPr/>
        </p:nvSpPr>
        <p:spPr>
          <a:xfrm rot="19245269">
            <a:off x="4966729" y="2138102"/>
            <a:ext cx="2036124" cy="523220"/>
          </a:xfrm>
          <a:prstGeom prst="rect">
            <a:avLst/>
          </a:prstGeom>
        </p:spPr>
        <p:txBody>
          <a:bodyPr wrap="square">
            <a:spAutoFit/>
          </a:bodyPr>
          <a:lstStyle/>
          <a:p>
            <a:pPr algn="ctr">
              <a:buClr>
                <a:schemeClr val="bg1"/>
              </a:buClr>
            </a:pPr>
            <a:r>
              <a:rPr lang="en-US" b="1" dirty="0" smtClean="0"/>
              <a:t>Relevancy</a:t>
            </a:r>
            <a:r>
              <a:rPr lang="en-US" sz="2800" b="1" dirty="0" smtClean="0">
                <a:effectLst>
                  <a:outerShdw blurRad="38100" dist="38100" dir="2700000" algn="tl">
                    <a:srgbClr val="000000">
                      <a:alpha val="43137"/>
                    </a:srgbClr>
                  </a:outerShdw>
                </a:effectLst>
              </a:rPr>
              <a:t>`</a:t>
            </a:r>
          </a:p>
        </p:txBody>
      </p:sp>
      <p:sp>
        <p:nvSpPr>
          <p:cNvPr id="10" name="Rectangle 9"/>
          <p:cNvSpPr/>
          <p:nvPr/>
        </p:nvSpPr>
        <p:spPr>
          <a:xfrm rot="18381991">
            <a:off x="6650022" y="1782146"/>
            <a:ext cx="2922133" cy="369332"/>
          </a:xfrm>
          <a:prstGeom prst="rect">
            <a:avLst/>
          </a:prstGeom>
        </p:spPr>
        <p:txBody>
          <a:bodyPr wrap="square">
            <a:spAutoFit/>
          </a:bodyPr>
          <a:lstStyle/>
          <a:p>
            <a:pPr algn="ctr">
              <a:buClr>
                <a:schemeClr val="bg1"/>
              </a:buClr>
            </a:pPr>
            <a:r>
              <a:rPr lang="en-US" b="1" dirty="0" smtClean="0"/>
              <a:t>Mobile</a:t>
            </a:r>
            <a:endParaRPr lang="en-US" sz="2800" b="1" dirty="0" smtClean="0"/>
          </a:p>
        </p:txBody>
      </p:sp>
      <p:sp>
        <p:nvSpPr>
          <p:cNvPr id="12" name="Rectangle 11"/>
          <p:cNvSpPr/>
          <p:nvPr/>
        </p:nvSpPr>
        <p:spPr>
          <a:xfrm rot="18909051">
            <a:off x="6250535" y="1931745"/>
            <a:ext cx="2119094" cy="369332"/>
          </a:xfrm>
          <a:prstGeom prst="rect">
            <a:avLst/>
          </a:prstGeom>
        </p:spPr>
        <p:txBody>
          <a:bodyPr wrap="square">
            <a:spAutoFit/>
          </a:bodyPr>
          <a:lstStyle/>
          <a:p>
            <a:pPr algn="ctr">
              <a:buClr>
                <a:schemeClr val="bg1"/>
              </a:buClr>
            </a:pPr>
            <a:r>
              <a:rPr lang="en-US" b="1" dirty="0" smtClean="0"/>
              <a:t>Social</a:t>
            </a:r>
            <a:endParaRPr lang="en-US" sz="2800" b="1" dirty="0" smtClean="0"/>
          </a:p>
        </p:txBody>
      </p:sp>
      <p:sp>
        <p:nvSpPr>
          <p:cNvPr id="13" name="Rectangle 12"/>
          <p:cNvSpPr/>
          <p:nvPr/>
        </p:nvSpPr>
        <p:spPr>
          <a:xfrm rot="19982996">
            <a:off x="1076297" y="2727113"/>
            <a:ext cx="3043890" cy="369332"/>
          </a:xfrm>
          <a:prstGeom prst="rect">
            <a:avLst/>
          </a:prstGeom>
        </p:spPr>
        <p:txBody>
          <a:bodyPr wrap="square">
            <a:spAutoFit/>
          </a:bodyPr>
          <a:lstStyle/>
          <a:p>
            <a:pPr algn="ctr">
              <a:buClr>
                <a:schemeClr val="bg1"/>
              </a:buClr>
            </a:pPr>
            <a:r>
              <a:rPr lang="en-US" b="1" dirty="0" smtClean="0"/>
              <a:t>360° Marketing</a:t>
            </a:r>
            <a:endParaRPr lang="en-US" sz="800" b="1" dirty="0"/>
          </a:p>
        </p:txBody>
      </p:sp>
      <p:sp>
        <p:nvSpPr>
          <p:cNvPr id="22" name="Rectangle 21"/>
          <p:cNvSpPr/>
          <p:nvPr/>
        </p:nvSpPr>
        <p:spPr>
          <a:xfrm>
            <a:off x="0" y="0"/>
            <a:ext cx="9144000" cy="6858000"/>
          </a:xfrm>
          <a:prstGeom prst="rect">
            <a:avLst/>
          </a:prstGeom>
          <a:gradFill flip="none" rotWithShape="1">
            <a:gsLst>
              <a:gs pos="0">
                <a:srgbClr val="3F0508"/>
              </a:gs>
              <a:gs pos="40000">
                <a:schemeClr val="tx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088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3F0508"/>
              </a:gs>
              <a:gs pos="40000">
                <a:schemeClr val="tx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3763047">
            <a:off x="3166576" y="-3645114"/>
            <a:ext cx="1447800" cy="11821663"/>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7087868">
            <a:off x="1745109" y="-910346"/>
            <a:ext cx="942770" cy="4850711"/>
          </a:xfrm>
          <a:custGeom>
            <a:avLst/>
            <a:gdLst>
              <a:gd name="connsiteX0" fmla="*/ 0 w 1018816"/>
              <a:gd name="connsiteY0" fmla="*/ 11762364 h 11762364"/>
              <a:gd name="connsiteX1" fmla="*/ 254704 w 1018816"/>
              <a:gd name="connsiteY1" fmla="*/ 0 h 11762364"/>
              <a:gd name="connsiteX2" fmla="*/ 764112 w 1018816"/>
              <a:gd name="connsiteY2" fmla="*/ 0 h 11762364"/>
              <a:gd name="connsiteX3" fmla="*/ 1018816 w 1018816"/>
              <a:gd name="connsiteY3" fmla="*/ 11762364 h 11762364"/>
              <a:gd name="connsiteX4" fmla="*/ 0 w 1018816"/>
              <a:gd name="connsiteY4" fmla="*/ 11762364 h 11762364"/>
              <a:gd name="connsiteX0" fmla="*/ 0 w 1730317"/>
              <a:gd name="connsiteY0" fmla="*/ 11762364 h 11762364"/>
              <a:gd name="connsiteX1" fmla="*/ 254704 w 1730317"/>
              <a:gd name="connsiteY1" fmla="*/ 0 h 11762364"/>
              <a:gd name="connsiteX2" fmla="*/ 764112 w 1730317"/>
              <a:gd name="connsiteY2" fmla="*/ 0 h 11762364"/>
              <a:gd name="connsiteX3" fmla="*/ 1730317 w 1730317"/>
              <a:gd name="connsiteY3" fmla="*/ 4180221 h 11762364"/>
              <a:gd name="connsiteX4" fmla="*/ 0 w 1730317"/>
              <a:gd name="connsiteY4" fmla="*/ 11762364 h 11762364"/>
              <a:gd name="connsiteX0" fmla="*/ 503815 w 1475613"/>
              <a:gd name="connsiteY0" fmla="*/ 4683672 h 4683672"/>
              <a:gd name="connsiteX1" fmla="*/ 0 w 1475613"/>
              <a:gd name="connsiteY1" fmla="*/ 0 h 4683672"/>
              <a:gd name="connsiteX2" fmla="*/ 509408 w 1475613"/>
              <a:gd name="connsiteY2" fmla="*/ 0 h 4683672"/>
              <a:gd name="connsiteX3" fmla="*/ 1475613 w 1475613"/>
              <a:gd name="connsiteY3" fmla="*/ 4180221 h 4683672"/>
              <a:gd name="connsiteX4" fmla="*/ 503815 w 1475613"/>
              <a:gd name="connsiteY4" fmla="*/ 4683672 h 4683672"/>
              <a:gd name="connsiteX0" fmla="*/ 503815 w 1475613"/>
              <a:gd name="connsiteY0" fmla="*/ 4833814 h 4833814"/>
              <a:gd name="connsiteX1" fmla="*/ 0 w 1475613"/>
              <a:gd name="connsiteY1" fmla="*/ 150142 h 4833814"/>
              <a:gd name="connsiteX2" fmla="*/ 1403231 w 1475613"/>
              <a:gd name="connsiteY2" fmla="*/ 0 h 4833814"/>
              <a:gd name="connsiteX3" fmla="*/ 1475613 w 1475613"/>
              <a:gd name="connsiteY3" fmla="*/ 4330363 h 4833814"/>
              <a:gd name="connsiteX4" fmla="*/ 503815 w 1475613"/>
              <a:gd name="connsiteY4" fmla="*/ 4833814 h 4833814"/>
              <a:gd name="connsiteX0" fmla="*/ 0 w 971798"/>
              <a:gd name="connsiteY0" fmla="*/ 4833814 h 4833814"/>
              <a:gd name="connsiteX1" fmla="*/ 245734 w 971798"/>
              <a:gd name="connsiteY1" fmla="*/ 197787 h 4833814"/>
              <a:gd name="connsiteX2" fmla="*/ 899416 w 971798"/>
              <a:gd name="connsiteY2" fmla="*/ 0 h 4833814"/>
              <a:gd name="connsiteX3" fmla="*/ 971798 w 971798"/>
              <a:gd name="connsiteY3" fmla="*/ 4330363 h 4833814"/>
              <a:gd name="connsiteX4" fmla="*/ 0 w 971798"/>
              <a:gd name="connsiteY4" fmla="*/ 4833814 h 4833814"/>
              <a:gd name="connsiteX0" fmla="*/ 0 w 945802"/>
              <a:gd name="connsiteY0" fmla="*/ 4839229 h 4839229"/>
              <a:gd name="connsiteX1" fmla="*/ 219738 w 945802"/>
              <a:gd name="connsiteY1" fmla="*/ 197787 h 4839229"/>
              <a:gd name="connsiteX2" fmla="*/ 873420 w 945802"/>
              <a:gd name="connsiteY2" fmla="*/ 0 h 4839229"/>
              <a:gd name="connsiteX3" fmla="*/ 945802 w 945802"/>
              <a:gd name="connsiteY3" fmla="*/ 4330363 h 4839229"/>
              <a:gd name="connsiteX4" fmla="*/ 0 w 945802"/>
              <a:gd name="connsiteY4" fmla="*/ 4839229 h 4839229"/>
              <a:gd name="connsiteX0" fmla="*/ 0 w 942770"/>
              <a:gd name="connsiteY0" fmla="*/ 4850711 h 4850711"/>
              <a:gd name="connsiteX1" fmla="*/ 216706 w 942770"/>
              <a:gd name="connsiteY1" fmla="*/ 197787 h 4850711"/>
              <a:gd name="connsiteX2" fmla="*/ 870388 w 942770"/>
              <a:gd name="connsiteY2" fmla="*/ 0 h 4850711"/>
              <a:gd name="connsiteX3" fmla="*/ 942770 w 942770"/>
              <a:gd name="connsiteY3" fmla="*/ 4330363 h 4850711"/>
              <a:gd name="connsiteX4" fmla="*/ 0 w 942770"/>
              <a:gd name="connsiteY4" fmla="*/ 4850711 h 4850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2770" h="4850711">
                <a:moveTo>
                  <a:pt x="0" y="4850711"/>
                </a:moveTo>
                <a:lnTo>
                  <a:pt x="216706" y="197787"/>
                </a:lnTo>
                <a:lnTo>
                  <a:pt x="870388" y="0"/>
                </a:lnTo>
                <a:lnTo>
                  <a:pt x="942770" y="4330363"/>
                </a:lnTo>
                <a:lnTo>
                  <a:pt x="0" y="4850711"/>
                </a:lnTo>
                <a:close/>
              </a:path>
            </a:pathLst>
          </a:custGeom>
          <a:solidFill>
            <a:srgbClr val="EF3A42">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7087868">
            <a:off x="7111488" y="-856871"/>
            <a:ext cx="1099153" cy="7412980"/>
          </a:xfrm>
          <a:custGeom>
            <a:avLst/>
            <a:gdLst>
              <a:gd name="connsiteX0" fmla="*/ 0 w 1018816"/>
              <a:gd name="connsiteY0" fmla="*/ 11821663 h 11821663"/>
              <a:gd name="connsiteX1" fmla="*/ 254704 w 1018816"/>
              <a:gd name="connsiteY1" fmla="*/ 0 h 11821663"/>
              <a:gd name="connsiteX2" fmla="*/ 764112 w 1018816"/>
              <a:gd name="connsiteY2" fmla="*/ 0 h 11821663"/>
              <a:gd name="connsiteX3" fmla="*/ 1018816 w 1018816"/>
              <a:gd name="connsiteY3" fmla="*/ 11821663 h 11821663"/>
              <a:gd name="connsiteX4" fmla="*/ 0 w 1018816"/>
              <a:gd name="connsiteY4" fmla="*/ 11821663 h 11821663"/>
              <a:gd name="connsiteX0" fmla="*/ 0 w 1018816"/>
              <a:gd name="connsiteY0" fmla="*/ 11821663 h 11821663"/>
              <a:gd name="connsiteX1" fmla="*/ 254704 w 1018816"/>
              <a:gd name="connsiteY1" fmla="*/ 0 h 11821663"/>
              <a:gd name="connsiteX2" fmla="*/ 860159 w 1018816"/>
              <a:gd name="connsiteY2" fmla="*/ 4408683 h 11821663"/>
              <a:gd name="connsiteX3" fmla="*/ 1018816 w 1018816"/>
              <a:gd name="connsiteY3" fmla="*/ 11821663 h 11821663"/>
              <a:gd name="connsiteX4" fmla="*/ 0 w 1018816"/>
              <a:gd name="connsiteY4" fmla="*/ 11821663 h 11821663"/>
              <a:gd name="connsiteX0" fmla="*/ 45892 w 1064708"/>
              <a:gd name="connsiteY0" fmla="*/ 7412980 h 7412980"/>
              <a:gd name="connsiteX1" fmla="*/ 0 w 1064708"/>
              <a:gd name="connsiteY1" fmla="*/ 497828 h 7412980"/>
              <a:gd name="connsiteX2" fmla="*/ 906051 w 1064708"/>
              <a:gd name="connsiteY2" fmla="*/ 0 h 7412980"/>
              <a:gd name="connsiteX3" fmla="*/ 1064708 w 1064708"/>
              <a:gd name="connsiteY3" fmla="*/ 7412980 h 7412980"/>
              <a:gd name="connsiteX4" fmla="*/ 45892 w 1064708"/>
              <a:gd name="connsiteY4" fmla="*/ 7412980 h 7412980"/>
              <a:gd name="connsiteX0" fmla="*/ 80337 w 1099153"/>
              <a:gd name="connsiteY0" fmla="*/ 7412980 h 7412980"/>
              <a:gd name="connsiteX1" fmla="*/ 0 w 1099153"/>
              <a:gd name="connsiteY1" fmla="*/ 506928 h 7412980"/>
              <a:gd name="connsiteX2" fmla="*/ 940496 w 1099153"/>
              <a:gd name="connsiteY2" fmla="*/ 0 h 7412980"/>
              <a:gd name="connsiteX3" fmla="*/ 1099153 w 1099153"/>
              <a:gd name="connsiteY3" fmla="*/ 7412980 h 7412980"/>
              <a:gd name="connsiteX4" fmla="*/ 80337 w 1099153"/>
              <a:gd name="connsiteY4" fmla="*/ 7412980 h 741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153" h="7412980">
                <a:moveTo>
                  <a:pt x="80337" y="7412980"/>
                </a:moveTo>
                <a:lnTo>
                  <a:pt x="0" y="506928"/>
                </a:lnTo>
                <a:lnTo>
                  <a:pt x="940496" y="0"/>
                </a:lnTo>
                <a:lnTo>
                  <a:pt x="1099153" y="7412980"/>
                </a:lnTo>
                <a:lnTo>
                  <a:pt x="80337" y="7412980"/>
                </a:lnTo>
                <a:close/>
              </a:path>
            </a:pathLst>
          </a:custGeom>
          <a:solidFill>
            <a:srgbClr val="EF3A42">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20641967">
            <a:off x="4211396" y="1945728"/>
            <a:ext cx="5454369" cy="1960182"/>
          </a:xfrm>
          <a:prstGeom prst="rect">
            <a:avLst/>
          </a:prstGeom>
          <a:effectLst>
            <a:reflection blurRad="6350" stA="52000" endA="300" endPos="35000" dir="5400000" sy="-100000" algn="bl" rotWithShape="0"/>
          </a:effectLst>
        </p:spPr>
        <p:txBody>
          <a:bodyPr vert="horz" wrap="square" lIns="0" tIns="0" rIns="0" bIns="0" rtlCol="0" anchor="t">
            <a:noAutofit/>
            <a:scene3d>
              <a:camera prst="isometricLeftDown"/>
              <a:lightRig rig="threePt" dir="t"/>
            </a:scene3d>
          </a:bodyPr>
          <a:lstStyle/>
          <a:p>
            <a:pPr marL="0" marR="0" indent="0" algn="l" defTabSz="914400" rtl="0" eaLnBrk="1" fontAlgn="auto" latinLnBrk="0" hangingPunct="1">
              <a:lnSpc>
                <a:spcPct val="100000"/>
              </a:lnSpc>
              <a:spcBef>
                <a:spcPct val="20000"/>
              </a:spcBef>
              <a:spcAft>
                <a:spcPts val="0"/>
              </a:spcAft>
              <a:buClr>
                <a:schemeClr val="accent2"/>
              </a:buClr>
              <a:buSzTx/>
              <a:buFont typeface="Arial" pitchFamily="34" charset="0"/>
              <a:buNone/>
              <a:tabLst/>
            </a:pPr>
            <a:r>
              <a:rPr kumimoji="0" lang="en-US" sz="6600" b="1" i="0" u="none" strike="noStrike" kern="1200" cap="none" spc="-150" normalizeH="0" baseline="0" noProof="0" dirty="0" smtClean="0">
                <a:ln>
                  <a:noFill/>
                </a:ln>
                <a:effectLst>
                  <a:reflection blurRad="6350" stA="55000" endA="50" endPos="85000" dir="5400000" sy="-100000" algn="bl" rotWithShape="0"/>
                </a:effectLst>
                <a:uLnTx/>
                <a:uFillTx/>
                <a:latin typeface="+mn-lt"/>
                <a:ea typeface="+mn-ea"/>
                <a:cs typeface="+mn-cs"/>
              </a:rPr>
              <a:t>Purchase</a:t>
            </a:r>
            <a:endParaRPr kumimoji="0" lang="en-US" sz="2800" b="1" i="0" u="none" strike="noStrike" kern="1200" cap="none" spc="-150" normalizeH="0" baseline="0" noProof="0" dirty="0" smtClean="0">
              <a:ln>
                <a:noFill/>
              </a:ln>
              <a:effectLst>
                <a:reflection blurRad="6350" stA="55000" endA="50" endPos="85000" dir="5400000" sy="-100000" algn="bl" rotWithShape="0"/>
              </a:effectLst>
              <a:uLnTx/>
              <a:uFillTx/>
              <a:latin typeface="+mn-lt"/>
              <a:ea typeface="+mn-ea"/>
              <a:cs typeface="+mn-cs"/>
            </a:endParaRPr>
          </a:p>
        </p:txBody>
      </p:sp>
      <p:sp>
        <p:nvSpPr>
          <p:cNvPr id="21" name="Trapezoid 20"/>
          <p:cNvSpPr/>
          <p:nvPr/>
        </p:nvSpPr>
        <p:spPr>
          <a:xfrm rot="4386787">
            <a:off x="110939" y="-3535738"/>
            <a:ext cx="2952059" cy="18673333"/>
          </a:xfrm>
          <a:prstGeom prst="trapezoid">
            <a:avLst/>
          </a:prstGeom>
          <a:solidFill>
            <a:schemeClr val="accent2">
              <a:lumMod val="7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rot="573922">
            <a:off x="550992" y="4155806"/>
            <a:ext cx="10745835" cy="1960182"/>
          </a:xfrm>
          <a:prstGeom prst="rect">
            <a:avLst/>
          </a:prstGeom>
          <a:effectLst>
            <a:reflection blurRad="6350" stA="52000" endA="300" endPos="35000" dir="5400000" sy="-100000" algn="bl" rotWithShape="0"/>
          </a:effectLst>
        </p:spPr>
        <p:txBody>
          <a:bodyPr vert="horz" wrap="square" lIns="0" tIns="0" rIns="0" bIns="0" rtlCol="0" anchor="t">
            <a:noAutofit/>
            <a:scene3d>
              <a:camera prst="isometricRightUp"/>
              <a:lightRig rig="threePt" dir="t"/>
            </a:scene3d>
          </a:bodyPr>
          <a:lstStyle/>
          <a:p>
            <a:pPr marL="0" marR="0" indent="0" algn="l" defTabSz="914400" rtl="0" eaLnBrk="1" fontAlgn="auto" latinLnBrk="0" hangingPunct="1">
              <a:lnSpc>
                <a:spcPct val="100000"/>
              </a:lnSpc>
              <a:spcBef>
                <a:spcPct val="20000"/>
              </a:spcBef>
              <a:spcAft>
                <a:spcPts val="0"/>
              </a:spcAft>
              <a:buClr>
                <a:schemeClr val="accent2"/>
              </a:buClr>
              <a:buSzTx/>
              <a:buFont typeface="Arial" pitchFamily="34" charset="0"/>
              <a:buNone/>
              <a:tabLst/>
            </a:pPr>
            <a:r>
              <a:rPr kumimoji="0" lang="en-US" sz="11500" b="1" i="0" u="none" strike="noStrike" kern="1200" cap="none" spc="-150" normalizeH="0" baseline="0" noProof="0" dirty="0" smtClean="0">
                <a:ln>
                  <a:noFill/>
                </a:ln>
                <a:effectLst/>
                <a:uLnTx/>
                <a:uFillTx/>
                <a:latin typeface="+mn-lt"/>
                <a:ea typeface="+mn-ea"/>
                <a:cs typeface="+mn-cs"/>
              </a:rPr>
              <a:t>Post-purchase</a:t>
            </a:r>
            <a:endParaRPr kumimoji="0" lang="en-US" sz="2400" b="1" i="0" u="none" strike="noStrike" kern="1200" cap="none" spc="-150" normalizeH="0" baseline="0" noProof="0" dirty="0" smtClean="0">
              <a:ln>
                <a:noFill/>
              </a:ln>
              <a:effectLst/>
              <a:uLnTx/>
              <a:uFillTx/>
              <a:latin typeface="+mn-lt"/>
              <a:ea typeface="+mn-ea"/>
              <a:cs typeface="+mn-cs"/>
            </a:endParaRPr>
          </a:p>
        </p:txBody>
      </p:sp>
      <p:sp>
        <p:nvSpPr>
          <p:cNvPr id="19" name="TextBox 18"/>
          <p:cNvSpPr txBox="1"/>
          <p:nvPr/>
        </p:nvSpPr>
        <p:spPr>
          <a:xfrm>
            <a:off x="5189173" y="391509"/>
            <a:ext cx="9281971" cy="1960182"/>
          </a:xfrm>
          <a:prstGeom prst="rect">
            <a:avLst/>
          </a:prstGeom>
          <a:effectLst/>
        </p:spPr>
        <p:txBody>
          <a:bodyPr vert="horz" wrap="square" lIns="0" tIns="0" rIns="0" bIns="0" rtlCol="0" anchor="t">
            <a:noAutofit/>
            <a:scene3d>
              <a:camera prst="isometricRightUp"/>
              <a:lightRig rig="threePt" dir="t"/>
            </a:scene3d>
          </a:bodyPr>
          <a:lstStyle/>
          <a:p>
            <a:pPr marL="0" marR="0" indent="0" algn="l" defTabSz="914400" rtl="0" eaLnBrk="1" fontAlgn="auto" latinLnBrk="0" hangingPunct="1">
              <a:lnSpc>
                <a:spcPct val="100000"/>
              </a:lnSpc>
              <a:spcBef>
                <a:spcPct val="20000"/>
              </a:spcBef>
              <a:spcAft>
                <a:spcPts val="0"/>
              </a:spcAft>
              <a:buClr>
                <a:schemeClr val="accent2"/>
              </a:buClr>
              <a:buSzTx/>
              <a:buFont typeface="Arial" pitchFamily="34" charset="0"/>
              <a:buNone/>
              <a:tabLst/>
            </a:pPr>
            <a:r>
              <a:rPr kumimoji="0" lang="en-US" sz="6600" b="1" i="0" u="none" strike="noStrike" kern="1200" cap="none" spc="0" normalizeH="0" baseline="0" noProof="0" dirty="0" smtClean="0">
                <a:ln>
                  <a:noFill/>
                </a:ln>
                <a:effectLst/>
                <a:uLnTx/>
                <a:uFillTx/>
                <a:latin typeface="+mn-lt"/>
                <a:ea typeface="+mn-ea"/>
                <a:cs typeface="+mn-cs"/>
              </a:rPr>
              <a:t>Research</a:t>
            </a:r>
            <a:endParaRPr kumimoji="0" lang="en-US" b="1" i="0" u="none" strike="noStrike" kern="1200" cap="none" spc="0" normalizeH="0" baseline="0" noProof="0" dirty="0" smtClean="0">
              <a:ln>
                <a:noFill/>
              </a:ln>
              <a:effectLst/>
              <a:uLnTx/>
              <a:uFillTx/>
              <a:latin typeface="+mn-lt"/>
              <a:ea typeface="+mn-ea"/>
              <a:cs typeface="+mn-cs"/>
            </a:endParaRPr>
          </a:p>
        </p:txBody>
      </p:sp>
      <p:sp>
        <p:nvSpPr>
          <p:cNvPr id="18" name="TextBox 17"/>
          <p:cNvSpPr txBox="1"/>
          <p:nvPr/>
        </p:nvSpPr>
        <p:spPr>
          <a:xfrm rot="20804856">
            <a:off x="1403979" y="812587"/>
            <a:ext cx="5454369" cy="1960182"/>
          </a:xfrm>
          <a:prstGeom prst="rect">
            <a:avLst/>
          </a:prstGeom>
          <a:effectLst>
            <a:reflection blurRad="6350" stA="52000" endA="300" endPos="35000" dir="5400000" sy="-100000" algn="bl" rotWithShape="0"/>
          </a:effectLst>
        </p:spPr>
        <p:txBody>
          <a:bodyPr vert="horz" wrap="square" lIns="0" tIns="0" rIns="0" bIns="0" rtlCol="0" anchor="t">
            <a:noAutofit/>
            <a:scene3d>
              <a:camera prst="isometricLeftDown"/>
              <a:lightRig rig="threePt" dir="t"/>
            </a:scene3d>
          </a:bodyPr>
          <a:lstStyle/>
          <a:p>
            <a:pPr marL="0" marR="0" indent="0" algn="l" defTabSz="914400" rtl="0" eaLnBrk="1" fontAlgn="auto" latinLnBrk="0" hangingPunct="1">
              <a:lnSpc>
                <a:spcPct val="100000"/>
              </a:lnSpc>
              <a:spcBef>
                <a:spcPct val="20000"/>
              </a:spcBef>
              <a:spcAft>
                <a:spcPts val="0"/>
              </a:spcAft>
              <a:buClr>
                <a:schemeClr val="accent2"/>
              </a:buClr>
              <a:buSzTx/>
              <a:buFont typeface="Arial" pitchFamily="34" charset="0"/>
              <a:buNone/>
              <a:tabLst/>
            </a:pPr>
            <a:r>
              <a:rPr kumimoji="0" lang="en-US" sz="5400" b="1" i="0" u="none" strike="noStrike" kern="1200" cap="none" spc="0" normalizeH="0" baseline="0" noProof="0" dirty="0" smtClean="0">
                <a:ln>
                  <a:noFill/>
                </a:ln>
                <a:effectLst/>
                <a:uLnTx/>
                <a:uFillTx/>
                <a:latin typeface="+mn-lt"/>
                <a:ea typeface="+mn-ea"/>
                <a:cs typeface="+mn-cs"/>
              </a:rPr>
              <a:t>Need</a:t>
            </a:r>
            <a:endParaRPr kumimoji="0" lang="en-US" sz="2800" b="1" i="0" u="none" strike="noStrike" kern="1200" cap="none" spc="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val="228819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600"/>
                                        <p:tgtEl>
                                          <p:spTgt spid="23"/>
                                        </p:tgtEl>
                                      </p:cBhvr>
                                    </p:animEffect>
                                  </p:childTnLst>
                                </p:cTn>
                              </p:par>
                              <p:par>
                                <p:cTn id="11" presetID="22" presetClass="entr" presetSubtype="8" fill="hold" grpId="0" nodeType="withEffect">
                                  <p:stCondLst>
                                    <p:cond delay="125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1000"/>
                                        <p:tgtEl>
                                          <p:spTgt spid="21"/>
                                        </p:tgtEl>
                                      </p:cBhvr>
                                    </p:animEffect>
                                  </p:childTnLst>
                                </p:cTn>
                              </p:par>
                            </p:childTnLst>
                          </p:cTn>
                        </p:par>
                        <p:par>
                          <p:cTn id="17" fill="hold">
                            <p:stCondLst>
                              <p:cond delay="2000"/>
                            </p:stCondLst>
                            <p:childTnLst>
                              <p:par>
                                <p:cTn id="18" presetID="10" presetClass="entr" presetSubtype="0" fill="hold" grpId="0" nodeType="afterEffect">
                                  <p:stCondLst>
                                    <p:cond delay="25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17" grpId="0" animBg="1"/>
      <p:bldP spid="20" grpId="0"/>
      <p:bldP spid="21" grpId="0" animBg="1"/>
      <p:bldP spid="22" grpId="0"/>
      <p:bldP spid="19"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71700" y="304800"/>
            <a:ext cx="2438400" cy="5386090"/>
          </a:xfrm>
          <a:prstGeom prst="rect">
            <a:avLst/>
          </a:prstGeom>
        </p:spPr>
        <p:txBody>
          <a:bodyPr vert="horz" wrap="square" lIns="0" tIns="0" rIns="0" bIns="0" rtlCol="0" anchor="t">
            <a:spAutoFit/>
          </a:bodyPr>
          <a:lstStyle/>
          <a:p>
            <a:pPr>
              <a:spcBef>
                <a:spcPct val="20000"/>
              </a:spcBef>
              <a:buClr>
                <a:srgbClr val="EF3A42"/>
              </a:buClr>
            </a:pPr>
            <a:r>
              <a:rPr lang="en-US" sz="35000" b="1" spc="-300" dirty="0" smtClean="0">
                <a:solidFill>
                  <a:schemeClr val="accent2">
                    <a:lumMod val="75000"/>
                  </a:schemeClr>
                </a:solidFill>
              </a:rPr>
              <a:t>6</a:t>
            </a:r>
            <a:endParaRPr lang="en-US" sz="35000" b="1" dirty="0">
              <a:solidFill>
                <a:schemeClr val="accent2">
                  <a:lumMod val="75000"/>
                </a:schemeClr>
              </a:solidFill>
            </a:endParaRPr>
          </a:p>
        </p:txBody>
      </p:sp>
      <p:sp>
        <p:nvSpPr>
          <p:cNvPr id="8" name="TextBox 7"/>
          <p:cNvSpPr txBox="1"/>
          <p:nvPr/>
        </p:nvSpPr>
        <p:spPr>
          <a:xfrm>
            <a:off x="4457700" y="304800"/>
            <a:ext cx="2438400" cy="5386090"/>
          </a:xfrm>
          <a:prstGeom prst="rect">
            <a:avLst/>
          </a:prstGeom>
        </p:spPr>
        <p:txBody>
          <a:bodyPr vert="horz" wrap="square" lIns="0" tIns="0" rIns="0" bIns="0" rtlCol="0" anchor="t">
            <a:spAutoFit/>
          </a:bodyPr>
          <a:lstStyle/>
          <a:p>
            <a:pPr>
              <a:spcBef>
                <a:spcPct val="20000"/>
              </a:spcBef>
              <a:buClr>
                <a:srgbClr val="EF3A42"/>
              </a:buClr>
            </a:pPr>
            <a:r>
              <a:rPr lang="en-US" sz="35000" b="1" spc="-300" dirty="0" smtClean="0">
                <a:solidFill>
                  <a:schemeClr val="accent2">
                    <a:lumMod val="75000"/>
                  </a:schemeClr>
                </a:solidFill>
              </a:rPr>
              <a:t>0</a:t>
            </a:r>
            <a:endParaRPr lang="en-US" sz="35000" b="1" dirty="0">
              <a:solidFill>
                <a:schemeClr val="accent2">
                  <a:lumMod val="75000"/>
                </a:schemeClr>
              </a:solidFill>
            </a:endParaRPr>
          </a:p>
        </p:txBody>
      </p:sp>
      <p:sp>
        <p:nvSpPr>
          <p:cNvPr id="32" name="TextBox 31"/>
          <p:cNvSpPr txBox="1"/>
          <p:nvPr/>
        </p:nvSpPr>
        <p:spPr>
          <a:xfrm>
            <a:off x="0" y="304800"/>
            <a:ext cx="7086600" cy="5386090"/>
          </a:xfrm>
          <a:prstGeom prst="rect">
            <a:avLst/>
          </a:prstGeom>
        </p:spPr>
        <p:txBody>
          <a:bodyPr vert="horz" wrap="square" lIns="0" tIns="0" rIns="0" bIns="0" rtlCol="0" anchor="t">
            <a:spAutoFit/>
          </a:bodyPr>
          <a:lstStyle/>
          <a:p>
            <a:pPr>
              <a:spcBef>
                <a:spcPct val="20000"/>
              </a:spcBef>
              <a:buClr>
                <a:srgbClr val="EF3A42"/>
              </a:buClr>
            </a:pPr>
            <a:r>
              <a:rPr lang="en-US" sz="35000" b="1" spc="-300" dirty="0" smtClean="0">
                <a:solidFill>
                  <a:schemeClr val="accent2">
                    <a:lumMod val="75000"/>
                  </a:schemeClr>
                </a:solidFill>
              </a:rPr>
              <a:t>3</a:t>
            </a:r>
            <a:endParaRPr lang="en-US" sz="35000" b="1" dirty="0">
              <a:solidFill>
                <a:schemeClr val="accent2">
                  <a:lumMod val="75000"/>
                </a:schemeClr>
              </a:solidFill>
            </a:endParaRPr>
          </a:p>
        </p:txBody>
      </p:sp>
      <p:sp>
        <p:nvSpPr>
          <p:cNvPr id="33" name="Rectangle 32"/>
          <p:cNvSpPr/>
          <p:nvPr/>
        </p:nvSpPr>
        <p:spPr>
          <a:xfrm>
            <a:off x="1" y="2490490"/>
            <a:ext cx="6884614" cy="2552701"/>
          </a:xfrm>
          <a:prstGeom prst="rect">
            <a:avLst/>
          </a:prstGeom>
          <a:gradFill flip="none" rotWithShape="1">
            <a:gsLst>
              <a:gs pos="1000">
                <a:schemeClr val="tx1"/>
              </a:gs>
              <a:gs pos="65000">
                <a:schemeClr val="accent1">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0" y="0"/>
            <a:ext cx="9144000" cy="6858000"/>
          </a:xfrm>
          <a:prstGeom prst="rect">
            <a:avLst/>
          </a:prstGeom>
          <a:gradFill flip="none" rotWithShape="1">
            <a:gsLst>
              <a:gs pos="0">
                <a:srgbClr val="3F0508"/>
              </a:gs>
              <a:gs pos="40000">
                <a:schemeClr val="tx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6884614" y="1690251"/>
            <a:ext cx="933452" cy="933452"/>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p:nvSpPr>
        <p:spPr>
          <a:xfrm>
            <a:off x="7063628" y="1524000"/>
            <a:ext cx="401146" cy="401146"/>
          </a:xfrm>
          <a:prstGeom prst="ellipse">
            <a:avLst/>
          </a:prstGeom>
          <a:solidFill>
            <a:schemeClr val="accent2">
              <a:lumMod val="75000"/>
            </a:schemeClr>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Box 33"/>
          <p:cNvSpPr txBox="1"/>
          <p:nvPr/>
        </p:nvSpPr>
        <p:spPr>
          <a:xfrm>
            <a:off x="6858000" y="2819400"/>
            <a:ext cx="2590800" cy="492443"/>
          </a:xfrm>
          <a:prstGeom prst="rect">
            <a:avLst/>
          </a:prstGeom>
        </p:spPr>
        <p:txBody>
          <a:bodyPr vert="horz" wrap="square" lIns="0" tIns="0" rIns="0" bIns="0" rtlCol="0" anchor="t">
            <a:spAutoFit/>
          </a:bodyPr>
          <a:lstStyle/>
          <a:p>
            <a:pPr>
              <a:spcBef>
                <a:spcPct val="20000"/>
              </a:spcBef>
              <a:buClr>
                <a:srgbClr val="EF3A42"/>
              </a:buClr>
            </a:pPr>
            <a:r>
              <a:rPr lang="en-US" sz="3200" b="1" dirty="0" smtClean="0">
                <a:solidFill>
                  <a:schemeClr val="bg1"/>
                </a:solidFill>
              </a:rPr>
              <a:t>Marketing</a:t>
            </a:r>
            <a:endParaRPr lang="en-US" sz="2400" b="1" dirty="0">
              <a:solidFill>
                <a:schemeClr val="bg1"/>
              </a:solidFill>
            </a:endParaRPr>
          </a:p>
        </p:txBody>
      </p:sp>
    </p:spTree>
    <p:extLst>
      <p:ext uri="{BB962C8B-B14F-4D97-AF65-F5344CB8AC3E}">
        <p14:creationId xmlns:p14="http://schemas.microsoft.com/office/powerpoint/2010/main" val="44778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2000" accel="20000" decel="80000" fill="hold" grpId="0" nodeType="withEffect">
                                  <p:stCondLst>
                                    <p:cond delay="0"/>
                                  </p:stCondLst>
                                  <p:childTnLst>
                                    <p:animMotion origin="layout" path="M 0.01076 -2.96296E-6 C 0.03368 -2.96296E-6 0.0526 0.02639 0.0526 0.05926 C 0.0526 0.0919 0.03368 0.11875 0.01076 0.11875 C -0.01233 0.11875 -0.03073 0.0919 -0.03073 0.05926 C -0.03073 0.02639 -0.01233 -2.96296E-6 0.01076 -2.96296E-6 Z " pathEditMode="relative" rAng="0" ptsTypes="fffff">
                                      <p:cBhvr>
                                        <p:cTn id="6" dur="3750" fill="hold"/>
                                        <p:tgtEl>
                                          <p:spTgt spid="3"/>
                                        </p:tgtEl>
                                        <p:attrNameLst>
                                          <p:attrName>ppt_x</p:attrName>
                                          <p:attrName>ppt_y</p:attrName>
                                        </p:attrNameLst>
                                      </p:cBhvr>
                                      <p:rCtr x="17" y="5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gradFill flip="none" rotWithShape="1">
            <a:gsLst>
              <a:gs pos="0">
                <a:srgbClr val="3F0508"/>
              </a:gs>
              <a:gs pos="40000">
                <a:schemeClr val="tx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 y="-527826"/>
            <a:ext cx="9067800" cy="9156353"/>
          </a:xfrm>
          <a:prstGeom prst="rect">
            <a:avLst/>
          </a:prstGeom>
        </p:spPr>
        <p:txBody>
          <a:bodyPr vert="horz" wrap="square" lIns="0" tIns="0" rIns="0" bIns="0" rtlCol="0" anchor="t">
            <a:spAutoFit/>
          </a:bodyPr>
          <a:lstStyle/>
          <a:p>
            <a:pPr>
              <a:spcBef>
                <a:spcPct val="20000"/>
              </a:spcBef>
              <a:buClr>
                <a:srgbClr val="EF3A42"/>
              </a:buClr>
            </a:pPr>
            <a:r>
              <a:rPr lang="en-US" sz="59500" b="1" spc="-300" dirty="0" smtClean="0">
                <a:solidFill>
                  <a:schemeClr val="accent2">
                    <a:lumMod val="75000"/>
                  </a:schemeClr>
                </a:solidFill>
              </a:rPr>
              <a:t>4</a:t>
            </a:r>
            <a:endParaRPr lang="en-US" sz="8000" b="1" dirty="0">
              <a:solidFill>
                <a:schemeClr val="accent2">
                  <a:lumMod val="75000"/>
                </a:schemeClr>
              </a:solidFill>
            </a:endParaRPr>
          </a:p>
        </p:txBody>
      </p:sp>
      <p:sp>
        <p:nvSpPr>
          <p:cNvPr id="11" name="TextBox 10"/>
          <p:cNvSpPr txBox="1"/>
          <p:nvPr/>
        </p:nvSpPr>
        <p:spPr>
          <a:xfrm>
            <a:off x="7086600" y="1295400"/>
            <a:ext cx="1738534" cy="1231106"/>
          </a:xfrm>
          <a:prstGeom prst="rect">
            <a:avLst/>
          </a:prstGeom>
        </p:spPr>
        <p:txBody>
          <a:bodyPr vert="horz" wrap="square" lIns="0" tIns="0" rIns="0" bIns="0" rtlCol="0" anchor="t">
            <a:spAutoFit/>
          </a:bodyPr>
          <a:lstStyle/>
          <a:p>
            <a:pPr>
              <a:spcBef>
                <a:spcPct val="20000"/>
              </a:spcBef>
              <a:buClr>
                <a:srgbClr val="EF3A42"/>
              </a:buClr>
            </a:pPr>
            <a:r>
              <a:rPr lang="en-US" sz="2000" b="1" dirty="0" smtClean="0">
                <a:solidFill>
                  <a:prstClr val="white"/>
                </a:solidFill>
              </a:rPr>
              <a:t>of </a:t>
            </a:r>
            <a:r>
              <a:rPr lang="en-US" sz="2000" b="1" dirty="0">
                <a:solidFill>
                  <a:prstClr val="white"/>
                </a:solidFill>
              </a:rPr>
              <a:t>shoppers </a:t>
            </a:r>
            <a:r>
              <a:rPr lang="en-US" sz="2000" b="1" dirty="0" smtClean="0">
                <a:solidFill>
                  <a:prstClr val="white"/>
                </a:solidFill>
              </a:rPr>
              <a:t>use </a:t>
            </a:r>
            <a:r>
              <a:rPr lang="en-US" sz="2000" b="1" dirty="0">
                <a:solidFill>
                  <a:prstClr val="white"/>
                </a:solidFill>
              </a:rPr>
              <a:t>the </a:t>
            </a:r>
            <a:r>
              <a:rPr lang="en-US" sz="2000" b="1" dirty="0" smtClean="0">
                <a:solidFill>
                  <a:prstClr val="white"/>
                </a:solidFill>
              </a:rPr>
              <a:t>Internet </a:t>
            </a:r>
            <a:br>
              <a:rPr lang="en-US" sz="2000" b="1" dirty="0" smtClean="0">
                <a:solidFill>
                  <a:prstClr val="white"/>
                </a:solidFill>
              </a:rPr>
            </a:br>
            <a:r>
              <a:rPr lang="en-US" sz="2000" b="1" dirty="0" smtClean="0">
                <a:solidFill>
                  <a:prstClr val="white"/>
                </a:solidFill>
              </a:rPr>
              <a:t>for research.</a:t>
            </a:r>
            <a:endParaRPr lang="en-US" sz="2000" b="1" dirty="0">
              <a:solidFill>
                <a:prstClr val="white"/>
              </a:solidFill>
            </a:endParaRPr>
          </a:p>
        </p:txBody>
      </p:sp>
      <p:sp>
        <p:nvSpPr>
          <p:cNvPr id="12" name="TextBox 11"/>
          <p:cNvSpPr txBox="1"/>
          <p:nvPr/>
        </p:nvSpPr>
        <p:spPr>
          <a:xfrm>
            <a:off x="3048000" y="-636552"/>
            <a:ext cx="4953000" cy="10387459"/>
          </a:xfrm>
          <a:prstGeom prst="rect">
            <a:avLst/>
          </a:prstGeom>
        </p:spPr>
        <p:txBody>
          <a:bodyPr vert="horz" wrap="square" lIns="0" tIns="0" rIns="0" bIns="0" rtlCol="0" anchor="t">
            <a:spAutoFit/>
          </a:bodyPr>
          <a:lstStyle/>
          <a:p>
            <a:pPr>
              <a:spcBef>
                <a:spcPct val="20000"/>
              </a:spcBef>
              <a:buClr>
                <a:srgbClr val="EF3A42"/>
              </a:buClr>
            </a:pPr>
            <a:r>
              <a:rPr lang="en-US" sz="59500" b="1" spc="-300" dirty="0" smtClean="0">
                <a:solidFill>
                  <a:schemeClr val="accent2">
                    <a:lumMod val="75000"/>
                  </a:schemeClr>
                </a:solidFill>
              </a:rPr>
              <a:t>7</a:t>
            </a:r>
            <a:r>
              <a:rPr lang="en-US" sz="11500" b="1" dirty="0" smtClean="0">
                <a:solidFill>
                  <a:schemeClr val="accent2">
                    <a:lumMod val="75000"/>
                  </a:schemeClr>
                </a:solidFill>
              </a:rPr>
              <a:t/>
            </a:r>
            <a:br>
              <a:rPr lang="en-US" sz="11500" b="1" dirty="0" smtClean="0">
                <a:solidFill>
                  <a:schemeClr val="accent2">
                    <a:lumMod val="75000"/>
                  </a:schemeClr>
                </a:solidFill>
              </a:rPr>
            </a:br>
            <a:endParaRPr lang="en-US" sz="8000" b="1" dirty="0">
              <a:solidFill>
                <a:schemeClr val="accent2">
                  <a:lumMod val="75000"/>
                </a:schemeClr>
              </a:solidFill>
            </a:endParaRPr>
          </a:p>
        </p:txBody>
      </p:sp>
      <p:sp>
        <p:nvSpPr>
          <p:cNvPr id="3" name="TextBox 2"/>
          <p:cNvSpPr txBox="1"/>
          <p:nvPr/>
        </p:nvSpPr>
        <p:spPr>
          <a:xfrm>
            <a:off x="7162800" y="2724150"/>
            <a:ext cx="3477068" cy="171450"/>
          </a:xfrm>
          <a:prstGeom prst="rect">
            <a:avLst/>
          </a:prstGeom>
        </p:spPr>
        <p:txBody>
          <a:bodyPr vert="horz" wrap="square" lIns="0" tIns="0" rIns="0" bIns="0" rtlCol="0" anchor="t">
            <a:noAutofit/>
          </a:bodyPr>
          <a:lstStyle/>
          <a:p>
            <a:pPr>
              <a:spcBef>
                <a:spcPct val="20000"/>
              </a:spcBef>
              <a:buClr>
                <a:srgbClr val="EF3A42"/>
              </a:buClr>
            </a:pPr>
            <a:r>
              <a:rPr lang="en-US" sz="700" dirty="0" smtClean="0">
                <a:solidFill>
                  <a:prstClr val="white"/>
                </a:solidFill>
              </a:rPr>
              <a:t>Source</a:t>
            </a:r>
            <a:r>
              <a:rPr lang="en-US" sz="700" dirty="0">
                <a:solidFill>
                  <a:prstClr val="white"/>
                </a:solidFill>
              </a:rPr>
              <a:t>: Microsoft and Carat study 2010</a:t>
            </a:r>
          </a:p>
        </p:txBody>
      </p:sp>
      <p:sp>
        <p:nvSpPr>
          <p:cNvPr id="14" name="TextBox 13"/>
          <p:cNvSpPr txBox="1"/>
          <p:nvPr/>
        </p:nvSpPr>
        <p:spPr>
          <a:xfrm>
            <a:off x="6172200" y="2590800"/>
            <a:ext cx="3295650" cy="6186309"/>
          </a:xfrm>
          <a:prstGeom prst="rect">
            <a:avLst/>
          </a:prstGeom>
        </p:spPr>
        <p:txBody>
          <a:bodyPr vert="horz" wrap="square" lIns="0" tIns="0" rIns="0" bIns="0" rtlCol="0" anchor="t">
            <a:spAutoFit/>
          </a:bodyPr>
          <a:lstStyle/>
          <a:p>
            <a:pPr>
              <a:spcBef>
                <a:spcPct val="20000"/>
              </a:spcBef>
              <a:buClr>
                <a:srgbClr val="EF3A42"/>
              </a:buClr>
            </a:pPr>
            <a:r>
              <a:rPr lang="en-US" sz="28700" b="1" dirty="0" smtClean="0">
                <a:solidFill>
                  <a:schemeClr val="accent2">
                    <a:lumMod val="75000"/>
                  </a:schemeClr>
                </a:solidFill>
              </a:rPr>
              <a:t>%</a:t>
            </a:r>
            <a:r>
              <a:rPr lang="en-US" sz="19900" b="1" dirty="0" smtClean="0">
                <a:solidFill>
                  <a:schemeClr val="accent2">
                    <a:lumMod val="75000"/>
                  </a:schemeClr>
                </a:solidFill>
              </a:rPr>
              <a:t/>
            </a:r>
            <a:br>
              <a:rPr lang="en-US" sz="19900" b="1" dirty="0" smtClean="0">
                <a:solidFill>
                  <a:schemeClr val="accent2">
                    <a:lumMod val="75000"/>
                  </a:schemeClr>
                </a:solidFill>
              </a:rPr>
            </a:br>
            <a:endParaRPr lang="en-US" sz="11500" b="1" dirty="0">
              <a:solidFill>
                <a:schemeClr val="accent2">
                  <a:lumMod val="75000"/>
                </a:schemeClr>
              </a:solidFill>
            </a:endParaRPr>
          </a:p>
        </p:txBody>
      </p:sp>
      <p:sp>
        <p:nvSpPr>
          <p:cNvPr id="13" name="Rectangle 12"/>
          <p:cNvSpPr/>
          <p:nvPr/>
        </p:nvSpPr>
        <p:spPr>
          <a:xfrm>
            <a:off x="-533400" y="3505200"/>
            <a:ext cx="9677400" cy="3352800"/>
          </a:xfrm>
          <a:prstGeom prst="rect">
            <a:avLst/>
          </a:prstGeom>
          <a:gradFill flip="none" rotWithShape="1">
            <a:gsLst>
              <a:gs pos="1000">
                <a:schemeClr val="tx1"/>
              </a:gs>
              <a:gs pos="65000">
                <a:schemeClr val="accent1">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53961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gradFill flip="none" rotWithShape="1">
            <a:gsLst>
              <a:gs pos="0">
                <a:srgbClr val="3F0508"/>
              </a:gs>
              <a:gs pos="40000">
                <a:schemeClr val="tx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 y="-527826"/>
            <a:ext cx="9067800" cy="9156353"/>
          </a:xfrm>
          <a:prstGeom prst="rect">
            <a:avLst/>
          </a:prstGeom>
        </p:spPr>
        <p:txBody>
          <a:bodyPr vert="horz" wrap="square" lIns="0" tIns="0" rIns="0" bIns="0" rtlCol="0" anchor="t">
            <a:spAutoFit/>
          </a:bodyPr>
          <a:lstStyle/>
          <a:p>
            <a:pPr>
              <a:spcBef>
                <a:spcPct val="20000"/>
              </a:spcBef>
              <a:buClr>
                <a:srgbClr val="EF3A42"/>
              </a:buClr>
            </a:pPr>
            <a:r>
              <a:rPr lang="en-US" sz="59500" b="1" spc="-300" dirty="0" smtClean="0">
                <a:solidFill>
                  <a:schemeClr val="accent2">
                    <a:lumMod val="75000"/>
                  </a:schemeClr>
                </a:solidFill>
              </a:rPr>
              <a:t>2</a:t>
            </a:r>
            <a:endParaRPr lang="en-US" sz="8000" b="1" dirty="0">
              <a:solidFill>
                <a:schemeClr val="accent2">
                  <a:lumMod val="75000"/>
                </a:schemeClr>
              </a:solidFill>
            </a:endParaRPr>
          </a:p>
        </p:txBody>
      </p:sp>
      <p:sp>
        <p:nvSpPr>
          <p:cNvPr id="11" name="TextBox 10"/>
          <p:cNvSpPr txBox="1"/>
          <p:nvPr/>
        </p:nvSpPr>
        <p:spPr>
          <a:xfrm>
            <a:off x="6553200" y="1219200"/>
            <a:ext cx="2590800" cy="923330"/>
          </a:xfrm>
          <a:prstGeom prst="rect">
            <a:avLst/>
          </a:prstGeom>
        </p:spPr>
        <p:txBody>
          <a:bodyPr vert="horz" wrap="square" lIns="0" tIns="0" rIns="0" bIns="0" rtlCol="0" anchor="t">
            <a:spAutoFit/>
          </a:bodyPr>
          <a:lstStyle/>
          <a:p>
            <a:pPr>
              <a:spcBef>
                <a:spcPct val="20000"/>
              </a:spcBef>
              <a:buClr>
                <a:srgbClr val="EF3A42"/>
              </a:buClr>
            </a:pPr>
            <a:r>
              <a:rPr lang="en-US" sz="2000" b="1" dirty="0">
                <a:solidFill>
                  <a:prstClr val="white"/>
                </a:solidFill>
              </a:rPr>
              <a:t>o</a:t>
            </a:r>
            <a:r>
              <a:rPr lang="en-US" sz="2000" b="1" dirty="0" smtClean="0">
                <a:solidFill>
                  <a:prstClr val="white"/>
                </a:solidFill>
              </a:rPr>
              <a:t>f shoppers </a:t>
            </a:r>
            <a:br>
              <a:rPr lang="en-US" sz="2000" b="1" dirty="0" smtClean="0">
                <a:solidFill>
                  <a:prstClr val="white"/>
                </a:solidFill>
              </a:rPr>
            </a:br>
            <a:r>
              <a:rPr lang="en-US" sz="2000" b="1" dirty="0" smtClean="0">
                <a:solidFill>
                  <a:prstClr val="white"/>
                </a:solidFill>
              </a:rPr>
              <a:t>were influenced </a:t>
            </a:r>
            <a:br>
              <a:rPr lang="en-US" sz="2000" b="1" dirty="0" smtClean="0">
                <a:solidFill>
                  <a:prstClr val="white"/>
                </a:solidFill>
              </a:rPr>
            </a:br>
            <a:r>
              <a:rPr lang="en-US" sz="2000" b="1" dirty="0" smtClean="0">
                <a:solidFill>
                  <a:prstClr val="white"/>
                </a:solidFill>
              </a:rPr>
              <a:t>by coupons.</a:t>
            </a:r>
            <a:endParaRPr lang="en-US" sz="2000" b="1" dirty="0">
              <a:solidFill>
                <a:prstClr val="white"/>
              </a:solidFill>
            </a:endParaRPr>
          </a:p>
        </p:txBody>
      </p:sp>
      <p:sp>
        <p:nvSpPr>
          <p:cNvPr id="12" name="TextBox 11"/>
          <p:cNvSpPr txBox="1"/>
          <p:nvPr/>
        </p:nvSpPr>
        <p:spPr>
          <a:xfrm>
            <a:off x="3200400" y="-636552"/>
            <a:ext cx="4953000" cy="10387459"/>
          </a:xfrm>
          <a:prstGeom prst="rect">
            <a:avLst/>
          </a:prstGeom>
        </p:spPr>
        <p:txBody>
          <a:bodyPr vert="horz" wrap="square" lIns="0" tIns="0" rIns="0" bIns="0" rtlCol="0" anchor="t">
            <a:spAutoFit/>
          </a:bodyPr>
          <a:lstStyle/>
          <a:p>
            <a:pPr>
              <a:spcBef>
                <a:spcPct val="20000"/>
              </a:spcBef>
              <a:buClr>
                <a:srgbClr val="EF3A42"/>
              </a:buClr>
            </a:pPr>
            <a:r>
              <a:rPr lang="en-US" sz="59500" b="1" spc="-300" dirty="0" smtClean="0">
                <a:solidFill>
                  <a:schemeClr val="accent2">
                    <a:lumMod val="75000"/>
                  </a:schemeClr>
                </a:solidFill>
              </a:rPr>
              <a:t>1</a:t>
            </a:r>
            <a:r>
              <a:rPr lang="en-US" sz="11500" b="1" dirty="0" smtClean="0">
                <a:solidFill>
                  <a:schemeClr val="accent2">
                    <a:lumMod val="75000"/>
                  </a:schemeClr>
                </a:solidFill>
              </a:rPr>
              <a:t/>
            </a:r>
            <a:br>
              <a:rPr lang="en-US" sz="11500" b="1" dirty="0" smtClean="0">
                <a:solidFill>
                  <a:schemeClr val="accent2">
                    <a:lumMod val="75000"/>
                  </a:schemeClr>
                </a:solidFill>
              </a:rPr>
            </a:br>
            <a:endParaRPr lang="en-US" sz="8000" b="1" dirty="0">
              <a:solidFill>
                <a:schemeClr val="accent2">
                  <a:lumMod val="75000"/>
                </a:schemeClr>
              </a:solidFill>
            </a:endParaRPr>
          </a:p>
        </p:txBody>
      </p:sp>
      <p:sp>
        <p:nvSpPr>
          <p:cNvPr id="3" name="TextBox 2"/>
          <p:cNvSpPr txBox="1"/>
          <p:nvPr/>
        </p:nvSpPr>
        <p:spPr>
          <a:xfrm>
            <a:off x="6553200" y="2362200"/>
            <a:ext cx="3477068" cy="171450"/>
          </a:xfrm>
          <a:prstGeom prst="rect">
            <a:avLst/>
          </a:prstGeom>
        </p:spPr>
        <p:txBody>
          <a:bodyPr vert="horz" wrap="square" lIns="0" tIns="0" rIns="0" bIns="0" rtlCol="0" anchor="t">
            <a:noAutofit/>
          </a:bodyPr>
          <a:lstStyle/>
          <a:p>
            <a:pPr>
              <a:spcBef>
                <a:spcPct val="20000"/>
              </a:spcBef>
              <a:buClr>
                <a:srgbClr val="EF3A42"/>
              </a:buClr>
            </a:pPr>
            <a:r>
              <a:rPr lang="en-US" sz="700" dirty="0" smtClean="0">
                <a:solidFill>
                  <a:prstClr val="white"/>
                </a:solidFill>
              </a:rPr>
              <a:t>Source</a:t>
            </a:r>
            <a:r>
              <a:rPr lang="en-US" sz="700" dirty="0">
                <a:solidFill>
                  <a:prstClr val="white"/>
                </a:solidFill>
              </a:rPr>
              <a:t>: Microsoft and Carat study 2010</a:t>
            </a:r>
          </a:p>
        </p:txBody>
      </p:sp>
      <p:sp>
        <p:nvSpPr>
          <p:cNvPr id="9" name="TextBox 8"/>
          <p:cNvSpPr txBox="1"/>
          <p:nvPr/>
        </p:nvSpPr>
        <p:spPr>
          <a:xfrm>
            <a:off x="6172200" y="2590800"/>
            <a:ext cx="3295650" cy="6186309"/>
          </a:xfrm>
          <a:prstGeom prst="rect">
            <a:avLst/>
          </a:prstGeom>
        </p:spPr>
        <p:txBody>
          <a:bodyPr vert="horz" wrap="square" lIns="0" tIns="0" rIns="0" bIns="0" rtlCol="0" anchor="t">
            <a:spAutoFit/>
          </a:bodyPr>
          <a:lstStyle/>
          <a:p>
            <a:pPr>
              <a:spcBef>
                <a:spcPct val="20000"/>
              </a:spcBef>
              <a:buClr>
                <a:srgbClr val="EF3A42"/>
              </a:buClr>
            </a:pPr>
            <a:r>
              <a:rPr lang="en-US" sz="28700" b="1" dirty="0" smtClean="0">
                <a:solidFill>
                  <a:schemeClr val="accent2">
                    <a:lumMod val="75000"/>
                  </a:schemeClr>
                </a:solidFill>
              </a:rPr>
              <a:t>%</a:t>
            </a:r>
            <a:r>
              <a:rPr lang="en-US" sz="19900" b="1" dirty="0" smtClean="0">
                <a:solidFill>
                  <a:schemeClr val="accent2">
                    <a:lumMod val="75000"/>
                  </a:schemeClr>
                </a:solidFill>
              </a:rPr>
              <a:t/>
            </a:r>
            <a:br>
              <a:rPr lang="en-US" sz="19900" b="1" dirty="0" smtClean="0">
                <a:solidFill>
                  <a:schemeClr val="accent2">
                    <a:lumMod val="75000"/>
                  </a:schemeClr>
                </a:solidFill>
              </a:rPr>
            </a:br>
            <a:endParaRPr lang="en-US" sz="11500" b="1" dirty="0">
              <a:solidFill>
                <a:schemeClr val="accent2">
                  <a:lumMod val="75000"/>
                </a:schemeClr>
              </a:solidFill>
            </a:endParaRPr>
          </a:p>
        </p:txBody>
      </p:sp>
      <p:sp>
        <p:nvSpPr>
          <p:cNvPr id="13" name="Rectangle 12"/>
          <p:cNvSpPr/>
          <p:nvPr/>
        </p:nvSpPr>
        <p:spPr>
          <a:xfrm>
            <a:off x="-533400" y="3505200"/>
            <a:ext cx="10001250" cy="3352800"/>
          </a:xfrm>
          <a:prstGeom prst="rect">
            <a:avLst/>
          </a:prstGeom>
          <a:gradFill flip="none" rotWithShape="1">
            <a:gsLst>
              <a:gs pos="1000">
                <a:schemeClr val="tx1"/>
              </a:gs>
              <a:gs pos="65000">
                <a:schemeClr val="accent1">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0067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flip="none" rotWithShape="1">
            <a:gsLst>
              <a:gs pos="0">
                <a:srgbClr val="3F0508"/>
              </a:gs>
              <a:gs pos="40000">
                <a:schemeClr val="tx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 y="-527826"/>
            <a:ext cx="9067800" cy="9156353"/>
          </a:xfrm>
          <a:prstGeom prst="rect">
            <a:avLst/>
          </a:prstGeom>
        </p:spPr>
        <p:txBody>
          <a:bodyPr vert="horz" wrap="square" lIns="0" tIns="0" rIns="0" bIns="0" rtlCol="0" anchor="t">
            <a:spAutoFit/>
          </a:bodyPr>
          <a:lstStyle/>
          <a:p>
            <a:pPr>
              <a:spcBef>
                <a:spcPct val="20000"/>
              </a:spcBef>
              <a:buClr>
                <a:srgbClr val="EF3A42"/>
              </a:buClr>
            </a:pPr>
            <a:r>
              <a:rPr lang="en-US" sz="59500" b="1" spc="-300" dirty="0" smtClean="0">
                <a:solidFill>
                  <a:schemeClr val="accent2">
                    <a:lumMod val="75000"/>
                  </a:schemeClr>
                </a:solidFill>
              </a:rPr>
              <a:t>2</a:t>
            </a:r>
            <a:endParaRPr lang="en-US" sz="8000" b="1" dirty="0">
              <a:solidFill>
                <a:schemeClr val="accent2">
                  <a:lumMod val="75000"/>
                </a:schemeClr>
              </a:solidFill>
            </a:endParaRPr>
          </a:p>
        </p:txBody>
      </p:sp>
      <p:sp>
        <p:nvSpPr>
          <p:cNvPr id="10" name="TextBox 9"/>
          <p:cNvSpPr txBox="1"/>
          <p:nvPr/>
        </p:nvSpPr>
        <p:spPr>
          <a:xfrm>
            <a:off x="6172200" y="2590800"/>
            <a:ext cx="3295650" cy="6186309"/>
          </a:xfrm>
          <a:prstGeom prst="rect">
            <a:avLst/>
          </a:prstGeom>
        </p:spPr>
        <p:txBody>
          <a:bodyPr vert="horz" wrap="square" lIns="0" tIns="0" rIns="0" bIns="0" rtlCol="0" anchor="t">
            <a:spAutoFit/>
          </a:bodyPr>
          <a:lstStyle/>
          <a:p>
            <a:pPr>
              <a:spcBef>
                <a:spcPct val="20000"/>
              </a:spcBef>
              <a:buClr>
                <a:srgbClr val="EF3A42"/>
              </a:buClr>
            </a:pPr>
            <a:r>
              <a:rPr lang="en-US" sz="28700" b="1" dirty="0" smtClean="0">
                <a:solidFill>
                  <a:schemeClr val="accent2">
                    <a:lumMod val="75000"/>
                  </a:schemeClr>
                </a:solidFill>
              </a:rPr>
              <a:t>%</a:t>
            </a:r>
            <a:r>
              <a:rPr lang="en-US" sz="19900" b="1" dirty="0" smtClean="0">
                <a:solidFill>
                  <a:schemeClr val="accent2">
                    <a:lumMod val="75000"/>
                  </a:schemeClr>
                </a:solidFill>
              </a:rPr>
              <a:t/>
            </a:r>
            <a:br>
              <a:rPr lang="en-US" sz="19900" b="1" dirty="0" smtClean="0">
                <a:solidFill>
                  <a:schemeClr val="accent2">
                    <a:lumMod val="75000"/>
                  </a:schemeClr>
                </a:solidFill>
              </a:rPr>
            </a:br>
            <a:endParaRPr lang="en-US" sz="11500" b="1" dirty="0">
              <a:solidFill>
                <a:schemeClr val="accent2">
                  <a:lumMod val="75000"/>
                </a:schemeClr>
              </a:solidFill>
            </a:endParaRPr>
          </a:p>
        </p:txBody>
      </p:sp>
      <p:sp>
        <p:nvSpPr>
          <p:cNvPr id="11" name="TextBox 10"/>
          <p:cNvSpPr txBox="1"/>
          <p:nvPr/>
        </p:nvSpPr>
        <p:spPr>
          <a:xfrm>
            <a:off x="6553200" y="1219200"/>
            <a:ext cx="2590800" cy="1600438"/>
          </a:xfrm>
          <a:prstGeom prst="rect">
            <a:avLst/>
          </a:prstGeom>
        </p:spPr>
        <p:txBody>
          <a:bodyPr vert="horz" wrap="square" lIns="0" tIns="0" rIns="0" bIns="0" rtlCol="0" anchor="t">
            <a:spAutoFit/>
          </a:bodyPr>
          <a:lstStyle/>
          <a:p>
            <a:pPr>
              <a:spcBef>
                <a:spcPct val="20000"/>
              </a:spcBef>
              <a:buClr>
                <a:srgbClr val="EF3A42"/>
              </a:buClr>
            </a:pPr>
            <a:r>
              <a:rPr lang="en-US" sz="2000" b="1" dirty="0">
                <a:solidFill>
                  <a:prstClr val="white"/>
                </a:solidFill>
              </a:rPr>
              <a:t>o</a:t>
            </a:r>
            <a:r>
              <a:rPr lang="en-US" sz="2000" b="1" dirty="0" smtClean="0">
                <a:solidFill>
                  <a:prstClr val="white"/>
                </a:solidFill>
              </a:rPr>
              <a:t>f shoppers </a:t>
            </a:r>
            <a:br>
              <a:rPr lang="en-US" sz="2000" b="1" dirty="0" smtClean="0">
                <a:solidFill>
                  <a:prstClr val="white"/>
                </a:solidFill>
              </a:rPr>
            </a:br>
            <a:r>
              <a:rPr lang="en-US" sz="2000" b="1" dirty="0" smtClean="0">
                <a:solidFill>
                  <a:prstClr val="white"/>
                </a:solidFill>
              </a:rPr>
              <a:t>took advice from </a:t>
            </a:r>
            <a:br>
              <a:rPr lang="en-US" sz="2000" b="1" dirty="0" smtClean="0">
                <a:solidFill>
                  <a:prstClr val="white"/>
                </a:solidFill>
              </a:rPr>
            </a:br>
            <a:r>
              <a:rPr lang="en-US" sz="2000" b="1" dirty="0" smtClean="0">
                <a:solidFill>
                  <a:prstClr val="white"/>
                </a:solidFill>
              </a:rPr>
              <a:t>family, friends and colleagues as part </a:t>
            </a:r>
          </a:p>
          <a:p>
            <a:pPr>
              <a:spcBef>
                <a:spcPct val="20000"/>
              </a:spcBef>
              <a:buClr>
                <a:srgbClr val="EF3A42"/>
              </a:buClr>
            </a:pPr>
            <a:r>
              <a:rPr lang="en-US" sz="2000" b="1" dirty="0" smtClean="0">
                <a:solidFill>
                  <a:prstClr val="white"/>
                </a:solidFill>
              </a:rPr>
              <a:t>of their research.</a:t>
            </a:r>
            <a:endParaRPr lang="en-US" sz="2000" b="1" dirty="0">
              <a:solidFill>
                <a:prstClr val="white"/>
              </a:solidFill>
            </a:endParaRPr>
          </a:p>
        </p:txBody>
      </p:sp>
      <p:sp>
        <p:nvSpPr>
          <p:cNvPr id="12" name="TextBox 11"/>
          <p:cNvSpPr txBox="1"/>
          <p:nvPr/>
        </p:nvSpPr>
        <p:spPr>
          <a:xfrm>
            <a:off x="3200400" y="-636552"/>
            <a:ext cx="4953000" cy="10387459"/>
          </a:xfrm>
          <a:prstGeom prst="rect">
            <a:avLst/>
          </a:prstGeom>
        </p:spPr>
        <p:txBody>
          <a:bodyPr vert="horz" wrap="square" lIns="0" tIns="0" rIns="0" bIns="0" rtlCol="0" anchor="t">
            <a:spAutoFit/>
          </a:bodyPr>
          <a:lstStyle/>
          <a:p>
            <a:pPr>
              <a:spcBef>
                <a:spcPct val="20000"/>
              </a:spcBef>
              <a:buClr>
                <a:srgbClr val="EF3A42"/>
              </a:buClr>
            </a:pPr>
            <a:r>
              <a:rPr lang="en-US" sz="59500" b="1" spc="-300" dirty="0" smtClean="0">
                <a:solidFill>
                  <a:schemeClr val="accent2">
                    <a:lumMod val="75000"/>
                  </a:schemeClr>
                </a:solidFill>
              </a:rPr>
              <a:t>1</a:t>
            </a:r>
            <a:r>
              <a:rPr lang="en-US" sz="11500" b="1" dirty="0" smtClean="0">
                <a:solidFill>
                  <a:schemeClr val="accent2">
                    <a:lumMod val="75000"/>
                  </a:schemeClr>
                </a:solidFill>
              </a:rPr>
              <a:t/>
            </a:r>
            <a:br>
              <a:rPr lang="en-US" sz="11500" b="1" dirty="0" smtClean="0">
                <a:solidFill>
                  <a:schemeClr val="accent2">
                    <a:lumMod val="75000"/>
                  </a:schemeClr>
                </a:solidFill>
              </a:rPr>
            </a:br>
            <a:endParaRPr lang="en-US" sz="8000" b="1" dirty="0">
              <a:solidFill>
                <a:schemeClr val="accent2">
                  <a:lumMod val="75000"/>
                </a:schemeClr>
              </a:solidFill>
            </a:endParaRPr>
          </a:p>
        </p:txBody>
      </p:sp>
      <p:sp>
        <p:nvSpPr>
          <p:cNvPr id="13" name="Rectangle 12"/>
          <p:cNvSpPr/>
          <p:nvPr/>
        </p:nvSpPr>
        <p:spPr>
          <a:xfrm>
            <a:off x="-257618" y="3600450"/>
            <a:ext cx="10011218" cy="3352800"/>
          </a:xfrm>
          <a:prstGeom prst="rect">
            <a:avLst/>
          </a:prstGeom>
          <a:gradFill flip="none" rotWithShape="1">
            <a:gsLst>
              <a:gs pos="1000">
                <a:schemeClr val="tx1"/>
              </a:gs>
              <a:gs pos="65000">
                <a:schemeClr val="accent1">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6581332" y="2971800"/>
            <a:ext cx="3477068" cy="171450"/>
          </a:xfrm>
          <a:prstGeom prst="rect">
            <a:avLst/>
          </a:prstGeom>
        </p:spPr>
        <p:txBody>
          <a:bodyPr vert="horz" wrap="square" lIns="0" tIns="0" rIns="0" bIns="0" rtlCol="0" anchor="t">
            <a:noAutofit/>
          </a:bodyPr>
          <a:lstStyle/>
          <a:p>
            <a:pPr>
              <a:spcBef>
                <a:spcPct val="20000"/>
              </a:spcBef>
              <a:buClr>
                <a:srgbClr val="EF3A42"/>
              </a:buClr>
            </a:pPr>
            <a:r>
              <a:rPr lang="en-US" sz="700" dirty="0" smtClean="0">
                <a:solidFill>
                  <a:prstClr val="white"/>
                </a:solidFill>
              </a:rPr>
              <a:t>Source</a:t>
            </a:r>
            <a:r>
              <a:rPr lang="en-US" sz="700" dirty="0">
                <a:solidFill>
                  <a:prstClr val="white"/>
                </a:solidFill>
              </a:rPr>
              <a:t>: Microsoft and Carat study 2010</a:t>
            </a:r>
          </a:p>
        </p:txBody>
      </p:sp>
    </p:spTree>
    <p:extLst>
      <p:ext uri="{BB962C8B-B14F-4D97-AF65-F5344CB8AC3E}">
        <p14:creationId xmlns:p14="http://schemas.microsoft.com/office/powerpoint/2010/main" val="224829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SA_YDIWDI">
  <a:themeElements>
    <a:clrScheme name="MSA_Template">
      <a:dk1>
        <a:srgbClr val="000000"/>
      </a:dk1>
      <a:lt1>
        <a:sysClr val="window" lastClr="FFFFFF"/>
      </a:lt1>
      <a:dk2>
        <a:srgbClr val="333333"/>
      </a:dk2>
      <a:lt2>
        <a:srgbClr val="C7C8CA"/>
      </a:lt2>
      <a:accent1>
        <a:srgbClr val="FFFFFF"/>
      </a:accent1>
      <a:accent2>
        <a:srgbClr val="EF3A42"/>
      </a:accent2>
      <a:accent3>
        <a:srgbClr val="BE0F34"/>
      </a:accent3>
      <a:accent4>
        <a:srgbClr val="333333"/>
      </a:accent4>
      <a:accent5>
        <a:srgbClr val="C7C8CA"/>
      </a:accent5>
      <a:accent6>
        <a:srgbClr val="FFFFFF"/>
      </a:accent6>
      <a:hlink>
        <a:srgbClr val="0066CC"/>
      </a:hlink>
      <a:folHlink>
        <a:srgbClr val="EF3A4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0" tIns="0" rIns="0" bIns="0" rtlCol="0" anchor="t">
        <a:noAutofit/>
      </a:bodyPr>
      <a:lstStyle>
        <a:defPPr marL="0" marR="0" indent="0" algn="l" defTabSz="914400" rtl="0" eaLnBrk="1" fontAlgn="auto" latinLnBrk="0" hangingPunct="1">
          <a:lnSpc>
            <a:spcPct val="100000"/>
          </a:lnSpc>
          <a:spcBef>
            <a:spcPct val="20000"/>
          </a:spcBef>
          <a:spcAft>
            <a:spcPts val="0"/>
          </a:spcAft>
          <a:buClr>
            <a:schemeClr val="accent2"/>
          </a:buClr>
          <a:buSzTx/>
          <a:buFont typeface="Arial" pitchFamily="34" charset="0"/>
          <a:buNone/>
          <a:tabLst/>
          <a:defRPr kumimoji="0" sz="1800" b="1" i="0" u="none" strike="noStrike" kern="1200" cap="none" spc="0" normalizeH="0" baseline="0" noProof="0" dirty="0" smtClean="0">
            <a:ln>
              <a:noFill/>
            </a:ln>
            <a:solidFill>
              <a:schemeClr val="accent2"/>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4087</TotalTime>
  <Words>1472</Words>
  <Application>Microsoft Office PowerPoint</Application>
  <PresentationFormat>On-screen Show (4:3)</PresentationFormat>
  <Paragraphs>187</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MSA_YDIWDI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Ladd (Lista Group)</dc:creator>
  <cp:lastModifiedBy>Lisa Halpern</cp:lastModifiedBy>
  <cp:revision>235</cp:revision>
  <dcterms:created xsi:type="dcterms:W3CDTF">2011-03-03T18:41:07Z</dcterms:created>
  <dcterms:modified xsi:type="dcterms:W3CDTF">2011-03-10T18:13:02Z</dcterms:modified>
</cp:coreProperties>
</file>