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comments/comment4.xml" ContentType="application/vnd.openxmlformats-officedocument.presentationml.comments+xml"/>
  <Override PartName="/ppt/comments/comment11.xml" ContentType="application/vnd.openxmlformats-officedocument.presentationml.comment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comments/comment9.xml" ContentType="application/vnd.openxmlformats-officedocument.presentationml.comment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ppt/comments/comment5.xml" ContentType="application/vnd.openxmlformats-officedocument.presentationml.comment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comments/comment12.xml" ContentType="application/vnd.openxmlformats-officedocument.presentationml.comments+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comments/comment1.xml" ContentType="application/vnd.openxmlformats-officedocument.presentationml.comments+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comments/comment6.xml" ContentType="application/vnd.openxmlformats-officedocument.presentationml.comments+xml"/>
  <Override PartName="/ppt/comments/comment13.xml" ContentType="application/vnd.openxmlformats-officedocument.presentationml.comments+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commentAuthors.xml" ContentType="application/vnd.openxmlformats-officedocument.presentationml.commentAuthors+xml"/>
  <Override PartName="/ppt/slideLayouts/slideLayout100.xml" ContentType="application/vnd.openxmlformats-officedocument.presentationml.slideLayout+xml"/>
  <Override PartName="/ppt/comments/comment2.xml" ContentType="application/vnd.openxmlformats-officedocument.presentationml.comments+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notesSlides/notesSlide19.xml" ContentType="application/vnd.openxmlformats-officedocument.presentationml.notes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comments/comment7.xml" ContentType="application/vnd.openxmlformats-officedocument.presentationml.comment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comments/comment14.xml" ContentType="application/vnd.openxmlformats-officedocument.presentationml.comments+xml"/>
  <Override PartName="/ppt/slideMasters/slideMaster14.xml" ContentType="application/vnd.openxmlformats-officedocument.presentationml.slideMaster+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comments/comment3.xml" ContentType="application/vnd.openxmlformats-officedocument.presentationml.comments+xml"/>
  <Override PartName="/ppt/comments/comment10.xml" ContentType="application/vnd.openxmlformats-officedocument.presentationml.comments+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comments/comment8.xml" ContentType="application/vnd.openxmlformats-officedocument.presentationml.comments+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comments/comment15.xml" ContentType="application/vnd.openxmlformats-officedocument.presentationml.comments+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notesMasterIdLst>
    <p:notesMasterId r:id="rId34"/>
  </p:notesMasterIdLst>
  <p:sldIdLst>
    <p:sldId id="257" r:id="rId15"/>
    <p:sldId id="258" r:id="rId16"/>
    <p:sldId id="260" r:id="rId17"/>
    <p:sldId id="262" r:id="rId18"/>
    <p:sldId id="263" r:id="rId19"/>
    <p:sldId id="264" r:id="rId20"/>
    <p:sldId id="265" r:id="rId21"/>
    <p:sldId id="266" r:id="rId22"/>
    <p:sldId id="267" r:id="rId23"/>
    <p:sldId id="268" r:id="rId24"/>
    <p:sldId id="256" r:id="rId25"/>
    <p:sldId id="270" r:id="rId26"/>
    <p:sldId id="269" r:id="rId27"/>
    <p:sldId id="271" r:id="rId28"/>
    <p:sldId id="273" r:id="rId29"/>
    <p:sldId id="272" r:id="rId30"/>
    <p:sldId id="276" r:id="rId31"/>
    <p:sldId id="275" r:id="rId32"/>
    <p:sldId id="274" r:id="rId33"/>
  </p:sldIdLst>
  <p:sldSz cx="9144000" cy="6858000" type="screen4x3"/>
  <p:notesSz cx="6858000" cy="9144000"/>
  <p:defaultTextStyle>
    <a:defPPr>
      <a:defRPr lang="en-US"/>
    </a:defPPr>
    <a:lvl1pPr algn="ctr" rtl="0" fontAlgn="base">
      <a:spcBef>
        <a:spcPct val="0"/>
      </a:spcBef>
      <a:spcAft>
        <a:spcPct val="0"/>
      </a:spcAft>
      <a:defRPr sz="2900" kern="1200">
        <a:solidFill>
          <a:srgbClr val="000000"/>
        </a:solidFill>
        <a:latin typeface="Gill Sans" charset="0"/>
        <a:ea typeface="ヒラギノ角ゴ ProN W3" charset="-128"/>
        <a:cs typeface="+mn-cs"/>
        <a:sym typeface="Gill Sans" charset="0"/>
      </a:defRPr>
    </a:lvl1pPr>
    <a:lvl2pPr marL="457200" algn="ctr" rtl="0" fontAlgn="base">
      <a:spcBef>
        <a:spcPct val="0"/>
      </a:spcBef>
      <a:spcAft>
        <a:spcPct val="0"/>
      </a:spcAft>
      <a:defRPr sz="2900" kern="1200">
        <a:solidFill>
          <a:srgbClr val="000000"/>
        </a:solidFill>
        <a:latin typeface="Gill Sans" charset="0"/>
        <a:ea typeface="ヒラギノ角ゴ ProN W3" charset="-128"/>
        <a:cs typeface="+mn-cs"/>
        <a:sym typeface="Gill Sans" charset="0"/>
      </a:defRPr>
    </a:lvl2pPr>
    <a:lvl3pPr marL="914400" algn="ctr" rtl="0" fontAlgn="base">
      <a:spcBef>
        <a:spcPct val="0"/>
      </a:spcBef>
      <a:spcAft>
        <a:spcPct val="0"/>
      </a:spcAft>
      <a:defRPr sz="2900" kern="1200">
        <a:solidFill>
          <a:srgbClr val="000000"/>
        </a:solidFill>
        <a:latin typeface="Gill Sans" charset="0"/>
        <a:ea typeface="ヒラギノ角ゴ ProN W3" charset="-128"/>
        <a:cs typeface="+mn-cs"/>
        <a:sym typeface="Gill Sans" charset="0"/>
      </a:defRPr>
    </a:lvl3pPr>
    <a:lvl4pPr marL="1371600" algn="ctr" rtl="0" fontAlgn="base">
      <a:spcBef>
        <a:spcPct val="0"/>
      </a:spcBef>
      <a:spcAft>
        <a:spcPct val="0"/>
      </a:spcAft>
      <a:defRPr sz="2900" kern="1200">
        <a:solidFill>
          <a:srgbClr val="000000"/>
        </a:solidFill>
        <a:latin typeface="Gill Sans" charset="0"/>
        <a:ea typeface="ヒラギノ角ゴ ProN W3" charset="-128"/>
        <a:cs typeface="+mn-cs"/>
        <a:sym typeface="Gill Sans" charset="0"/>
      </a:defRPr>
    </a:lvl4pPr>
    <a:lvl5pPr marL="1828800" algn="ctr" rtl="0" fontAlgn="base">
      <a:spcBef>
        <a:spcPct val="0"/>
      </a:spcBef>
      <a:spcAft>
        <a:spcPct val="0"/>
      </a:spcAft>
      <a:defRPr sz="29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29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29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29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2900" kern="1200">
        <a:solidFill>
          <a:srgbClr val="000000"/>
        </a:solidFill>
        <a:latin typeface="Gill Sans" charset="0"/>
        <a:ea typeface="ヒラギノ角ゴ ProN W3" charset="-128"/>
        <a:cs typeface="+mn-cs"/>
        <a:sym typeface="Gill Sans"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ott Johnston (Perfect Planit, Inc)" initials="SJ" lastIdx="24" clrIdx="0"/>
  <p:cmAuthor id="1" name="Lisa" initials="L"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37" autoAdjust="0"/>
  </p:normalViewPr>
  <p:slideViewPr>
    <p:cSldViewPr>
      <p:cViewPr>
        <p:scale>
          <a:sx n="80" d="100"/>
          <a:sy n="80" d="100"/>
        </p:scale>
        <p:origin x="-85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0-12-08T10:41:00.753" idx="1">
    <p:pos x="4807" y="1558"/>
    <p:text>The current title is:
Friend Social Media
Fuel the Conversation
We have two stories in this deck: The Social Media=Owned/Paid/Earned working together as an overall strategy story, and how our Social Features fuel the Paid media part.  I think the title should focus on the Social Features—that’s the real meat here.
</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10-12-08T14:56:51.325" idx="12">
    <p:pos x="1494" y="1077"/>
    <p:text>Original headline:
Hit Your Target. 
Every Time.
Original body copy:
Developed to reach over 100 different market segments with thousands of possible combinations.  Allowing you to reach whichever audience you want, where they are, through behavioral, profile and custom targeting.
So if you’re looking to reach internet power users, teen influencers, social media users or daters, we have the right tools.
</p:text>
  </p:cm>
  <p:cm authorId="0" dt="2010-12-08T16:32:46.096" idx="20">
    <p:pos x="1702" y="1768"/>
    <p:text>Changed the headline and fixed the copy here, adding “targeting solutions…”</p:text>
  </p:cm>
  <p:cm authorId="1" dt="2010-12-09T09:59:45.506" idx="9">
    <p:pos x="1362" y="2655"/>
    <p:text>added a (space) between custom and targeting.</p:text>
  </p:cm>
  <p:cm authorId="1" dt="2010-12-09T10:01:15.809" idx="10">
    <p:pos x="15" y="2027"/>
    <p:text>suggest cutting 'Developed'..to meet that implies we hope it will do this...rather than a more difinitive statement like " Reach ove 100 different ..' or something.</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10-12-08T15:20:48.922" idx="14">
    <p:pos x="5413" y="475"/>
    <p:text>Original headline:
What is a Great Marketing Strategy?
Original body copy:
A brand message that resonates with your consumers will spur word of mouth, or in this day and age, digital word of mouth and start the conversation.
A successful marketing plan will then fuel the conversation once it starts, by using social media as a strategy and not just a tactic.
And to turn social media from a tactic into a strategy, you need to use a paid media solution to activate and support your earned media strategy.
</p:text>
  </p:cm>
  <p:cm authorId="0" dt="2010-12-08T16:40:54.708" idx="21">
    <p:pos x="5500" y="880"/>
    <p:text>This is a tough slide to place correctly. In its existing form, it tries to tell our entire Social Media story in one shot. My first choice would be to cut it. My second choice would be to use copy in the notes and showcases it as an example of how this is working (which I’ve done here). 
No matter how we use it, my concern is that of all the companies mentioned/shown, it appears Microsoft only was part of the O’Boy effort—and that was in Norway.  If I were the audience, I would wonder why we don’t have a bunch of examples of well-known companies that we did this for. 
</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10-12-08T15:08:28.576" idx="13">
    <p:pos x="1893" y="1344"/>
    <p:text>Original headline:
Social Media. 
More Than Just Talk.
Body copy:
Microsoft Advertising offers a user friendly and creative product suite that drives awareness and engagement through social media.  Successfully enhancing your marketing plan, delivering on your digital objectives and effectively using paid media to generate earned media.
</p:text>
  </p:cm>
  <p:cm authorId="0" dt="2010-12-08T16:42:39.259" idx="22">
    <p:pos x="2056" y="1744"/>
    <p:text>The wrap up slide. I changed the headline here, but am still flushing this out. I'll work on this last, and am planning on tying it back to the title and second slides.</p:text>
  </p:cm>
  <p:cm authorId="1" dt="2010-12-09T10:04:52.127" idx="11">
    <p:pos x="1018" y="1907"/>
    <p:text>inserted a (space) between 'Advertising' and 'offers'</p:text>
  </p:cm>
</p:cmLst>
</file>

<file path=ppt/comments/comment13.xml><?xml version="1.0" encoding="utf-8"?>
<p:cmLst xmlns:a="http://schemas.openxmlformats.org/drawingml/2006/main" xmlns:r="http://schemas.openxmlformats.org/officeDocument/2006/relationships" xmlns:p="http://schemas.openxmlformats.org/presentationml/2006/main">
  <p:cm authorId="0" dt="2010-12-08T16:43:11.770" idx="23">
    <p:pos x="2392" y="1396"/>
    <p:text>I cut this and put the copy in the notes on slide 2</p:text>
  </p:cm>
</p:cmLst>
</file>

<file path=ppt/comments/comment14.xml><?xml version="1.0" encoding="utf-8"?>
<p:cmLst xmlns:a="http://schemas.openxmlformats.org/drawingml/2006/main" xmlns:r="http://schemas.openxmlformats.org/officeDocument/2006/relationships" xmlns:p="http://schemas.openxmlformats.org/presentationml/2006/main">
  <p:cm authorId="0" dt="2010-12-08T16:45:49.581" idx="24">
    <p:pos x="10" y="10"/>
    <p:text>I cut this, since most of it is covered on slide 3.</p:text>
  </p:cm>
</p:cmLst>
</file>

<file path=ppt/comments/comment15.xml><?xml version="1.0" encoding="utf-8"?>
<p:cmLst xmlns:a="http://schemas.openxmlformats.org/drawingml/2006/main" xmlns:r="http://schemas.openxmlformats.org/officeDocument/2006/relationships" xmlns:p="http://schemas.openxmlformats.org/presentationml/2006/main">
  <p:cm authorId="0" dt="2010-12-08T15:27:57.457" idx="15">
    <p:pos x="3610" y="900"/>
    <p:text>This is a version of the Old Spice slide with their alternate copy</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0-12-08T11:16:25.939" idx="2">
    <p:pos x="5208" y="1701"/>
    <p:text>Original headline:
The Media Behind Social Media.
Original copy:
Social media is a great tactic to create awareness and engagement, but only when part of a well-planned digital marketing strategy.
When using social media to generate earned media, it’s important to use paid media effectively.
</p:text>
  </p:cm>
  <p:cm authorId="0" dt="2010-12-08T16:12:32.458" idx="16">
    <p:pos x="5418" y="2002"/>
    <p:text>I changed the headline here, as I don't think The media behind Social Media really says anything. I replaced it with more of a conversational statement that I think sums up a key question/thought our audience has about Social Media.
I also worked earned, paid, and owned media into the copy, without trying to explain the tactic/strategy vision. I took the definitions of the three media’s from the next slide, added them to the speaker notes here, and then removed the e/p/o media slide.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0-12-08T12:52:13.366" idx="4">
    <p:pos x="1636" y="976"/>
    <p:text>Original headline:
Fuel the Conversation
Original copy:
Social media can add value to your existing campaign, but it takes more than a Facebook page and a Twitter account. Conversations don’t start themselves.  And that’s where Microsoft Advertising comes in.
We provide the right audience, generate awareness and increase engagement, by connecting with consumers where they are living their digital lives – on Facebook, Twitter and Windows Live Messenger.
</p:text>
  </p:cm>
  <p:cm authorId="0" dt="2010-12-08T16:25:36.311" idx="17">
    <p:pos x="1870" y="1282"/>
    <p:text>Changed the headline and copy to be more conversational. Worked paid media into the copy. Removed right audience (covered under Targeting on slide 10), generate awareness and increase engagement (covered on the slide 2). 
Added the notes from The Strategy of Social Media slide that was after this one, then removed that slide. Most of the copy on it is redundant (such as the mention of awareness and engagement), or just trumpets MS expertise. The part about “the multitude of properties and environments…” is valuable, so I could potentially rework this slide to focus on that. But I think having it in the notes here is enough.</p:text>
  </p:cm>
  <p:cm authorId="1" dt="2010-12-09T09:46:37.261" idx="1">
    <p:pos x="1930" y="2948"/>
    <p:text>added 's' to connect</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0-12-08T14:25:24.155" idx="6">
    <p:pos x="5524" y="1344"/>
    <p:text>Original headline:
Quick-Turn, Scalable, Multi-Market Solutions.
Original copy:
From rich-media features and targeting segments to mobile solutions, we help you deliver on all of your objectives through quick-turn, multiple market social media offerings.
Create an immediate, stand-alone social media element to your campaign, or a quick and easy enhancement to any rich media banners that form part of your existing digital plan.
</p:text>
  </p:cm>
  <p:cm authorId="0" dt="2010-12-08T16:30:04.899" idx="18">
    <p:pos x="5314" y="1642"/>
    <p:text>Changed the headline and copy to be more conversational, and removed the marketing-speak (“through quick-turn, multiple market social media offerings.”) 
Also shortened the copy here. This is the transition to the Social Features and the headline is designed to answer the question we pose in the previous slide (How do you fuel the conversation?).</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0-12-08T14:33:13.868" idx="7">
    <p:pos x="1737" y="1344"/>
    <p:text>Original Headline:
Rich Media Social Feature #1: Social Polls.
Original copy:
Invite users to share their votes in response to brand-sponsored questions.
Aggregate poll results across all of your placements and enable users to post comments to Facebook, Twitter and Windows Live.
Deploy a quick, light-touch feature to encourage user engagement.
</p:text>
  </p:cm>
  <p:cm authorId="0" dt="2010-12-08T16:31:20.482" idx="19">
    <p:pos x="1204" y="1366"/>
    <p:text>Same basic changes on all 5 of the Social Features slides: Removed the big headline, shortened the copy where possible. I think the visual should be telling the story on these slides as much as possible. </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0-12-08T14:44:23.853" idx="9">
    <p:pos x="4534" y="1498"/>
    <p:text>Original headline:
Rich Media Social Feature #2: 
Social Streams.
Body copy:
Display positive messages from Twitter and other commenting platforms about an advertiser or campaign.
Employ real comments from fans, consumers, bloggers and corporate Twitter accounts.
Invite users to join the conversation by leaving their own message or clicking on any message to learn more.
</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0-12-08T14:38:54.734" idx="8">
    <p:pos x="1737" y="1344"/>
    <p:text>Original headline:
Rich Media Social Feature #3: Social Video Players.
Original copy:
Enable users to easily re-post the videos to their Facebook, Twitter and Windows Live accounts using built-in icons.
Add additional social actions, such as a social poll or quiz, after the video completes, resulting in increased viral potential of in-banner video and easier sharing for users.
</p:text>
  </p:cm>
  <p:cm authorId="1" dt="2010-12-09T09:53:52.138" idx="3">
    <p:pos x="1960" y="2671"/>
    <p:text>suggest replacing 'completes' with 'ends'.</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0-12-08T14:46:59.905" idx="10">
    <p:pos x="4771" y="911"/>
    <p:text>Original headline:
Rich Media Social Feature #4: Social Momentum.
Original copy:
Utilize the power of peer influence to reinforce a call to action.
Dynamically create socially relevant messages for each user to show the popularity of the product among the user’s community.
Track, in real time, which messages and which communities are driving the strongest results.
</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0-12-08T14:51:48.527" idx="11">
    <p:pos x="1749" y="1344"/>
    <p:text>Original headline:
Rich Media Social Feature #5: Social Hubs.
Original body copy:
Pull together multiple social actions, enabling users to use social streams, social videos, social polls and social momentum to fully engage with a brand.
Harness all the functionality of a micro-site with the reach of an ad unit.
Create a one-stop unit that drives social engagement, pulls in content from the largest social communities and pushes out multiple interactions.
</p:text>
  </p:cm>
  <p:cm authorId="1" dt="2010-12-09T09:57:09.519" idx="6">
    <p:pos x="1877" y="2154"/>
    <p:text>suggest replacing 'enabling people to use'
' with ' so people can use'
suggest cutting redundant use of 'social' in graph 1.</p:text>
  </p:cm>
  <p:cm authorId="1" dt="2010-12-09T09:57:57.203" idx="7">
    <p:pos x="-7" y="2888"/>
    <p:text>suggest replacing 'unit' with 'spot' </p:text>
  </p:cm>
  <p:cm authorId="1" dt="2010-12-09T09:58:40.459" idx="8">
    <p:pos x="1197" y="3253"/>
    <p:text>suggest replacing 'pushes out' with 'leads to' or 'motivates'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1"/>
          <p:cNvSpPr>
            <a:spLocks noRo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p:spPr>
      </p:sp>
      <p:sp>
        <p:nvSpPr>
          <p:cNvPr id="18434"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ＭＳ Ｐゴシック" charset="-128"/>
        <a:cs typeface="ＭＳ Ｐゴシック" charset="-128"/>
      </a:defRPr>
    </a:lvl1pPr>
    <a:lvl2pPr marL="457200" algn="l" rtl="0" eaLnBrk="0" fontAlgn="base" hangingPunct="0">
      <a:spcBef>
        <a:spcPct val="0"/>
      </a:spcBef>
      <a:spcAft>
        <a:spcPct val="0"/>
      </a:spcAft>
      <a:defRPr sz="1200" kern="1200">
        <a:solidFill>
          <a:schemeClr val="tx1"/>
        </a:solidFill>
        <a:latin typeface="Gill Sans" charset="0"/>
        <a:ea typeface="ＭＳ Ｐゴシック" charset="-128"/>
        <a:cs typeface="+mn-cs"/>
      </a:defRPr>
    </a:lvl2pPr>
    <a:lvl3pPr marL="914400" algn="l" rtl="0" eaLnBrk="0" fontAlgn="base" hangingPunct="0">
      <a:spcBef>
        <a:spcPct val="0"/>
      </a:spcBef>
      <a:spcAft>
        <a:spcPct val="0"/>
      </a:spcAft>
      <a:defRPr sz="1200" kern="1200">
        <a:solidFill>
          <a:schemeClr val="tx1"/>
        </a:solidFill>
        <a:latin typeface="Gill Sans" charset="0"/>
        <a:ea typeface="ＭＳ Ｐゴシック" charset="-128"/>
        <a:cs typeface="+mn-cs"/>
      </a:defRPr>
    </a:lvl3pPr>
    <a:lvl4pPr marL="1371600" algn="l" rtl="0" eaLnBrk="0" fontAlgn="base" hangingPunct="0">
      <a:spcBef>
        <a:spcPct val="0"/>
      </a:spcBef>
      <a:spcAft>
        <a:spcPct val="0"/>
      </a:spcAft>
      <a:defRPr sz="1200" kern="1200">
        <a:solidFill>
          <a:schemeClr val="tx1"/>
        </a:solidFill>
        <a:latin typeface="Gill Sans" charset="0"/>
        <a:ea typeface="ＭＳ Ｐゴシック" charset="-128"/>
        <a:cs typeface="+mn-cs"/>
      </a:defRPr>
    </a:lvl4pPr>
    <a:lvl5pPr marL="1828800" algn="l" rtl="0" eaLnBrk="0" fontAlgn="base" hangingPunct="0">
      <a:spcBef>
        <a:spcPct val="0"/>
      </a:spcBef>
      <a:spcAft>
        <a:spcPct val="0"/>
      </a:spcAft>
      <a:defRPr sz="1200" kern="1200">
        <a:solidFill>
          <a:schemeClr val="tx1"/>
        </a:solidFill>
        <a:latin typeface="Gill San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noTextEdit="1"/>
          </p:cNvSpPr>
          <p:nvPr>
            <p:ph type="sldImg"/>
          </p:nvPr>
        </p:nvSpPr>
        <p:spPr>
          <a:solidFill>
            <a:srgbClr val="FFFFFF"/>
          </a:solidFill>
          <a:ln/>
        </p:spPr>
      </p:sp>
      <p:sp>
        <p:nvSpPr>
          <p:cNvPr id="44035" name="Rectangle 2"/>
          <p:cNvSpPr>
            <a:spLocks noChangeArrowheads="1"/>
          </p:cNvSpPr>
          <p:nvPr>
            <p:ph type="body" idx="1"/>
          </p:nvPr>
        </p:nvSpPr>
        <p:spPr>
          <a:noFill/>
          <a:ln/>
        </p:spPr>
        <p:txBody>
          <a:bodyPr/>
          <a:lstStyle/>
          <a:p>
            <a:pPr marL="38100" eaLnBrk="1" hangingPunct="1"/>
            <a:r>
              <a:rPr lang="en-US" sz="600" smtClean="0">
                <a:solidFill>
                  <a:srgbClr val="000000"/>
                </a:solidFill>
                <a:latin typeface="Lucida Grande" charset="0"/>
                <a:sym typeface="Lucida Grande" charset="0"/>
              </a:rPr>
              <a:t>A breakdown of some of our segments: </a:t>
            </a:r>
          </a:p>
          <a:p>
            <a:pPr marL="38100" eaLnBrk="1" hangingPunct="1"/>
            <a:endParaRPr lang="en-US" sz="600" smtClean="0">
              <a:solidFill>
                <a:srgbClr val="000000"/>
              </a:solidFill>
              <a:latin typeface="Lucida Grande" charset="0"/>
              <a:sym typeface="Lucida Grande" charset="0"/>
            </a:endParaRPr>
          </a:p>
          <a:p>
            <a:pPr marL="38100" eaLnBrk="1" hangingPunct="1"/>
            <a:r>
              <a:rPr lang="en-US" sz="600" b="1" smtClean="0">
                <a:solidFill>
                  <a:srgbClr val="000000"/>
                </a:solidFill>
                <a:latin typeface="Lucida Grande" charset="0"/>
                <a:sym typeface="Lucida Grande" charset="0"/>
              </a:rPr>
              <a:t>The Internet Power User.</a:t>
            </a:r>
            <a:r>
              <a:rPr lang="en-US" sz="600" smtClean="0">
                <a:solidFill>
                  <a:srgbClr val="000000"/>
                </a:solidFill>
                <a:latin typeface="Lucida Grande" charset="0"/>
                <a:sym typeface="Lucida Grande" charset="0"/>
              </a:rPr>
              <a:t> She is online 24/7 and can’t live without the internet.  You can find her checking her email or uploading her favorite picture online.</a:t>
            </a:r>
          </a:p>
          <a:p>
            <a:pPr marL="38100" eaLnBrk="1" hangingPunct="1"/>
            <a:endParaRPr lang="en-US" sz="600" smtClean="0">
              <a:solidFill>
                <a:srgbClr val="000000"/>
              </a:solidFill>
              <a:latin typeface="Lucida Grande" charset="0"/>
              <a:sym typeface="Lucida Grande" charset="0"/>
            </a:endParaRPr>
          </a:p>
          <a:p>
            <a:pPr marL="38100" eaLnBrk="1" hangingPunct="1"/>
            <a:r>
              <a:rPr lang="en-US" sz="600" b="1" smtClean="0">
                <a:solidFill>
                  <a:srgbClr val="000000"/>
                </a:solidFill>
                <a:latin typeface="Lucida Grande" charset="0"/>
                <a:sym typeface="Lucida Grande" charset="0"/>
              </a:rPr>
              <a:t>The Teen Influencer.</a:t>
            </a:r>
            <a:r>
              <a:rPr lang="en-US" sz="600" smtClean="0">
                <a:solidFill>
                  <a:srgbClr val="000000"/>
                </a:solidFill>
                <a:latin typeface="Lucida Grande" charset="0"/>
                <a:sym typeface="Lucida Grande" charset="0"/>
              </a:rPr>
              <a:t> She is a busy teenager who reads up on fashion news online, searching for the latest summer dresses and tweeting her friends about the latest summer fashions.</a:t>
            </a:r>
          </a:p>
          <a:p>
            <a:pPr marL="38100" eaLnBrk="1" hangingPunct="1"/>
            <a:endParaRPr lang="en-US" sz="600" smtClean="0">
              <a:solidFill>
                <a:srgbClr val="000000"/>
              </a:solidFill>
              <a:latin typeface="Lucida Grande" charset="0"/>
              <a:sym typeface="Lucida Grande" charset="0"/>
            </a:endParaRPr>
          </a:p>
          <a:p>
            <a:pPr marL="38100" eaLnBrk="1" hangingPunct="1"/>
            <a:r>
              <a:rPr lang="en-US" sz="600" b="1" smtClean="0">
                <a:solidFill>
                  <a:srgbClr val="000000"/>
                </a:solidFill>
                <a:latin typeface="Lucida Grande" charset="0"/>
                <a:sym typeface="Lucida Grande" charset="0"/>
              </a:rPr>
              <a:t>The Social Media User.</a:t>
            </a:r>
            <a:r>
              <a:rPr lang="en-US" sz="600" smtClean="0">
                <a:solidFill>
                  <a:srgbClr val="000000"/>
                </a:solidFill>
                <a:latin typeface="Lucida Grande" charset="0"/>
                <a:sym typeface="Lucida Grande" charset="0"/>
              </a:rPr>
              <a:t> She is busy texting her friends, playing games on her cell phone or blogging online.</a:t>
            </a:r>
          </a:p>
          <a:p>
            <a:pPr marL="38100" eaLnBrk="1" hangingPunct="1"/>
            <a:endParaRPr lang="en-US" sz="600" smtClean="0">
              <a:solidFill>
                <a:srgbClr val="000000"/>
              </a:solidFill>
              <a:latin typeface="Lucida Grande" charset="0"/>
              <a:sym typeface="Lucida Grande" charset="0"/>
            </a:endParaRPr>
          </a:p>
          <a:p>
            <a:pPr marL="38100" eaLnBrk="1" hangingPunct="1"/>
            <a:r>
              <a:rPr lang="en-US" sz="600" b="1" smtClean="0">
                <a:solidFill>
                  <a:srgbClr val="000000"/>
                </a:solidFill>
                <a:latin typeface="Lucida Grande" charset="0"/>
                <a:sym typeface="Lucida Grande" charset="0"/>
              </a:rPr>
              <a:t>The Daters.</a:t>
            </a:r>
            <a:r>
              <a:rPr lang="en-US" sz="600" smtClean="0">
                <a:solidFill>
                  <a:srgbClr val="000000"/>
                </a:solidFill>
                <a:latin typeface="Lucida Grande" charset="0"/>
                <a:sym typeface="Lucida Grande" charset="0"/>
              </a:rPr>
              <a:t> These are people making social connections online.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smtClean="0"/>
              <a:t>Examples of great marketing strategy becoming great social stories:</a:t>
            </a:r>
          </a:p>
          <a:p>
            <a:endParaRPr lang="en-US" smtClean="0"/>
          </a:p>
          <a:p>
            <a:r>
              <a:rPr lang="en-US" b="1" smtClean="0"/>
              <a:t>Old Spice’s </a:t>
            </a:r>
            <a:r>
              <a:rPr lang="en-US" smtClean="0"/>
              <a:t>“The Man Your Man Could Smell Like” spot from Wieden + Kennedy Portland was launched in February during the Super Bowl. It featured Isaiah Mustafa, a former NFL athlete, in excellent, compelling creative and became an almost immediate hit online. </a:t>
            </a:r>
          </a:p>
          <a:p>
            <a:endParaRPr lang="en-US" smtClean="0"/>
          </a:p>
          <a:p>
            <a:r>
              <a:rPr lang="en-US" smtClean="0"/>
              <a:t>The campaign got its start from traditional TV commercials, supplemented by cinema ads (paid). Then the campaign migrated to an interactive mix of brand microsite with Facebook and Twitter pages (owned), and continued its momentum through consumer interaction and word-of-mouth on social sites and beyond (earned). Finally, the campaign gets continued lift from additional online advertising -- both banner and video ads -- which FUELED traffic back to the brand's site and social-media pages. </a:t>
            </a:r>
          </a:p>
          <a:p>
            <a:endParaRPr lang="en-US" smtClean="0"/>
          </a:p>
          <a:p>
            <a:r>
              <a:rPr lang="en-US" smtClean="0"/>
              <a:t>-More people watched its videos in 24 hours than those who watched Obama’s presidential victory speech </a:t>
            </a:r>
          </a:p>
          <a:p>
            <a:r>
              <a:rPr lang="en-US" smtClean="0"/>
              <a:t>-Total video views reached 40 million in a week. </a:t>
            </a:r>
          </a:p>
          <a:p>
            <a:r>
              <a:rPr lang="en-US" smtClean="0"/>
              <a:t>-Campaign impressions: 1.4 billion. </a:t>
            </a:r>
          </a:p>
          <a:p>
            <a:r>
              <a:rPr lang="en-US" smtClean="0"/>
              <a:t>-Since the campaign launched, Old Spice Bodywash sales are up 27%; in the last three months up 55%; and in the last month up 107% </a:t>
            </a:r>
          </a:p>
          <a:p>
            <a:endParaRPr lang="en-US" smtClean="0"/>
          </a:p>
          <a:p>
            <a:r>
              <a:rPr lang="en-US" b="1" smtClean="0"/>
              <a:t>O’Boy: </a:t>
            </a:r>
            <a:r>
              <a:rPr lang="en-GB" smtClean="0"/>
              <a:t>The manufacturers of O’boy, a typical ‘after-school’ drink, wanted to find new ways to engage with its consumers. Specifically looking to target Norwegian teenagers, the main objective was to create a buzz around the drink via branded, integrated content and real time involvement. That’s where Microsoft Advertising came in, and a partnership was formed.</a:t>
            </a:r>
            <a:endParaRPr lang="en-US" smtClean="0"/>
          </a:p>
          <a:p>
            <a:endParaRPr lang="en-GB" smtClean="0"/>
          </a:p>
          <a:p>
            <a:r>
              <a:rPr lang="en-GB" smtClean="0"/>
              <a:t>The O’boy campaign kicked off with a specially created bespoke MSN area featuring a mini-golf game (547,400 games played), a downloadable Windows Live Messenger Personal Expression Pack distributing O’boy emoticons and wallpapers, a Windows Live Messenger Tab which was opened over 22, 000 times, and Facebook integration which grabbed over 45, 000 interactive fans. All this activity was supported by banner placements on Windows Live and on the Microsoft Advertising Network.</a:t>
            </a:r>
          </a:p>
          <a:p>
            <a:endParaRPr lang="en-GB" smtClean="0"/>
          </a:p>
          <a:p>
            <a:r>
              <a:rPr lang="en-GB" smtClean="0"/>
              <a:t>The campaign was a huge success and O’boy’s market share rose to an all-time high with an increase of 5%. Partnering with Microsoft Advertising allowed Oh boy to target an exact audience thanks to innovative and interactive solutions on MSN and Windows Live Messenger.</a:t>
            </a:r>
            <a:endParaRPr lang="en-US" smtClean="0"/>
          </a:p>
          <a:p>
            <a:r>
              <a:rPr lang="en-GB" smtClean="0"/>
              <a:t> </a:t>
            </a:r>
            <a:endParaRPr lang="en-US" smtClean="0"/>
          </a:p>
          <a:p>
            <a:r>
              <a:rPr lang="en-GB" smtClean="0"/>
              <a:t>PULL-OUT STATS:</a:t>
            </a:r>
            <a:endParaRPr lang="en-US" smtClean="0"/>
          </a:p>
          <a:p>
            <a:r>
              <a:rPr lang="en-GB" smtClean="0"/>
              <a:t> </a:t>
            </a:r>
            <a:endParaRPr lang="en-US" smtClean="0"/>
          </a:p>
          <a:p>
            <a:r>
              <a:rPr lang="en-GB" smtClean="0"/>
              <a:t>177,719 total visits </a:t>
            </a:r>
            <a:endParaRPr lang="en-US" smtClean="0"/>
          </a:p>
          <a:p>
            <a:r>
              <a:rPr lang="en-GB" smtClean="0"/>
              <a:t>547,400 total games played </a:t>
            </a:r>
            <a:endParaRPr lang="en-US" smtClean="0"/>
          </a:p>
          <a:p>
            <a:r>
              <a:rPr lang="en-GB" smtClean="0"/>
              <a:t>3.1 average games played per visit </a:t>
            </a:r>
            <a:endParaRPr lang="en-US" smtClean="0"/>
          </a:p>
          <a:p>
            <a:r>
              <a:rPr lang="en-GB" smtClean="0"/>
              <a:t>8 min 16 sec average time spent per visit </a:t>
            </a:r>
            <a:endParaRPr lang="en-US" smtClean="0"/>
          </a:p>
          <a:p>
            <a:r>
              <a:rPr lang="en-GB" smtClean="0"/>
              <a:t> </a:t>
            </a:r>
            <a:endParaRPr lang="en-US" smtClean="0"/>
          </a:p>
          <a:p>
            <a:r>
              <a:rPr lang="en-GB" smtClean="0"/>
              <a:t>QUOTE:</a:t>
            </a:r>
            <a:endParaRPr lang="en-US" smtClean="0"/>
          </a:p>
          <a:p>
            <a:r>
              <a:rPr lang="en-GB" smtClean="0"/>
              <a:t>“Microsoft Advertising helped us realise how important it is to get actively involved with your key audience, helping them to buy into the brand. The interactive offerings really make a huge difference.”</a:t>
            </a:r>
            <a:endParaRPr lang="en-US" smtClean="0"/>
          </a:p>
          <a:p>
            <a:endParaRPr lang="en-US" smtClean="0"/>
          </a:p>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smtClean="0"/>
              <a:t>Here is a list of our rich media vendors who have confirmed that they can implement these social features, as well as a summary of their geo coverage.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smtClean="0"/>
              <a:t>Here is a list of our rich media vendors who have confirmed that they can implement these social features, as well as a summary of their geo coverage.</a:t>
            </a:r>
          </a:p>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smtClean="0"/>
              <a:t>We are excited to announce our new partnership with socialmedia.com!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ChangeArrowheads="1" noTextEdit="1"/>
          </p:cNvSpPr>
          <p:nvPr>
            <p:ph type="sldImg"/>
          </p:nvPr>
        </p:nvSpPr>
        <p:spPr>
          <a:solidFill>
            <a:srgbClr val="FFFFFF"/>
          </a:solidFill>
          <a:ln/>
        </p:spPr>
      </p:sp>
      <p:sp>
        <p:nvSpPr>
          <p:cNvPr id="52227" name="Rectangle 2"/>
          <p:cNvSpPr>
            <a:spLocks noChangeArrowheads="1"/>
          </p:cNvSpPr>
          <p:nvPr>
            <p:ph type="body" idx="1"/>
          </p:nvPr>
        </p:nvSpPr>
        <p:spPr>
          <a:noFill/>
          <a:ln/>
        </p:spPr>
        <p:txBody>
          <a:bodyPr/>
          <a:lstStyle/>
          <a:p>
            <a:pPr marL="39688" eaLnBrk="1" hangingPunct="1"/>
            <a:r>
              <a:rPr lang="en-US" sz="600" smtClean="0">
                <a:solidFill>
                  <a:srgbClr val="000000"/>
                </a:solidFill>
                <a:latin typeface="Lucida Grande" charset="0"/>
                <a:sym typeface="Lucida Grande" charset="0"/>
              </a:rPr>
              <a:t>We can reach an engaged audience of 720 million users who are already interacting with one another through our MSN properties, like MSNBC, Windows Live, Xbox LIVE and our mobile environment. (Microsoft Internal)</a:t>
            </a:r>
          </a:p>
          <a:p>
            <a:pPr marL="39688" eaLnBrk="1" hangingPunct="1"/>
            <a:endParaRPr lang="en-US" sz="2200" smtClean="0">
              <a:latin typeface="Lucida Grande" charset="0"/>
              <a:sym typeface="Lucida Grande" charset="0"/>
            </a:endParaRPr>
          </a:p>
          <a:p>
            <a:pPr marL="39688" eaLnBrk="1" hangingPunct="1"/>
            <a:r>
              <a:rPr lang="en-US" sz="600" smtClean="0">
                <a:solidFill>
                  <a:srgbClr val="000000"/>
                </a:solidFill>
                <a:latin typeface="Lucida Grande" charset="0"/>
                <a:sym typeface="Lucida Grande" charset="0"/>
              </a:rPr>
              <a:t>We offer a seamless experience through a trusted environment, utilizing our social tools that are already deeply integrated into MSN, Windows Live and Bing.</a:t>
            </a:r>
          </a:p>
          <a:p>
            <a:pPr marL="39688" eaLnBrk="1" hangingPunct="1"/>
            <a:endParaRPr lang="en-US" sz="2200" smtClean="0">
              <a:latin typeface="Lucida Grande" charset="0"/>
              <a:sym typeface="Lucida Grande" charset="0"/>
            </a:endParaRPr>
          </a:p>
          <a:p>
            <a:pPr marL="39688" eaLnBrk="1" hangingPunct="1"/>
            <a:r>
              <a:rPr lang="en-US" sz="600" smtClean="0">
                <a:solidFill>
                  <a:srgbClr val="000000"/>
                </a:solidFill>
                <a:latin typeface="Lucida Grande" charset="0"/>
                <a:sym typeface="Lucida Grande" charset="0"/>
              </a:rPr>
              <a:t>44% of online gamers also connect and socialize with others through popular consoles, like Xbox, and web properties, such as Xbox LIVE. (Wunderman Study: “What’s on their Screens, What’s on their Minds: Reaching and Engaging the Multi-Screen Consumer.” 2010)</a:t>
            </a:r>
          </a:p>
          <a:p>
            <a:pPr marL="39688" eaLnBrk="1" hangingPunct="1"/>
            <a:endParaRPr lang="en-US" sz="2200" smtClean="0">
              <a:latin typeface="Lucida Grande" charset="0"/>
              <a:sym typeface="Lucida Grande" charset="0"/>
            </a:endParaRPr>
          </a:p>
          <a:p>
            <a:pPr marL="39688" eaLnBrk="1" hangingPunct="1"/>
            <a:r>
              <a:rPr lang="en-US" sz="600" smtClean="0">
                <a:solidFill>
                  <a:srgbClr val="000000"/>
                </a:solidFill>
                <a:latin typeface="Lucida Grande" charset="0"/>
                <a:sym typeface="Lucida Grande" charset="0"/>
              </a:rPr>
              <a:t>Nearly 52 million visitors go to Facebook from Microsoft sites – that’s more than the combined populations of Spain and New Zealand.  Over 49 million come to Microsoft sites from Facebook. (http://en.wikipedia.org/wiki/List_of_countries_by_population- June 2010 Comscore Key Measures Data (51.8 Million Microsoft Sites UUs, source traffic))</a:t>
            </a:r>
          </a:p>
          <a:p>
            <a:pPr marL="39688" eaLnBrk="1" hangingPunct="1"/>
            <a:endParaRPr lang="en-US" sz="600" smtClean="0">
              <a:solidFill>
                <a:srgbClr val="000000"/>
              </a:solidFill>
              <a:latin typeface="Lucida Grande" charset="0"/>
              <a:sym typeface="Lucida Grande" charset="0"/>
            </a:endParaRPr>
          </a:p>
          <a:p>
            <a:pPr marL="39688" eaLnBrk="1" hangingPunct="1"/>
            <a:r>
              <a:rPr lang="en-US" sz="600" smtClean="0">
                <a:solidFill>
                  <a:srgbClr val="000000"/>
                </a:solidFill>
                <a:latin typeface="Lucida Grande" charset="0"/>
                <a:sym typeface="Lucida Grande" charset="0"/>
              </a:rPr>
              <a:t>While Facebook offers advanced profile targeting (interests, groups), re-messaging and other advanced targeting solutions on MSA delivers additional brand engagement.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smtClean="0"/>
              <a:t>Advertisers like Old Spice, Nike, Burger King and Ford are redefining what makes a great marketing campaign.</a:t>
            </a:r>
          </a:p>
          <a:p>
            <a:endParaRPr lang="en-US" smtClean="0"/>
          </a:p>
          <a:p>
            <a:r>
              <a:rPr lang="en-US" smtClean="0"/>
              <a:t>Using traditional advertising, intertwined with a digital strategy that comprises of websites, rich media and social media, they have blurred the lines between paying to get your message out and using consumers to promote their brand through word of mouth.</a:t>
            </a:r>
          </a:p>
          <a:p>
            <a:endParaRPr lang="en-US" smtClean="0"/>
          </a:p>
          <a:p>
            <a:r>
              <a:rPr lang="en-US" smtClean="0"/>
              <a:t>Understanding these new tactics and knowing when and where to implement them is now the difference between a success story and no story.</a:t>
            </a:r>
          </a:p>
          <a:p>
            <a:endParaRPr lang="en-US" smtClean="0"/>
          </a:p>
          <a:p>
            <a:r>
              <a:rPr lang="en-US" smtClean="0"/>
              <a:t>Examples of great marketing strategy becoming great social stories:</a:t>
            </a:r>
          </a:p>
          <a:p>
            <a:endParaRPr lang="en-US" smtClean="0"/>
          </a:p>
          <a:p>
            <a:r>
              <a:rPr lang="en-US" b="1" smtClean="0"/>
              <a:t>Old Spice’s </a:t>
            </a:r>
            <a:r>
              <a:rPr lang="en-US" smtClean="0"/>
              <a:t>“The Man Your Man Could Smell Like” spot from Wieden + Kennedy Portland was launched in February during the Super Bowl. It featured Isaiah Mustafa, a former NFL athlete, in excellent, compelling creative and became an almost immediate hit online. </a:t>
            </a:r>
          </a:p>
          <a:p>
            <a:endParaRPr lang="en-US" smtClean="0"/>
          </a:p>
          <a:p>
            <a:r>
              <a:rPr lang="en-US" smtClean="0"/>
              <a:t>The campaign got its start from traditional TV commercials, supplemented by cinema ads (paid). Then the campaign migrated to an interactive mix of brand microsite with Facebook and Twitter pages (owned), and continued its momentum through consumer interaction and word-of-mouth on social sites and beyond (earned). Finally, the campaign gets continued lift from additional online advertising -- both banner and video ads -- which FUELED traffic back to the brand's site and social-media pages. </a:t>
            </a:r>
          </a:p>
          <a:p>
            <a:endParaRPr lang="en-US" smtClean="0"/>
          </a:p>
          <a:p>
            <a:r>
              <a:rPr lang="en-US" smtClean="0"/>
              <a:t>-More people watched its videos in 24 hours than those who watched Obama’s presidential victory speech </a:t>
            </a:r>
          </a:p>
          <a:p>
            <a:r>
              <a:rPr lang="en-US" smtClean="0"/>
              <a:t>-Total video views reached 40 million in a week. </a:t>
            </a:r>
          </a:p>
          <a:p>
            <a:r>
              <a:rPr lang="en-US" smtClean="0"/>
              <a:t>-Campaign impressions: 1.4 billion. </a:t>
            </a:r>
          </a:p>
          <a:p>
            <a:r>
              <a:rPr lang="en-US" smtClean="0"/>
              <a:t>-Since the campaign launched, Old Spice Bodywash sales are up 27%; in the last three months up 55%; and in the last month up 107% </a:t>
            </a:r>
          </a:p>
          <a:p>
            <a:endParaRPr lang="en-US" smtClean="0"/>
          </a:p>
          <a:p>
            <a:r>
              <a:rPr lang="en-US" b="1" smtClean="0"/>
              <a:t>O’Boy: </a:t>
            </a:r>
            <a:r>
              <a:rPr lang="en-GB" smtClean="0"/>
              <a:t>The manufacturers of O’boy, a typical ‘after-school’ drink, wanted to find new ways to engage with its consumers. Specifically looking to target Norwegian teenagers, the main objective was to create a buzz around the drink via branded, integrated content and real time involvement. That’s where Microsoft Advertising came in, and a partnership was formed.</a:t>
            </a:r>
            <a:endParaRPr lang="en-US" smtClean="0"/>
          </a:p>
          <a:p>
            <a:endParaRPr lang="en-GB" smtClean="0"/>
          </a:p>
          <a:p>
            <a:r>
              <a:rPr lang="en-GB" smtClean="0"/>
              <a:t>The O’boy campaign kicked off with a specially created bespoke MSN area featuring a mini-golf game (547,400 games played), a downloadable Windows Live Messenger Personal Expression Pack distributing O’boy emoticons and wallpapers, a Windows Live Messenger Tab which was opened over 22, 000 times, and Facebook integration which grabbed over 45, 000 interactive fans. All this activity was supported by banner placements on Windows Live and on the Microsoft Advertising Network.</a:t>
            </a:r>
          </a:p>
          <a:p>
            <a:endParaRPr lang="en-GB" smtClean="0"/>
          </a:p>
          <a:p>
            <a:r>
              <a:rPr lang="en-GB" smtClean="0"/>
              <a:t>The campaign was a huge success and O’boy’s market share rose to an all-time high with an increase of 5%. Partnering with Microsoft Advertising allowed Oh boy to target an exact audience thanks to innovative and interactive solutions on MSN and Windows Live Messenger.</a:t>
            </a:r>
            <a:endParaRPr lang="en-US" smtClean="0"/>
          </a:p>
          <a:p>
            <a:r>
              <a:rPr lang="en-GB" smtClean="0"/>
              <a:t> </a:t>
            </a:r>
            <a:endParaRPr lang="en-US" smtClean="0"/>
          </a:p>
          <a:p>
            <a:r>
              <a:rPr lang="en-GB" smtClean="0"/>
              <a:t>PULL-OUT STATS:</a:t>
            </a:r>
            <a:endParaRPr lang="en-US" smtClean="0"/>
          </a:p>
          <a:p>
            <a:r>
              <a:rPr lang="en-GB" smtClean="0"/>
              <a:t> </a:t>
            </a:r>
            <a:endParaRPr lang="en-US" smtClean="0"/>
          </a:p>
          <a:p>
            <a:r>
              <a:rPr lang="en-GB" smtClean="0"/>
              <a:t>177,719 total visits </a:t>
            </a:r>
            <a:endParaRPr lang="en-US" smtClean="0"/>
          </a:p>
          <a:p>
            <a:r>
              <a:rPr lang="en-GB" smtClean="0"/>
              <a:t>547,400 total games played </a:t>
            </a:r>
            <a:endParaRPr lang="en-US" smtClean="0"/>
          </a:p>
          <a:p>
            <a:r>
              <a:rPr lang="en-GB" smtClean="0"/>
              <a:t>3.1 average games played per visit </a:t>
            </a:r>
            <a:endParaRPr lang="en-US" smtClean="0"/>
          </a:p>
          <a:p>
            <a:r>
              <a:rPr lang="en-GB" smtClean="0"/>
              <a:t>8 min 16 sec average time spent per visit </a:t>
            </a:r>
            <a:endParaRPr lang="en-US" smtClean="0"/>
          </a:p>
          <a:p>
            <a:r>
              <a:rPr lang="en-GB" smtClean="0"/>
              <a:t> </a:t>
            </a:r>
            <a:endParaRPr lang="en-US" smtClean="0"/>
          </a:p>
          <a:p>
            <a:r>
              <a:rPr lang="en-GB" smtClean="0"/>
              <a:t>QUOTE:</a:t>
            </a:r>
            <a:endParaRPr lang="en-US" smtClean="0"/>
          </a:p>
          <a:p>
            <a:r>
              <a:rPr lang="en-GB" smtClean="0"/>
              <a:t>“Microsoft Advertising helped us realise how important it is to get actively involved with your key audience, helping them to buy into the brand. The interactive offerings really make a huge difference.”</a:t>
            </a:r>
            <a:endParaRPr lang="en-US" smtClean="0"/>
          </a:p>
          <a:p>
            <a:endParaRPr lang="en-US" smtClean="0"/>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noTextEdit="1"/>
          </p:cNvSpPr>
          <p:nvPr>
            <p:ph type="sldImg"/>
          </p:nvPr>
        </p:nvSpPr>
        <p:spPr>
          <a:solidFill>
            <a:srgbClr val="FFFFFF"/>
          </a:solidFill>
          <a:ln/>
        </p:spPr>
      </p:sp>
      <p:sp>
        <p:nvSpPr>
          <p:cNvPr id="37891" name="Rectangle 2"/>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9686" eaLnBrk="1" hangingPunct="1">
              <a:defRPr/>
            </a:pPr>
            <a:r>
              <a:rPr lang="en-US" sz="600" dirty="0">
                <a:solidFill>
                  <a:srgbClr val="000000"/>
                </a:solidFill>
                <a:latin typeface="Lucida Grande" charset="0"/>
                <a:sym typeface="Lucida Grande" charset="0"/>
              </a:rPr>
              <a:t>Consumers are everywhere, and marketers need to discover new ways to connect with them, whenever and wherever they are living their social lives.  </a:t>
            </a:r>
          </a:p>
          <a:p>
            <a:pPr marL="39686" eaLnBrk="1" hangingPunct="1">
              <a:defRPr/>
            </a:pPr>
            <a:endParaRPr lang="en-US" sz="600" dirty="0">
              <a:solidFill>
                <a:srgbClr val="000000"/>
              </a:solidFill>
              <a:latin typeface="Lucida Grande" charset="0"/>
              <a:sym typeface="Lucida Grande" charset="0"/>
            </a:endParaRPr>
          </a:p>
          <a:p>
            <a:pPr marL="39686" eaLnBrk="1" hangingPunct="1">
              <a:defRPr/>
            </a:pPr>
            <a:r>
              <a:rPr lang="en-US" sz="600" dirty="0">
                <a:solidFill>
                  <a:srgbClr val="000000"/>
                </a:solidFill>
                <a:latin typeface="Lucida Grande" charset="0"/>
                <a:sym typeface="Lucida Grande" charset="0"/>
              </a:rPr>
              <a:t>Successful media campaigns generate earned media through paid media solutions.  As the navigator of digital possibilities, Microsoft Advertising delivers the audience, environment and multi-screen premium ad experiences that brand advertisers need to generate the consumer engagement to fuel earned media, and achieve their social media objectives</a:t>
            </a:r>
            <a:r>
              <a:rPr lang="en-US" sz="600" dirty="0" smtClean="0">
                <a:solidFill>
                  <a:srgbClr val="000000"/>
                </a:solidFill>
                <a:latin typeface="Lucida Grande" charset="0"/>
                <a:sym typeface="Lucida Grande" charset="0"/>
              </a:rPr>
              <a:t>.</a:t>
            </a:r>
          </a:p>
          <a:p>
            <a:pPr>
              <a:defRPr/>
            </a:pPr>
            <a:endParaRPr lang="en-US" sz="800" dirty="0" smtClean="0">
              <a:latin typeface="Segoe" charset="0"/>
              <a:sym typeface="Segoe" charset="0"/>
            </a:endParaRPr>
          </a:p>
          <a:p>
            <a:pPr marL="171450" indent="-171450">
              <a:buFont typeface="Arial" pitchFamily="34" charset="0"/>
              <a:buChar char="•"/>
              <a:defRPr/>
            </a:pPr>
            <a:r>
              <a:rPr lang="en-US" sz="800" b="1" dirty="0" smtClean="0">
                <a:latin typeface="Segoe" charset="0"/>
                <a:sym typeface="Segoe" charset="0"/>
              </a:rPr>
              <a:t>Paid media</a:t>
            </a:r>
            <a:r>
              <a:rPr lang="en-US" sz="800" dirty="0" smtClean="0">
                <a:latin typeface="Segoe" charset="0"/>
                <a:sym typeface="Segoe" charset="0"/>
              </a:rPr>
              <a:t>: Advertising as you know it.</a:t>
            </a:r>
          </a:p>
          <a:p>
            <a:pPr marL="171450" indent="-171450">
              <a:buFont typeface="Arial" pitchFamily="34" charset="0"/>
              <a:buChar char="•"/>
              <a:defRPr/>
            </a:pPr>
            <a:endParaRPr lang="en-US" sz="800" dirty="0" smtClean="0">
              <a:latin typeface="Segoe" charset="0"/>
              <a:sym typeface="Segoe" charset="0"/>
            </a:endParaRPr>
          </a:p>
          <a:p>
            <a:pPr marL="171450" indent="-171450">
              <a:buFont typeface="Arial" pitchFamily="34" charset="0"/>
              <a:buChar char="•"/>
              <a:defRPr/>
            </a:pPr>
            <a:r>
              <a:rPr lang="en-US" sz="800" b="1" dirty="0" smtClean="0">
                <a:latin typeface="Segoe" charset="0"/>
                <a:sym typeface="Segoe" charset="0"/>
              </a:rPr>
              <a:t>Earned media</a:t>
            </a:r>
            <a:r>
              <a:rPr lang="en-US" sz="800" dirty="0" smtClean="0">
                <a:latin typeface="Segoe" charset="0"/>
                <a:sym typeface="Segoe" charset="0"/>
              </a:rPr>
              <a:t>: Getting people to talk about your brand and share your content, providing free and trusted word of mouth publicity.</a:t>
            </a:r>
          </a:p>
          <a:p>
            <a:pPr marL="171450" indent="-171450">
              <a:buFont typeface="Arial" pitchFamily="34" charset="0"/>
              <a:buChar char="•"/>
              <a:defRPr/>
            </a:pPr>
            <a:endParaRPr lang="en-US" sz="800" dirty="0" smtClean="0">
              <a:latin typeface="Segoe" charset="0"/>
              <a:sym typeface="Segoe" charset="0"/>
            </a:endParaRPr>
          </a:p>
          <a:p>
            <a:pPr marL="171450" indent="-171450">
              <a:buFont typeface="Arial" pitchFamily="34" charset="0"/>
              <a:buChar char="•"/>
              <a:defRPr/>
            </a:pPr>
            <a:r>
              <a:rPr lang="en-US" sz="800" b="1" dirty="0" smtClean="0">
                <a:latin typeface="Segoe" charset="0"/>
                <a:sym typeface="Segoe" charset="0"/>
              </a:rPr>
              <a:t>Owned media</a:t>
            </a:r>
            <a:r>
              <a:rPr lang="en-US" sz="800" dirty="0" smtClean="0">
                <a:latin typeface="Segoe" charset="0"/>
                <a:sym typeface="Segoe" charset="0"/>
              </a:rPr>
              <a:t>:</a:t>
            </a:r>
            <a:r>
              <a:rPr lang="en-US" sz="800" b="1" dirty="0" smtClean="0">
                <a:latin typeface="Segoe" charset="0"/>
                <a:sym typeface="Segoe" charset="0"/>
              </a:rPr>
              <a:t> </a:t>
            </a:r>
            <a:r>
              <a:rPr lang="en-US" sz="800" dirty="0" smtClean="0">
                <a:latin typeface="Segoe" charset="0"/>
                <a:sym typeface="Segoe" charset="0"/>
              </a:rPr>
              <a:t>A channel you create and control, from your website to your Facebook® fan page, or your WindowsLive™, YouTube™ or Twitter accounts.</a:t>
            </a:r>
          </a:p>
          <a:p>
            <a:pPr marL="39686" eaLnBrk="1" hangingPunct="1">
              <a:defRPr/>
            </a:pPr>
            <a:endParaRPr lang="en-US" sz="600" dirty="0">
              <a:solidFill>
                <a:srgbClr val="000000"/>
              </a:solidFill>
              <a:latin typeface="Lucida Grande" charset="0"/>
              <a:sym typeface="Lucida Grande" charset="0"/>
            </a:endParaRPr>
          </a:p>
          <a:p>
            <a:pPr marL="39686" eaLnBrk="1" hangingPunct="1">
              <a:defRPr/>
            </a:pPr>
            <a:r>
              <a:rPr lang="en-US" sz="600" dirty="0">
                <a:solidFill>
                  <a:srgbClr val="000000"/>
                </a:solidFill>
                <a:latin typeface="Lucida Grande" charset="0"/>
                <a:sym typeface="Lucida Grande" charset="0"/>
              </a:rPr>
              <a:t>While brand fan pages help fuel social media, rich media, targeting and creative technical executions </a:t>
            </a:r>
            <a:r>
              <a:rPr lang="en-US" sz="600" i="1" dirty="0">
                <a:solidFill>
                  <a:srgbClr val="000000"/>
                </a:solidFill>
                <a:latin typeface="Lucida Grande" charset="0"/>
                <a:sym typeface="Lucida Grande" charset="0"/>
              </a:rPr>
              <a:t>optimize </a:t>
            </a:r>
            <a:r>
              <a:rPr lang="en-US" sz="600" dirty="0">
                <a:solidFill>
                  <a:srgbClr val="000000"/>
                </a:solidFill>
                <a:latin typeface="Lucida Grande" charset="0"/>
                <a:sym typeface="Lucida Grande" charset="0"/>
              </a:rPr>
              <a:t>paid media, driving 69% more traffic to brand sites and 3x more brand searches. (Microsoft Research, Dwell on Branding – March 2010)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noTextEdit="1"/>
          </p:cNvSpPr>
          <p:nvPr>
            <p:ph type="sldImg"/>
          </p:nvPr>
        </p:nvSpPr>
        <p:spPr>
          <a:solidFill>
            <a:srgbClr val="FFFFFF"/>
          </a:solidFill>
          <a:ln/>
        </p:spPr>
      </p:sp>
      <p:sp>
        <p:nvSpPr>
          <p:cNvPr id="36867" name="Rectangle 2"/>
          <p:cNvSpPr>
            <a:spLocks noChangeArrowheads="1"/>
          </p:cNvSpPr>
          <p:nvPr>
            <p:ph type="body" idx="1"/>
          </p:nvPr>
        </p:nvSpPr>
        <p:spPr>
          <a:noFill/>
          <a:ln/>
        </p:spPr>
        <p:txBody>
          <a:bodyPr/>
          <a:lstStyle/>
          <a:p>
            <a:pPr marL="38100" eaLnBrk="1" hangingPunct="1"/>
            <a:r>
              <a:rPr lang="en-US" sz="600" smtClean="0">
                <a:solidFill>
                  <a:srgbClr val="000000"/>
                </a:solidFill>
                <a:latin typeface="Lucida Grande" charset="0"/>
                <a:sym typeface="Lucida Grande" charset="0"/>
              </a:rPr>
              <a:t>Here are some interesting statistics proving that the only way to generate earned media is through paid media:</a:t>
            </a:r>
          </a:p>
          <a:p>
            <a:pPr marL="38100" eaLnBrk="1" hangingPunct="1"/>
            <a:endParaRPr lang="en-US" sz="2200" smtClean="0">
              <a:latin typeface="Lucida Grande" charset="0"/>
              <a:sym typeface="Lucida Grande" charset="0"/>
            </a:endParaRPr>
          </a:p>
          <a:p>
            <a:pPr marL="38100" eaLnBrk="1" hangingPunct="1"/>
            <a:r>
              <a:rPr lang="en-US" sz="600" smtClean="0">
                <a:solidFill>
                  <a:srgbClr val="000000"/>
                </a:solidFill>
                <a:latin typeface="Lucida Grande" charset="0"/>
                <a:sym typeface="Lucida Grande" charset="0"/>
              </a:rPr>
              <a:t>75% of Facebook users polled in September 2010 said that an ad is what spurred them to like a brand. (DDB Worldwide and Opinionway Research, “Facebook and Brands,” Oct 11, 2010)</a:t>
            </a:r>
          </a:p>
          <a:p>
            <a:pPr marL="38100" eaLnBrk="1" hangingPunct="1"/>
            <a:endParaRPr lang="en-US" sz="2200" smtClean="0">
              <a:latin typeface="Lucida Grande" charset="0"/>
              <a:sym typeface="Lucida Grande" charset="0"/>
            </a:endParaRPr>
          </a:p>
          <a:p>
            <a:pPr marL="38100" eaLnBrk="1" hangingPunct="1"/>
            <a:r>
              <a:rPr lang="en-US" sz="600" smtClean="0">
                <a:solidFill>
                  <a:srgbClr val="000000"/>
                </a:solidFill>
                <a:latin typeface="Lucida Grande" charset="0"/>
                <a:sym typeface="Lucida Grande" charset="0"/>
              </a:rPr>
              <a:t>61% of users unsubscribe from a brand due to poor sustained messaging efforts. (DDB Worldwide and Opinionway Research, “Facebook and Brands,” Oct 11, 2010)</a:t>
            </a:r>
          </a:p>
          <a:p>
            <a:pPr marL="38100" eaLnBrk="1" hangingPunct="1"/>
            <a:endParaRPr lang="en-US" sz="2200" smtClean="0">
              <a:latin typeface="Lucida Grande" charset="0"/>
              <a:sym typeface="Lucida Grande" charset="0"/>
            </a:endParaRPr>
          </a:p>
          <a:p>
            <a:pPr marL="38100" eaLnBrk="1" hangingPunct="1"/>
            <a:r>
              <a:rPr lang="en-US" sz="600" smtClean="0">
                <a:solidFill>
                  <a:srgbClr val="000000"/>
                </a:solidFill>
                <a:latin typeface="Lucida Grande" charset="0"/>
                <a:sym typeface="Lucida Grande" charset="0"/>
              </a:rPr>
              <a:t>22% of users unsubscribe because the information was not interesting. (DDB Worldwide and Opinionway Research, “Facebook and Brands,” Oct 11, 2010)</a:t>
            </a:r>
          </a:p>
          <a:p>
            <a:pPr marL="38100" eaLnBrk="1" hangingPunct="1"/>
            <a:endParaRPr lang="en-US" sz="2200" smtClean="0">
              <a:latin typeface="Lucida Grande" charset="0"/>
              <a:sym typeface="Lucida Grande" charset="0"/>
            </a:endParaRPr>
          </a:p>
          <a:p>
            <a:pPr marL="38100" eaLnBrk="1" hangingPunct="1"/>
            <a:r>
              <a:rPr lang="en-US" sz="600" smtClean="0">
                <a:solidFill>
                  <a:srgbClr val="000000"/>
                </a:solidFill>
                <a:latin typeface="Lucida Grande" charset="0"/>
                <a:sym typeface="Lucida Grande" charset="0"/>
              </a:rPr>
              <a:t>7% of users unsubscribe because the information was not updated frequently and 32% of users unsubscribe because they lost interest in the brand. (DDB Worldwide and Opinionway Research, “Facebook and Brands,” Oct 11, 2010)</a:t>
            </a:r>
          </a:p>
          <a:p>
            <a:pPr marL="38100" eaLnBrk="1" hangingPunct="1"/>
            <a:r>
              <a:rPr lang="en-US" sz="600" smtClean="0">
                <a:solidFill>
                  <a:srgbClr val="000000"/>
                </a:solidFill>
                <a:latin typeface="Lucida Grande" charset="0"/>
                <a:sym typeface="Lucida Grande" charset="0"/>
              </a:rPr>
              <a:t>-------</a:t>
            </a:r>
          </a:p>
          <a:p>
            <a:pPr marL="38100" eaLnBrk="1" hangingPunct="1"/>
            <a:r>
              <a:rPr lang="en-US" sz="600" smtClean="0">
                <a:solidFill>
                  <a:srgbClr val="000000"/>
                </a:solidFill>
                <a:latin typeface="Lucida Grande" charset="0"/>
                <a:sym typeface="Lucida Grande" charset="0"/>
              </a:rPr>
              <a:t>We can reach an engaged audience of 720 million users who are already interacting with one another through our MSN properties, like MSNBC, Windows Live, Xbox LIVE and our mobile environment. (Microsoft Internal)</a:t>
            </a:r>
          </a:p>
          <a:p>
            <a:pPr marL="38100" eaLnBrk="1" hangingPunct="1"/>
            <a:endParaRPr lang="en-US" sz="2200" smtClean="0">
              <a:latin typeface="Lucida Grande" charset="0"/>
              <a:sym typeface="Lucida Grande" charset="0"/>
            </a:endParaRPr>
          </a:p>
          <a:p>
            <a:pPr marL="38100" eaLnBrk="1" hangingPunct="1"/>
            <a:r>
              <a:rPr lang="en-US" sz="600" smtClean="0">
                <a:solidFill>
                  <a:srgbClr val="000000"/>
                </a:solidFill>
                <a:latin typeface="Lucida Grande" charset="0"/>
                <a:sym typeface="Lucida Grande" charset="0"/>
              </a:rPr>
              <a:t>We offer a seamless experience through a trusted environment, utilizing our social tools that are already deeply integrated into MSN, Windows Live and Bing.</a:t>
            </a:r>
          </a:p>
          <a:p>
            <a:pPr marL="38100" eaLnBrk="1" hangingPunct="1"/>
            <a:endParaRPr lang="en-US" sz="2200" smtClean="0">
              <a:latin typeface="Lucida Grande" charset="0"/>
              <a:sym typeface="Lucida Grande" charset="0"/>
            </a:endParaRPr>
          </a:p>
          <a:p>
            <a:pPr marL="38100" eaLnBrk="1" hangingPunct="1"/>
            <a:r>
              <a:rPr lang="en-US" sz="600" smtClean="0">
                <a:solidFill>
                  <a:srgbClr val="000000"/>
                </a:solidFill>
                <a:latin typeface="Lucida Grande" charset="0"/>
                <a:sym typeface="Lucida Grande" charset="0"/>
              </a:rPr>
              <a:t>44% of online gamers also connect and socialize with others through popular consoles, like Xbox, and web properties, such as Xbox LIVE. (Wunderman Study: “What’s on their Screens, What’s on their Minds: Reaching and Engaging the Multi-Screen Consumer.” 2010)</a:t>
            </a:r>
          </a:p>
          <a:p>
            <a:pPr marL="38100" eaLnBrk="1" hangingPunct="1"/>
            <a:endParaRPr lang="en-US" sz="2200" smtClean="0">
              <a:latin typeface="Lucida Grande" charset="0"/>
              <a:sym typeface="Lucida Grande" charset="0"/>
            </a:endParaRPr>
          </a:p>
          <a:p>
            <a:pPr marL="38100" eaLnBrk="1" hangingPunct="1"/>
            <a:r>
              <a:rPr lang="en-US" sz="600" smtClean="0">
                <a:solidFill>
                  <a:srgbClr val="000000"/>
                </a:solidFill>
                <a:latin typeface="Lucida Grande" charset="0"/>
                <a:sym typeface="Lucida Grande" charset="0"/>
              </a:rPr>
              <a:t>Nearly 52 million visitors go to Facebook from Microsoft sites – that’s more than the combined populations of Spain and New Zealand.  Over 49 million come to Microsoft sites from Facebook. (http://en.wikipedia.org/wiki/List_of_countries_by_population- June 2010 Comscore Key Measures Data (51.8 Million Microsoft Sites UUs, source traffic))</a:t>
            </a:r>
          </a:p>
          <a:p>
            <a:pPr marL="38100" eaLnBrk="1" hangingPunct="1"/>
            <a:endParaRPr lang="en-US" sz="600" smtClean="0">
              <a:solidFill>
                <a:srgbClr val="000000"/>
              </a:solidFill>
              <a:latin typeface="Lucida Grande" charset="0"/>
              <a:sym typeface="Lucida Grande" charset="0"/>
            </a:endParaRPr>
          </a:p>
          <a:p>
            <a:pPr marL="38100" eaLnBrk="1" hangingPunct="1"/>
            <a:r>
              <a:rPr lang="en-US" sz="600" smtClean="0">
                <a:solidFill>
                  <a:srgbClr val="000000"/>
                </a:solidFill>
                <a:latin typeface="Lucida Grande" charset="0"/>
                <a:sym typeface="Lucida Grande" charset="0"/>
              </a:rPr>
              <a:t>While Facebook offers advanced profile targeting (interests, groups), re-messaging and other advanced targeting solutions on MSA delivers additional brand engagement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noTextEdit="1"/>
          </p:cNvSpPr>
          <p:nvPr>
            <p:ph type="sldImg"/>
          </p:nvPr>
        </p:nvSpPr>
        <p:spPr>
          <a:solidFill>
            <a:srgbClr val="FFFFFF"/>
          </a:solidFill>
          <a:ln/>
        </p:spPr>
      </p:sp>
      <p:sp>
        <p:nvSpPr>
          <p:cNvPr id="38915" name="Rectangle 2"/>
          <p:cNvSpPr>
            <a:spLocks noChangeArrowheads="1"/>
          </p:cNvSpPr>
          <p:nvPr>
            <p:ph type="body" idx="1"/>
          </p:nvPr>
        </p:nvSpPr>
        <p:spPr>
          <a:noFill/>
          <a:ln/>
        </p:spPr>
        <p:txBody>
          <a:bodyPr/>
          <a:lstStyle/>
          <a:p>
            <a:pPr marL="38100" eaLnBrk="1" hangingPunct="1"/>
            <a:r>
              <a:rPr lang="en-US" sz="600" smtClean="0">
                <a:solidFill>
                  <a:srgbClr val="000000"/>
                </a:solidFill>
                <a:latin typeface="Lucida Grande" charset="0"/>
                <a:sym typeface="Lucida Grande" charset="0"/>
              </a:rPr>
              <a:t>You can get immediate and specific feedback on total engagements, poll results, result breakout among different targets, sharing rates and reengagement rates from shared polls.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noTextEdit="1"/>
          </p:cNvSpPr>
          <p:nvPr>
            <p:ph type="sldImg"/>
          </p:nvPr>
        </p:nvSpPr>
        <p:spPr>
          <a:solidFill>
            <a:srgbClr val="FFFFFF"/>
          </a:solidFill>
          <a:ln/>
        </p:spPr>
      </p:sp>
      <p:sp>
        <p:nvSpPr>
          <p:cNvPr id="39939" name="Rectangle 2"/>
          <p:cNvSpPr>
            <a:spLocks noChangeArrowheads="1"/>
          </p:cNvSpPr>
          <p:nvPr>
            <p:ph type="body" idx="1"/>
          </p:nvPr>
        </p:nvSpPr>
        <p:spPr>
          <a:noFill/>
          <a:ln/>
        </p:spPr>
        <p:txBody>
          <a:bodyPr/>
          <a:lstStyle/>
          <a:p>
            <a:pPr marL="38100" eaLnBrk="1" hangingPunct="1"/>
            <a:r>
              <a:rPr lang="en-US" sz="600" smtClean="0">
                <a:solidFill>
                  <a:srgbClr val="000000"/>
                </a:solidFill>
                <a:latin typeface="Lucida Grande" charset="0"/>
                <a:sym typeface="Lucida Grande" charset="0"/>
              </a:rPr>
              <a:t>This product also offers accurate and immediate reporting on click through rates, engagements and tweets.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noTextEdit="1"/>
          </p:cNvSpPr>
          <p:nvPr>
            <p:ph type="sldImg"/>
          </p:nvPr>
        </p:nvSpPr>
        <p:spPr>
          <a:solidFill>
            <a:srgbClr val="FFFFFF"/>
          </a:solidFill>
          <a:ln/>
        </p:spPr>
      </p:sp>
      <p:sp>
        <p:nvSpPr>
          <p:cNvPr id="40963" name="Rectangle 2"/>
          <p:cNvSpPr>
            <a:spLocks noChangeArrowheads="1"/>
          </p:cNvSpPr>
          <p:nvPr>
            <p:ph type="body" idx="1"/>
          </p:nvPr>
        </p:nvSpPr>
        <p:spPr>
          <a:noFill/>
          <a:ln/>
        </p:spPr>
        <p:txBody>
          <a:bodyPr/>
          <a:lstStyle/>
          <a:p>
            <a:pPr marL="38100" eaLnBrk="1" hangingPunct="1"/>
            <a:r>
              <a:rPr lang="en-US" sz="600" smtClean="0">
                <a:solidFill>
                  <a:srgbClr val="000000"/>
                </a:solidFill>
                <a:latin typeface="Lucida Grande" charset="0"/>
                <a:sym typeface="Lucida Grande" charset="0"/>
              </a:rPr>
              <a:t>Advertisers can track all interactions with video, from starts to percentage completed and breakout of sharing between platforms.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noTextEdit="1"/>
          </p:cNvSpPr>
          <p:nvPr>
            <p:ph type="sldImg"/>
          </p:nvPr>
        </p:nvSpPr>
        <p:spPr>
          <a:solidFill>
            <a:srgbClr val="FFFFFF"/>
          </a:solidFill>
          <a:ln/>
        </p:spPr>
      </p:sp>
      <p:sp>
        <p:nvSpPr>
          <p:cNvPr id="41987" name="Rectangle 2"/>
          <p:cNvSpPr>
            <a:spLocks noChangeArrowheads="1"/>
          </p:cNvSpPr>
          <p:nvPr>
            <p:ph type="body" idx="1"/>
          </p:nvPr>
        </p:nvSpPr>
        <p:spPr>
          <a:noFill/>
          <a:ln/>
        </p:spPr>
        <p:txBody>
          <a:bodyPr/>
          <a:lstStyle/>
          <a:p>
            <a:pPr marL="38100" eaLnBrk="1" hangingPunct="1"/>
            <a:r>
              <a:rPr lang="en-US" sz="600" smtClean="0">
                <a:solidFill>
                  <a:srgbClr val="000000"/>
                </a:solidFill>
                <a:latin typeface="Lucida Grande" charset="0"/>
                <a:sym typeface="Lucida Grande" charset="0"/>
              </a:rPr>
              <a:t>The relevant social data will create peer influence and community endorsement to significantly increase performance.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noTextEdit="1"/>
          </p:cNvSpPr>
          <p:nvPr>
            <p:ph type="sldImg"/>
          </p:nvPr>
        </p:nvSpPr>
        <p:spPr>
          <a:solidFill>
            <a:srgbClr val="FFFFFF"/>
          </a:solidFill>
          <a:ln/>
        </p:spPr>
      </p:sp>
      <p:sp>
        <p:nvSpPr>
          <p:cNvPr id="43011" name="Rectangle 2"/>
          <p:cNvSpPr>
            <a:spLocks noChangeArrowheads="1"/>
          </p:cNvSpPr>
          <p:nvPr>
            <p:ph type="body" idx="1"/>
          </p:nvPr>
        </p:nvSpPr>
        <p:spPr>
          <a:noFill/>
          <a:ln/>
        </p:spPr>
        <p:txBody>
          <a:bodyPr/>
          <a:lstStyle/>
          <a:p>
            <a:pPr marL="38100" eaLnBrk="1" hangingPunct="1"/>
            <a:r>
              <a:rPr lang="en-US" sz="600" smtClean="0">
                <a:solidFill>
                  <a:srgbClr val="000000"/>
                </a:solidFill>
                <a:latin typeface="Lucida Grande" charset="0"/>
                <a:sym typeface="Lucida Grande" charset="0"/>
              </a:rPr>
              <a:t>User action can be tracked, allowing you to follow: expansions, video starts, video completes, how often content is shared, poll response rates and the number of likes.</a:t>
            </a:r>
          </a:p>
          <a:p>
            <a:pPr marL="38100" eaLnBrk="1" hangingPunct="1"/>
            <a:endParaRPr lang="en-US" sz="600" smtClean="0">
              <a:solidFill>
                <a:srgbClr val="000000"/>
              </a:solidFill>
              <a:latin typeface="Lucida Grande" charset="0"/>
              <a:sym typeface="Lucida Grande" charset="0"/>
            </a:endParaRPr>
          </a:p>
          <a:p>
            <a:pPr marL="38100" eaLnBrk="1" hangingPunct="1"/>
            <a:r>
              <a:rPr lang="en-US" sz="600" smtClean="0">
                <a:solidFill>
                  <a:srgbClr val="000000"/>
                </a:solidFill>
                <a:latin typeface="Lucida Grande" charset="0"/>
                <a:sym typeface="Lucida Grande" charset="0"/>
              </a:rPr>
              <a:t>We can build a social hub into any large rich media ad unit.  This includes the MSN Pushdown, the MSN sidekick, 3-D page cube, Messenger Marquee, Hotmail Pushdown, etc.</a:t>
            </a:r>
          </a:p>
          <a:p>
            <a:pPr marL="38100" eaLnBrk="1" hangingPunct="1"/>
            <a:endParaRPr lang="en-US" sz="600" smtClean="0">
              <a:solidFill>
                <a:srgbClr val="000000"/>
              </a:solidFill>
              <a:latin typeface="Lucida Grande" charset="0"/>
              <a:sym typeface="Lucida Grande" charset="0"/>
            </a:endParaRPr>
          </a:p>
          <a:p>
            <a:pPr marL="38100" eaLnBrk="1" hangingPunct="1"/>
            <a:r>
              <a:rPr lang="en-US" sz="600" smtClean="0">
                <a:solidFill>
                  <a:srgbClr val="000000"/>
                </a:solidFill>
                <a:latin typeface="Lucida Grande" charset="0"/>
                <a:sym typeface="Lucida Grande" charset="0"/>
              </a:rPr>
              <a:t>Technically, we can implement this combination of features anywhere on our network, but we will need a large ad unit to really showcase all that a social hub has to offer.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5088" y="0"/>
            <a:ext cx="1839912"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5350" y="0"/>
            <a:ext cx="5367338"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5350" y="1901825"/>
            <a:ext cx="169545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43200" y="1901825"/>
            <a:ext cx="169545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5088" y="166688"/>
            <a:ext cx="1839912"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5350" y="166688"/>
            <a:ext cx="5367338"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5350" y="1949450"/>
            <a:ext cx="3603625" cy="490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949450"/>
            <a:ext cx="3603625" cy="490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5088" y="120650"/>
            <a:ext cx="1839912" cy="6737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5350" y="120650"/>
            <a:ext cx="5367338" cy="6737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67350" y="1901825"/>
            <a:ext cx="1317625"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37375" y="1901825"/>
            <a:ext cx="1317625"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5088" y="166688"/>
            <a:ext cx="1839912"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5350" y="166688"/>
            <a:ext cx="5367338"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5350" y="1901825"/>
            <a:ext cx="169545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43200" y="1901825"/>
            <a:ext cx="169545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5350" y="1901825"/>
            <a:ext cx="3603625"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901825"/>
            <a:ext cx="3603625"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5088" y="166688"/>
            <a:ext cx="1839912"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5350" y="166688"/>
            <a:ext cx="5367338"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5088" y="166688"/>
            <a:ext cx="1839912"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5350" y="166688"/>
            <a:ext cx="5367338"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895350" y="895350"/>
            <a:ext cx="3603625"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895350"/>
            <a:ext cx="3603625"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5350" y="3536950"/>
            <a:ext cx="3603625" cy="3321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3536950"/>
            <a:ext cx="3603625" cy="3321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94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94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775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775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775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775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4500" y="3365500"/>
            <a:ext cx="198755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84450" y="3365500"/>
            <a:ext cx="198755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0125" y="0"/>
            <a:ext cx="1031875"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0" y="0"/>
            <a:ext cx="2943225"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4500" y="3365500"/>
            <a:ext cx="198755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84450" y="3365500"/>
            <a:ext cx="1987550" cy="349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0125" y="0"/>
            <a:ext cx="1031875"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0" y="0"/>
            <a:ext cx="2943225"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7800"/>
            <a:ext cx="2057400" cy="5948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7800"/>
            <a:ext cx="6019800" cy="5948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accent5">
                <a:lumMod val="75000"/>
              </a:schemeClr>
            </a:gs>
          </a:gsLst>
          <a:lin ang="16200000" scaled="0"/>
          <a:tileRect/>
        </a:gradFill>
        <a:effectLst/>
      </p:bgPr>
    </p:bg>
    <p:spTree>
      <p:nvGrpSpPr>
        <p:cNvPr id="1" name=""/>
        <p:cNvGrpSpPr/>
        <p:nvPr/>
      </p:nvGrpSpPr>
      <p:grpSpPr>
        <a:xfrm>
          <a:off x="0" y="0"/>
          <a:ext cx="0" cy="0"/>
          <a:chOff x="0" y="0"/>
          <a:chExt cx="0" cy="0"/>
        </a:xfrm>
      </p:grpSpPr>
      <p:sp>
        <p:nvSpPr>
          <p:cNvPr id="1026" name="Rectangle 1"/>
          <p:cNvSpPr>
            <a:spLocks noChangeArrowheads="1"/>
          </p:cNvSpPr>
          <p:nvPr>
            <p:ph type="body" idx="1"/>
          </p:nvPr>
        </p:nvSpPr>
        <p:spPr bwMode="auto">
          <a:xfrm>
            <a:off x="895350" y="3536950"/>
            <a:ext cx="7359650" cy="3321050"/>
          </a:xfrm>
          <a:prstGeom prst="rect">
            <a:avLst/>
          </a:prstGeom>
          <a:noFill/>
          <a:ln w="12700">
            <a:noFill/>
            <a:miter lim="800000"/>
            <a:headEnd/>
            <a:tailEnd/>
          </a:ln>
        </p:spPr>
        <p:txBody>
          <a:bodyPr vert="horz" wrap="square" lIns="25400" tIns="25400" rIns="25400" bIns="254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1027" name="Rectangle 2"/>
          <p:cNvSpPr>
            <a:spLocks noChangeArrowheads="1"/>
          </p:cNvSpPr>
          <p:nvPr>
            <p:ph type="title"/>
          </p:nvPr>
        </p:nvSpPr>
        <p:spPr bwMode="auto">
          <a:xfrm>
            <a:off x="895350" y="0"/>
            <a:ext cx="7359650" cy="3473450"/>
          </a:xfrm>
          <a:prstGeom prst="rect">
            <a:avLst/>
          </a:prstGeom>
          <a:noFill/>
          <a:ln w="12700">
            <a:noFill/>
            <a:miter lim="800000"/>
            <a:headEnd/>
            <a:tailEnd/>
          </a:ln>
        </p:spPr>
        <p:txBody>
          <a:bodyPr vert="horz" wrap="square" lIns="25400" tIns="25400" rIns="25400" bIns="25400" numCol="1" anchor="b"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charset="0"/>
        </a:defRPr>
      </a:lvl1pPr>
      <a:lvl2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9pPr>
    </p:titleStyle>
    <p:bodyStyle>
      <a:lvl1pPr marL="171450" indent="-171450" algn="ctr" rtl="0" eaLnBrk="0" fontAlgn="base" hangingPunct="0">
        <a:spcBef>
          <a:spcPct val="0"/>
        </a:spcBef>
        <a:spcAft>
          <a:spcPct val="0"/>
        </a:spcAft>
        <a:buSzPct val="100000"/>
        <a:buFont typeface="Gill Sans" charset="0"/>
        <a:buChar char="•"/>
        <a:defRPr sz="2500">
          <a:solidFill>
            <a:schemeClr val="tx1"/>
          </a:solidFill>
          <a:latin typeface="+mn-lt"/>
          <a:ea typeface="+mn-ea"/>
          <a:cs typeface="+mn-cs"/>
          <a:sym typeface="Gill Sans" charset="0"/>
        </a:defRPr>
      </a:lvl1pPr>
      <a:lvl2pPr marL="346075" indent="-142875" algn="ctr" rtl="0" eaLnBrk="0" fontAlgn="base" hangingPunct="0">
        <a:spcBef>
          <a:spcPct val="0"/>
        </a:spcBef>
        <a:spcAft>
          <a:spcPct val="0"/>
        </a:spcAft>
        <a:buSzPct val="100000"/>
        <a:buFont typeface="Gill Sans" charset="0"/>
        <a:buChar char="–"/>
        <a:defRPr sz="2500">
          <a:solidFill>
            <a:schemeClr val="tx1"/>
          </a:solidFill>
          <a:latin typeface="+mn-lt"/>
          <a:ea typeface="+mn-ea"/>
          <a:cs typeface="+mn-cs"/>
          <a:sym typeface="Gill Sans" charset="0"/>
        </a:defRPr>
      </a:lvl2pPr>
      <a:lvl3pPr marL="546100" indent="-114300" algn="ctr" rtl="0" eaLnBrk="0" fontAlgn="base" hangingPunct="0">
        <a:spcBef>
          <a:spcPct val="0"/>
        </a:spcBef>
        <a:spcAft>
          <a:spcPct val="0"/>
        </a:spcAft>
        <a:buSzPct val="100000"/>
        <a:buFont typeface="Gill Sans" charset="0"/>
        <a:buChar char="•"/>
        <a:defRPr sz="2500">
          <a:solidFill>
            <a:schemeClr val="tx1"/>
          </a:solidFill>
          <a:latin typeface="+mn-lt"/>
          <a:ea typeface="+mn-ea"/>
          <a:cs typeface="+mn-cs"/>
          <a:sym typeface="Gill Sans" charset="0"/>
        </a:defRPr>
      </a:lvl3pPr>
      <a:lvl4pPr marL="774700" indent="-114300" algn="ctr" rtl="0" eaLnBrk="0" fontAlgn="base" hangingPunct="0">
        <a:spcBef>
          <a:spcPct val="0"/>
        </a:spcBef>
        <a:spcAft>
          <a:spcPct val="0"/>
        </a:spcAft>
        <a:buSzPct val="100000"/>
        <a:buFont typeface="Gill Sans" charset="0"/>
        <a:buChar char="–"/>
        <a:defRPr sz="2500">
          <a:solidFill>
            <a:schemeClr val="tx1"/>
          </a:solidFill>
          <a:latin typeface="+mn-lt"/>
          <a:ea typeface="+mn-ea"/>
          <a:cs typeface="+mn-cs"/>
          <a:sym typeface="Gill Sans" charset="0"/>
        </a:defRPr>
      </a:lvl4pPr>
      <a:lvl5pPr marL="1003300" indent="-114300" algn="ctr" rtl="0" eaLnBrk="0" fontAlgn="base" hangingPunct="0">
        <a:spcBef>
          <a:spcPct val="0"/>
        </a:spcBef>
        <a:spcAft>
          <a:spcPct val="0"/>
        </a:spcAft>
        <a:buSzPct val="100000"/>
        <a:buFont typeface="Gill Sans" charset="0"/>
        <a:buChar char="»"/>
        <a:defRPr sz="2500">
          <a:solidFill>
            <a:schemeClr val="tx1"/>
          </a:solidFill>
          <a:latin typeface="+mn-lt"/>
          <a:ea typeface="+mn-ea"/>
          <a:cs typeface="+mn-cs"/>
          <a:sym typeface="Gill Sans" charset="0"/>
        </a:defRPr>
      </a:lvl5pPr>
      <a:lvl6pPr marL="1460500" indent="-114300" algn="ctr" rtl="0" fontAlgn="base">
        <a:spcBef>
          <a:spcPct val="0"/>
        </a:spcBef>
        <a:spcAft>
          <a:spcPct val="0"/>
        </a:spcAft>
        <a:buSzPct val="100000"/>
        <a:buFont typeface="Gill Sans" charset="0"/>
        <a:buChar char="»"/>
        <a:defRPr sz="2500">
          <a:solidFill>
            <a:schemeClr val="tx1"/>
          </a:solidFill>
          <a:latin typeface="+mn-lt"/>
          <a:ea typeface="+mn-ea"/>
          <a:cs typeface="+mn-cs"/>
          <a:sym typeface="Gill Sans" charset="0"/>
        </a:defRPr>
      </a:lvl6pPr>
      <a:lvl7pPr marL="1917700" indent="-114300" algn="ctr" rtl="0" fontAlgn="base">
        <a:spcBef>
          <a:spcPct val="0"/>
        </a:spcBef>
        <a:spcAft>
          <a:spcPct val="0"/>
        </a:spcAft>
        <a:buSzPct val="100000"/>
        <a:buFont typeface="Gill Sans" charset="0"/>
        <a:buChar char="»"/>
        <a:defRPr sz="2500">
          <a:solidFill>
            <a:schemeClr val="tx1"/>
          </a:solidFill>
          <a:latin typeface="+mn-lt"/>
          <a:ea typeface="+mn-ea"/>
          <a:cs typeface="+mn-cs"/>
          <a:sym typeface="Gill Sans" charset="0"/>
        </a:defRPr>
      </a:lvl7pPr>
      <a:lvl8pPr marL="2374900" indent="-114300" algn="ctr" rtl="0" fontAlgn="base">
        <a:spcBef>
          <a:spcPct val="0"/>
        </a:spcBef>
        <a:spcAft>
          <a:spcPct val="0"/>
        </a:spcAft>
        <a:buSzPct val="100000"/>
        <a:buFont typeface="Gill Sans" charset="0"/>
        <a:buChar char="»"/>
        <a:defRPr sz="2500">
          <a:solidFill>
            <a:schemeClr val="tx1"/>
          </a:solidFill>
          <a:latin typeface="+mn-lt"/>
          <a:ea typeface="+mn-ea"/>
          <a:cs typeface="+mn-cs"/>
          <a:sym typeface="Gill Sans" charset="0"/>
        </a:defRPr>
      </a:lvl8pPr>
      <a:lvl9pPr marL="2832100" indent="-114300" algn="ctr" rtl="0" fontAlgn="base">
        <a:spcBef>
          <a:spcPct val="0"/>
        </a:spcBef>
        <a:spcAft>
          <a:spcPct val="0"/>
        </a:spcAft>
        <a:buSzPct val="100000"/>
        <a:buFont typeface="Gill Sans" charset="0"/>
        <a:buChar char="»"/>
        <a:defRPr sz="25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accent5">
                <a:lumMod val="75000"/>
              </a:schemeClr>
            </a:gs>
          </a:gsLst>
          <a:lin ang="16200000" scaled="0"/>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txStyles>
    <p:titleStyle>
      <a:lvl1pPr marL="39688" indent="-39688" algn="ctr" rtl="0" eaLnBrk="0" fontAlgn="base" hangingPunct="0">
        <a:spcBef>
          <a:spcPct val="0"/>
        </a:spcBef>
        <a:spcAft>
          <a:spcPct val="0"/>
        </a:spcAft>
        <a:defRPr sz="5900">
          <a:solidFill>
            <a:schemeClr val="tx1"/>
          </a:solidFill>
          <a:latin typeface="+mj-lt"/>
          <a:ea typeface="+mj-ea"/>
          <a:cs typeface="+mj-cs"/>
          <a:sym typeface="Gill Sans" charset="0"/>
        </a:defRPr>
      </a:lvl1pPr>
      <a:lvl2pPr marL="39688" indent="-39688"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2pPr>
      <a:lvl3pPr marL="39688" indent="-39688"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3pPr>
      <a:lvl4pPr marL="39688" indent="-39688"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4pPr>
      <a:lvl5pPr marL="39688" indent="-39688"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5pPr>
      <a:lvl6pPr marL="496888"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6pPr>
      <a:lvl7pPr marL="954088"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7pPr>
      <a:lvl8pPr marL="1411288"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8pPr>
      <a:lvl9pPr marL="1868488"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9pPr>
    </p:titleStyle>
    <p:bodyStyle>
      <a:lvl1pPr marL="484188" indent="-285750" algn="l" rtl="0" eaLnBrk="0" fontAlgn="base" hangingPunct="0">
        <a:spcBef>
          <a:spcPts val="17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1pPr>
      <a:lvl2pPr marL="706438" indent="-285750" algn="l" rtl="0" eaLnBrk="0" fontAlgn="base" hangingPunct="0">
        <a:spcBef>
          <a:spcPts val="17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2pPr>
      <a:lvl3pPr marL="928688" indent="-285750" algn="l" rtl="0" eaLnBrk="0" fontAlgn="base" hangingPunct="0">
        <a:spcBef>
          <a:spcPts val="17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3pPr>
      <a:lvl4pPr marL="1150938" indent="-285750" algn="l" rtl="0" eaLnBrk="0" fontAlgn="base" hangingPunct="0">
        <a:spcBef>
          <a:spcPts val="17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4pPr>
      <a:lvl5pPr marL="1373188" indent="-285750" algn="l" rtl="0" eaLnBrk="0" fontAlgn="base" hangingPunct="0">
        <a:spcBef>
          <a:spcPts val="17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5pPr>
      <a:lvl6pPr marL="1830388" indent="-285750" algn="l" rtl="0" fontAlgn="base">
        <a:spcBef>
          <a:spcPts val="17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6pPr>
      <a:lvl7pPr marL="2287588" indent="-285750" algn="l" rtl="0" fontAlgn="base">
        <a:spcBef>
          <a:spcPts val="17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7pPr>
      <a:lvl8pPr marL="2744788" indent="-285750" algn="l" rtl="0" fontAlgn="base">
        <a:spcBef>
          <a:spcPts val="17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8pPr>
      <a:lvl9pPr marL="3201988" indent="-285750" algn="l" rtl="0" fontAlgn="base">
        <a:spcBef>
          <a:spcPts val="17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accent5">
                <a:lumMod val="75000"/>
              </a:schemeClr>
            </a:gs>
          </a:gsLst>
          <a:lin ang="16200000" scaled="0"/>
          <a:tileRect/>
        </a:gradFill>
        <a:effectLst/>
      </p:bgPr>
    </p:bg>
    <p:spTree>
      <p:nvGrpSpPr>
        <p:cNvPr id="1" name=""/>
        <p:cNvGrpSpPr/>
        <p:nvPr/>
      </p:nvGrpSpPr>
      <p:grpSpPr>
        <a:xfrm>
          <a:off x="0" y="0"/>
          <a:ext cx="0" cy="0"/>
          <a:chOff x="0" y="0"/>
          <a:chExt cx="0" cy="0"/>
        </a:xfrm>
      </p:grpSpPr>
      <p:sp>
        <p:nvSpPr>
          <p:cNvPr id="10242" name="Rectangle 1"/>
          <p:cNvSpPr>
            <a:spLocks noChangeArrowheads="1"/>
          </p:cNvSpPr>
          <p:nvPr>
            <p:ph type="title"/>
          </p:nvPr>
        </p:nvSpPr>
        <p:spPr bwMode="auto">
          <a:xfrm>
            <a:off x="895350" y="166688"/>
            <a:ext cx="7359650" cy="1735137"/>
          </a:xfrm>
          <a:prstGeom prst="rect">
            <a:avLst/>
          </a:prstGeom>
          <a:noFill/>
          <a:ln w="12700">
            <a:noFill/>
            <a:miter lim="800000"/>
            <a:headEnd/>
            <a:tailEnd/>
          </a:ln>
        </p:spPr>
        <p:txBody>
          <a:bodyPr vert="horz" wrap="square" lIns="25400" tIns="25400" rIns="25400" bIns="25400" numCol="1" anchor="ctr" anchorCtr="0" compatLnSpc="1">
            <a:prstTxWarp prst="textNoShape">
              <a:avLst/>
            </a:prstTxWarp>
          </a:bodyPr>
          <a:lstStyle/>
          <a:p>
            <a:pPr lvl="0"/>
            <a:r>
              <a:rPr lang="en-US" smtClean="0">
                <a:sym typeface="Gill Sans" charset="0"/>
              </a:rPr>
              <a:t>Click to edit Master title style</a:t>
            </a:r>
          </a:p>
        </p:txBody>
      </p:sp>
      <p:sp>
        <p:nvSpPr>
          <p:cNvPr id="10243" name="Rectangle 2"/>
          <p:cNvSpPr>
            <a:spLocks noChangeArrowheads="1"/>
          </p:cNvSpPr>
          <p:nvPr>
            <p:ph type="body" idx="1"/>
          </p:nvPr>
        </p:nvSpPr>
        <p:spPr bwMode="auto">
          <a:xfrm>
            <a:off x="895350" y="1901825"/>
            <a:ext cx="3543300" cy="4113213"/>
          </a:xfrm>
          <a:prstGeom prst="rect">
            <a:avLst/>
          </a:prstGeom>
          <a:noFill/>
          <a:ln w="12700">
            <a:noFill/>
            <a:miter lim="800000"/>
            <a:headEnd/>
            <a:tailEnd/>
          </a:ln>
        </p:spPr>
        <p:txBody>
          <a:bodyPr vert="horz" wrap="square" lIns="25400" tIns="25400" rIns="25400" bIns="254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charset="0"/>
        </a:defRPr>
      </a:lvl1pPr>
      <a:lvl2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9pPr>
    </p:titleStyle>
    <p:bodyStyle>
      <a:lvl1pPr marL="354013" indent="-246063" algn="l" rtl="0" eaLnBrk="0" fontAlgn="base" hangingPunct="0">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1pPr>
      <a:lvl2pPr marL="576263" indent="-246063" algn="l" rtl="0" eaLnBrk="0" fontAlgn="base" hangingPunct="0">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2pPr>
      <a:lvl3pPr marL="798513" indent="-246063" algn="l" rtl="0" eaLnBrk="0" fontAlgn="base" hangingPunct="0">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3pPr>
      <a:lvl4pPr marL="1020763" indent="-246063" algn="l" rtl="0" eaLnBrk="0" fontAlgn="base" hangingPunct="0">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4pPr>
      <a:lvl5pPr marL="1243013" indent="-246063" algn="l" rtl="0" eaLnBrk="0" fontAlgn="base" hangingPunct="0">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5pPr>
      <a:lvl6pPr marL="1700213" indent="-246063" algn="l" rtl="0" fontAlgn="base">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6pPr>
      <a:lvl7pPr marL="2157413" indent="-246063" algn="l" rtl="0" fontAlgn="base">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7pPr>
      <a:lvl8pPr marL="2614613" indent="-246063" algn="l" rtl="0" fontAlgn="base">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8pPr>
      <a:lvl9pPr marL="3071813" indent="-246063" algn="l" rtl="0" fontAlgn="base">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accent5">
                <a:lumMod val="75000"/>
              </a:schemeClr>
            </a:gs>
          </a:gsLst>
          <a:lin ang="16200000" scaled="0"/>
          <a:tileRect/>
        </a:gradFill>
        <a:effectLst/>
      </p:bgPr>
    </p:bg>
    <p:spTree>
      <p:nvGrpSpPr>
        <p:cNvPr id="1" name=""/>
        <p:cNvGrpSpPr/>
        <p:nvPr/>
      </p:nvGrpSpPr>
      <p:grpSpPr>
        <a:xfrm>
          <a:off x="0" y="0"/>
          <a:ext cx="0" cy="0"/>
          <a:chOff x="0" y="0"/>
          <a:chExt cx="0" cy="0"/>
        </a:xfrm>
      </p:grpSpPr>
      <p:sp>
        <p:nvSpPr>
          <p:cNvPr id="11266" name="Rectangle 1"/>
          <p:cNvSpPr>
            <a:spLocks noChangeArrowheads="1"/>
          </p:cNvSpPr>
          <p:nvPr>
            <p:ph type="title"/>
          </p:nvPr>
        </p:nvSpPr>
        <p:spPr bwMode="auto">
          <a:xfrm>
            <a:off x="895350" y="120650"/>
            <a:ext cx="7359650" cy="1828800"/>
          </a:xfrm>
          <a:prstGeom prst="rect">
            <a:avLst/>
          </a:prstGeom>
          <a:noFill/>
          <a:ln w="12700">
            <a:noFill/>
            <a:miter lim="800000"/>
            <a:headEnd/>
            <a:tailEnd/>
          </a:ln>
        </p:spPr>
        <p:txBody>
          <a:bodyPr vert="horz" wrap="square" lIns="25400" tIns="25400" rIns="25400" bIns="25400" numCol="1" anchor="ctr" anchorCtr="0" compatLnSpc="1">
            <a:prstTxWarp prst="textNoShape">
              <a:avLst/>
            </a:prstTxWarp>
          </a:bodyPr>
          <a:lstStyle/>
          <a:p>
            <a:pPr lvl="0"/>
            <a:r>
              <a:rPr lang="en-US" smtClean="0">
                <a:sym typeface="Gill Sans" charset="0"/>
              </a:rPr>
              <a:t>Click to edit Master title style</a:t>
            </a:r>
          </a:p>
        </p:txBody>
      </p:sp>
      <p:sp>
        <p:nvSpPr>
          <p:cNvPr id="11267" name="Rectangle 2"/>
          <p:cNvSpPr>
            <a:spLocks noChangeArrowheads="1"/>
          </p:cNvSpPr>
          <p:nvPr>
            <p:ph type="body" idx="1"/>
          </p:nvPr>
        </p:nvSpPr>
        <p:spPr bwMode="auto">
          <a:xfrm>
            <a:off x="895350" y="1949450"/>
            <a:ext cx="7359650" cy="4908550"/>
          </a:xfrm>
          <a:prstGeom prst="rect">
            <a:avLst/>
          </a:prstGeom>
          <a:noFill/>
          <a:ln w="12700">
            <a:noFill/>
            <a:miter lim="800000"/>
            <a:headEnd/>
            <a:tailEnd/>
          </a:ln>
        </p:spPr>
        <p:txBody>
          <a:bodyPr vert="horz" wrap="square" lIns="25400" tIns="25400" rIns="25400" bIns="254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charset="0"/>
        </a:defRPr>
      </a:lvl1pPr>
      <a:lvl2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9pPr>
    </p:titleStyle>
    <p:bodyStyle>
      <a:lvl1pPr marL="354013" indent="-246063" algn="l" rtl="0" eaLnBrk="0" fontAlgn="base" hangingPunct="0">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1pPr>
      <a:lvl2pPr marL="576263" indent="-246063" algn="l" rtl="0" eaLnBrk="0" fontAlgn="base" hangingPunct="0">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2pPr>
      <a:lvl3pPr marL="798513" indent="-246063" algn="l" rtl="0" eaLnBrk="0" fontAlgn="base" hangingPunct="0">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3pPr>
      <a:lvl4pPr marL="1020763" indent="-246063" algn="l" rtl="0" eaLnBrk="0" fontAlgn="base" hangingPunct="0">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4pPr>
      <a:lvl5pPr marL="1243013" indent="-246063" algn="l" rtl="0" eaLnBrk="0" fontAlgn="base" hangingPunct="0">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5pPr>
      <a:lvl6pPr marL="1700213" indent="-246063" algn="l" rtl="0" fontAlgn="base">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6pPr>
      <a:lvl7pPr marL="2157413" indent="-246063" algn="l" rtl="0" fontAlgn="base">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7pPr>
      <a:lvl8pPr marL="2614613" indent="-246063" algn="l" rtl="0" fontAlgn="base">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8pPr>
      <a:lvl9pPr marL="3071813" indent="-246063" algn="l" rtl="0" fontAlgn="base">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accent5">
                <a:lumMod val="75000"/>
              </a:schemeClr>
            </a:gs>
          </a:gsLst>
          <a:lin ang="16200000" scaled="0"/>
          <a:tileRect/>
        </a:gradFill>
        <a:effectLst/>
      </p:bgPr>
    </p:bg>
    <p:spTree>
      <p:nvGrpSpPr>
        <p:cNvPr id="1" name=""/>
        <p:cNvGrpSpPr/>
        <p:nvPr/>
      </p:nvGrpSpPr>
      <p:grpSpPr>
        <a:xfrm>
          <a:off x="0" y="0"/>
          <a:ext cx="0" cy="0"/>
          <a:chOff x="0" y="0"/>
          <a:chExt cx="0" cy="0"/>
        </a:xfrm>
      </p:grpSpPr>
      <p:sp>
        <p:nvSpPr>
          <p:cNvPr id="12290" name="Rectangle 1"/>
          <p:cNvSpPr>
            <a:spLocks noChangeArrowheads="1"/>
          </p:cNvSpPr>
          <p:nvPr>
            <p:ph type="title"/>
          </p:nvPr>
        </p:nvSpPr>
        <p:spPr bwMode="auto">
          <a:xfrm>
            <a:off x="895350" y="166688"/>
            <a:ext cx="7359650" cy="1735137"/>
          </a:xfrm>
          <a:prstGeom prst="rect">
            <a:avLst/>
          </a:prstGeom>
          <a:noFill/>
          <a:ln w="12700">
            <a:noFill/>
            <a:miter lim="800000"/>
            <a:headEnd/>
            <a:tailEnd/>
          </a:ln>
        </p:spPr>
        <p:txBody>
          <a:bodyPr vert="horz" wrap="square" lIns="25400" tIns="25400" rIns="25400" bIns="25400" numCol="1" anchor="ctr" anchorCtr="0" compatLnSpc="1">
            <a:prstTxWarp prst="textNoShape">
              <a:avLst/>
            </a:prstTxWarp>
          </a:bodyPr>
          <a:lstStyle/>
          <a:p>
            <a:pPr lvl="0"/>
            <a:r>
              <a:rPr lang="en-US" smtClean="0">
                <a:sym typeface="Gill Sans" charset="0"/>
              </a:rPr>
              <a:t>Click to edit Master title style</a:t>
            </a:r>
          </a:p>
        </p:txBody>
      </p:sp>
      <p:sp>
        <p:nvSpPr>
          <p:cNvPr id="12291" name="Rectangle 2"/>
          <p:cNvSpPr>
            <a:spLocks noChangeArrowheads="1"/>
          </p:cNvSpPr>
          <p:nvPr>
            <p:ph type="body" idx="1"/>
          </p:nvPr>
        </p:nvSpPr>
        <p:spPr bwMode="auto">
          <a:xfrm>
            <a:off x="5467350" y="1901825"/>
            <a:ext cx="2787650" cy="4113213"/>
          </a:xfrm>
          <a:prstGeom prst="rect">
            <a:avLst/>
          </a:prstGeom>
          <a:noFill/>
          <a:ln w="12700">
            <a:noFill/>
            <a:miter lim="800000"/>
            <a:headEnd/>
            <a:tailEnd/>
          </a:ln>
        </p:spPr>
        <p:txBody>
          <a:bodyPr vert="horz" wrap="square" lIns="25400" tIns="25400" rIns="25400" bIns="254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charset="0"/>
        </a:defRPr>
      </a:lvl1pPr>
      <a:lvl2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9pPr>
    </p:titleStyle>
    <p:bodyStyle>
      <a:lvl1pPr marL="354013" indent="-246063" algn="l" rtl="0" eaLnBrk="0" fontAlgn="base" hangingPunct="0">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1pPr>
      <a:lvl2pPr marL="576263" indent="-246063" algn="l" rtl="0" eaLnBrk="0" fontAlgn="base" hangingPunct="0">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2pPr>
      <a:lvl3pPr marL="798513" indent="-246063" algn="l" rtl="0" eaLnBrk="0" fontAlgn="base" hangingPunct="0">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3pPr>
      <a:lvl4pPr marL="1020763" indent="-246063" algn="l" rtl="0" eaLnBrk="0" fontAlgn="base" hangingPunct="0">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4pPr>
      <a:lvl5pPr marL="1243013" indent="-246063" algn="l" rtl="0" eaLnBrk="0" fontAlgn="base" hangingPunct="0">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5pPr>
      <a:lvl6pPr marL="1700213" indent="-246063" algn="l" rtl="0" fontAlgn="base">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6pPr>
      <a:lvl7pPr marL="2157413" indent="-246063" algn="l" rtl="0" fontAlgn="base">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7pPr>
      <a:lvl8pPr marL="2614613" indent="-246063" algn="l" rtl="0" fontAlgn="base">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8pPr>
      <a:lvl9pPr marL="3071813" indent="-246063" algn="l" rtl="0" fontAlgn="base">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accent5">
                <a:lumMod val="75000"/>
              </a:schemeClr>
            </a:gs>
          </a:gsLst>
          <a:lin ang="16200000" scaled="0"/>
          <a:tileRect/>
        </a:gradFill>
        <a:effectLst/>
      </p:bgPr>
    </p:bg>
    <p:spTree>
      <p:nvGrpSpPr>
        <p:cNvPr id="1" name=""/>
        <p:cNvGrpSpPr/>
        <p:nvPr/>
      </p:nvGrpSpPr>
      <p:grpSpPr>
        <a:xfrm>
          <a:off x="0" y="0"/>
          <a:ext cx="0" cy="0"/>
          <a:chOff x="0" y="0"/>
          <a:chExt cx="0" cy="0"/>
        </a:xfrm>
      </p:grpSpPr>
      <p:sp>
        <p:nvSpPr>
          <p:cNvPr id="13314" name="Rectangle 1"/>
          <p:cNvSpPr>
            <a:spLocks noChangeArrowheads="1"/>
          </p:cNvSpPr>
          <p:nvPr>
            <p:ph type="title"/>
          </p:nvPr>
        </p:nvSpPr>
        <p:spPr bwMode="auto">
          <a:xfrm>
            <a:off x="895350" y="166688"/>
            <a:ext cx="7359650" cy="1735137"/>
          </a:xfrm>
          <a:prstGeom prst="rect">
            <a:avLst/>
          </a:prstGeom>
          <a:noFill/>
          <a:ln w="12700">
            <a:noFill/>
            <a:miter lim="800000"/>
            <a:headEnd/>
            <a:tailEnd/>
          </a:ln>
        </p:spPr>
        <p:txBody>
          <a:bodyPr vert="horz" wrap="square" lIns="25400" tIns="25400" rIns="25400" bIns="25400" numCol="1" anchor="ctr" anchorCtr="0" compatLnSpc="1">
            <a:prstTxWarp prst="textNoShape">
              <a:avLst/>
            </a:prstTxWarp>
          </a:bodyPr>
          <a:lstStyle/>
          <a:p>
            <a:pPr lvl="0"/>
            <a:r>
              <a:rPr lang="en-US" smtClean="0">
                <a:sym typeface="Gill Sans" charset="0"/>
              </a:rPr>
              <a:t>Click to edit Master title style</a:t>
            </a:r>
          </a:p>
        </p:txBody>
      </p:sp>
      <p:sp>
        <p:nvSpPr>
          <p:cNvPr id="13315" name="Rectangle 2"/>
          <p:cNvSpPr>
            <a:spLocks noChangeArrowheads="1"/>
          </p:cNvSpPr>
          <p:nvPr>
            <p:ph type="body" idx="1"/>
          </p:nvPr>
        </p:nvSpPr>
        <p:spPr bwMode="auto">
          <a:xfrm>
            <a:off x="895350" y="1901825"/>
            <a:ext cx="3543300" cy="4113213"/>
          </a:xfrm>
          <a:prstGeom prst="rect">
            <a:avLst/>
          </a:prstGeom>
          <a:noFill/>
          <a:ln w="12700">
            <a:noFill/>
            <a:miter lim="800000"/>
            <a:headEnd/>
            <a:tailEnd/>
          </a:ln>
        </p:spPr>
        <p:txBody>
          <a:bodyPr vert="horz" wrap="square" lIns="25400" tIns="25400" rIns="25400" bIns="254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charset="0"/>
        </a:defRPr>
      </a:lvl1pPr>
      <a:lvl2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9pPr>
    </p:titleStyle>
    <p:bodyStyle>
      <a:lvl1pPr marL="354013" indent="-246063" algn="l" rtl="0" eaLnBrk="0" fontAlgn="base" hangingPunct="0">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1pPr>
      <a:lvl2pPr marL="576263" indent="-246063" algn="l" rtl="0" eaLnBrk="0" fontAlgn="base" hangingPunct="0">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2pPr>
      <a:lvl3pPr marL="798513" indent="-246063" algn="l" rtl="0" eaLnBrk="0" fontAlgn="base" hangingPunct="0">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3pPr>
      <a:lvl4pPr marL="1020763" indent="-246063" algn="l" rtl="0" eaLnBrk="0" fontAlgn="base" hangingPunct="0">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4pPr>
      <a:lvl5pPr marL="1243013" indent="-246063" algn="l" rtl="0" eaLnBrk="0" fontAlgn="base" hangingPunct="0">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5pPr>
      <a:lvl6pPr marL="1700213" indent="-246063" algn="l" rtl="0" fontAlgn="base">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6pPr>
      <a:lvl7pPr marL="2157413" indent="-246063" algn="l" rtl="0" fontAlgn="base">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7pPr>
      <a:lvl8pPr marL="2614613" indent="-246063" algn="l" rtl="0" fontAlgn="base">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8pPr>
      <a:lvl9pPr marL="3071813" indent="-246063" algn="l" rtl="0" fontAlgn="base">
        <a:spcBef>
          <a:spcPts val="2700"/>
        </a:spcBef>
        <a:spcAft>
          <a:spcPct val="0"/>
        </a:spcAft>
        <a:buClr>
          <a:srgbClr val="000000"/>
        </a:buClr>
        <a:buSzPct val="171000"/>
        <a:buFont typeface="Gill Sans" charset="0"/>
        <a:buChar char="•"/>
        <a:defRPr sz="2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accent5">
                <a:lumMod val="75000"/>
              </a:schemeClr>
            </a:gs>
          </a:gsLst>
          <a:lin ang="16200000" scaled="0"/>
          <a:tileRect/>
        </a:gradFill>
        <a:effectLst/>
      </p:bgPr>
    </p:bg>
    <p:spTree>
      <p:nvGrpSpPr>
        <p:cNvPr id="1" name=""/>
        <p:cNvGrpSpPr/>
        <p:nvPr/>
      </p:nvGrpSpPr>
      <p:grpSpPr>
        <a:xfrm>
          <a:off x="0" y="0"/>
          <a:ext cx="0" cy="0"/>
          <a:chOff x="0" y="0"/>
          <a:chExt cx="0" cy="0"/>
        </a:xfrm>
      </p:grpSpPr>
      <p:sp>
        <p:nvSpPr>
          <p:cNvPr id="2050" name="Rectangle 1"/>
          <p:cNvSpPr>
            <a:spLocks noChangeArrowheads="1"/>
          </p:cNvSpPr>
          <p:nvPr>
            <p:ph type="title"/>
          </p:nvPr>
        </p:nvSpPr>
        <p:spPr bwMode="auto">
          <a:xfrm>
            <a:off x="895350" y="166688"/>
            <a:ext cx="7359650" cy="1735137"/>
          </a:xfrm>
          <a:prstGeom prst="rect">
            <a:avLst/>
          </a:prstGeom>
          <a:noFill/>
          <a:ln w="12700">
            <a:noFill/>
            <a:miter lim="800000"/>
            <a:headEnd/>
            <a:tailEnd/>
          </a:ln>
        </p:spPr>
        <p:txBody>
          <a:bodyPr vert="horz" wrap="square" lIns="25400" tIns="25400" rIns="25400" bIns="25400" numCol="1" anchor="ctr" anchorCtr="0" compatLnSpc="1">
            <a:prstTxWarp prst="textNoShape">
              <a:avLst/>
            </a:prstTxWarp>
          </a:bodyPr>
          <a:lstStyle/>
          <a:p>
            <a:pPr lvl="0"/>
            <a:r>
              <a:rPr lang="en-US" smtClean="0">
                <a:sym typeface="Gill Sans" charset="0"/>
              </a:rPr>
              <a:t>Click to edit Master title style</a:t>
            </a:r>
          </a:p>
        </p:txBody>
      </p:sp>
      <p:sp>
        <p:nvSpPr>
          <p:cNvPr id="2051" name="Rectangle 2"/>
          <p:cNvSpPr>
            <a:spLocks noChangeArrowheads="1"/>
          </p:cNvSpPr>
          <p:nvPr>
            <p:ph type="body" idx="1"/>
          </p:nvPr>
        </p:nvSpPr>
        <p:spPr bwMode="auto">
          <a:xfrm>
            <a:off x="895350" y="1901825"/>
            <a:ext cx="7359650" cy="4113213"/>
          </a:xfrm>
          <a:prstGeom prst="rect">
            <a:avLst/>
          </a:prstGeom>
          <a:noFill/>
          <a:ln w="12700">
            <a:noFill/>
            <a:miter lim="800000"/>
            <a:headEnd/>
            <a:tailEnd/>
          </a:ln>
        </p:spPr>
        <p:txBody>
          <a:bodyPr vert="horz" wrap="square" lIns="25400" tIns="25400" rIns="25400" bIns="254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charset="0"/>
        </a:defRPr>
      </a:lvl1pPr>
      <a:lvl2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9pPr>
    </p:titleStyle>
    <p:bodyStyle>
      <a:lvl1pPr marL="393700" indent="-285750" algn="l" rtl="0" eaLnBrk="0" fontAlgn="base" hangingPunct="0">
        <a:spcBef>
          <a:spcPts val="17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1pPr>
      <a:lvl2pPr marL="615950" indent="-285750" algn="l" rtl="0" eaLnBrk="0" fontAlgn="base" hangingPunct="0">
        <a:spcBef>
          <a:spcPts val="17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2pPr>
      <a:lvl3pPr marL="838200" indent="-285750" algn="l" rtl="0" eaLnBrk="0" fontAlgn="base" hangingPunct="0">
        <a:spcBef>
          <a:spcPts val="17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3pPr>
      <a:lvl4pPr marL="1060450" indent="-285750" algn="l" rtl="0" eaLnBrk="0" fontAlgn="base" hangingPunct="0">
        <a:spcBef>
          <a:spcPts val="17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4pPr>
      <a:lvl5pPr marL="1282700" indent="-285750" algn="l" rtl="0" eaLnBrk="0" fontAlgn="base" hangingPunct="0">
        <a:spcBef>
          <a:spcPts val="17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5pPr>
      <a:lvl6pPr marL="1739900" indent="-285750" algn="l" rtl="0" fontAlgn="base">
        <a:spcBef>
          <a:spcPts val="17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6pPr>
      <a:lvl7pPr marL="2197100" indent="-285750" algn="l" rtl="0" fontAlgn="base">
        <a:spcBef>
          <a:spcPts val="17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7pPr>
      <a:lvl8pPr marL="2654300" indent="-285750" algn="l" rtl="0" fontAlgn="base">
        <a:spcBef>
          <a:spcPts val="17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8pPr>
      <a:lvl9pPr marL="3111500" indent="-285750" algn="l" rtl="0" fontAlgn="base">
        <a:spcBef>
          <a:spcPts val="17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accent5">
                <a:lumMod val="75000"/>
              </a:schemeClr>
            </a:gs>
          </a:gsLst>
          <a:lin ang="16200000" scaled="0"/>
          <a:tileRect/>
        </a:gradFill>
        <a:effectLst/>
      </p:bgPr>
    </p:bg>
    <p:spTree>
      <p:nvGrpSpPr>
        <p:cNvPr id="1" name=""/>
        <p:cNvGrpSpPr/>
        <p:nvPr/>
      </p:nvGrpSpPr>
      <p:grpSpPr>
        <a:xfrm>
          <a:off x="0" y="0"/>
          <a:ext cx="0" cy="0"/>
          <a:chOff x="0" y="0"/>
          <a:chExt cx="0" cy="0"/>
        </a:xfrm>
      </p:grpSpPr>
      <p:sp>
        <p:nvSpPr>
          <p:cNvPr id="3074" name="Rectangle 1"/>
          <p:cNvSpPr>
            <a:spLocks noChangeArrowheads="1"/>
          </p:cNvSpPr>
          <p:nvPr>
            <p:ph type="title"/>
          </p:nvPr>
        </p:nvSpPr>
        <p:spPr bwMode="auto">
          <a:xfrm>
            <a:off x="895350" y="2089150"/>
            <a:ext cx="7359650" cy="2679700"/>
          </a:xfrm>
          <a:prstGeom prst="rect">
            <a:avLst/>
          </a:prstGeom>
          <a:noFill/>
          <a:ln w="12700">
            <a:noFill/>
            <a:miter lim="800000"/>
            <a:headEnd/>
            <a:tailEnd/>
          </a:ln>
        </p:spPr>
        <p:txBody>
          <a:bodyPr vert="horz" wrap="square" lIns="25400" tIns="25400" rIns="25400" bIns="25400" numCol="1" anchor="ctr"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charset="0"/>
        </a:defRPr>
      </a:lvl1pPr>
      <a:lvl2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9pPr>
    </p:titleStyle>
    <p:bodyStyle>
      <a:lvl1pPr marL="211138" indent="-171450" algn="ctr" rtl="0" eaLnBrk="0" fontAlgn="base" hangingPunct="0">
        <a:spcBef>
          <a:spcPct val="0"/>
        </a:spcBef>
        <a:spcAft>
          <a:spcPct val="0"/>
        </a:spcAft>
        <a:buSzPct val="100000"/>
        <a:buFont typeface="Gill Sans" charset="0"/>
        <a:buChar char="•"/>
        <a:defRPr sz="2500">
          <a:solidFill>
            <a:schemeClr val="tx1"/>
          </a:solidFill>
          <a:latin typeface="+mn-lt"/>
          <a:ea typeface="+mn-ea"/>
          <a:cs typeface="+mn-cs"/>
          <a:sym typeface="Gill Sans" charset="0"/>
        </a:defRPr>
      </a:lvl1pPr>
      <a:lvl2pPr marL="411163" indent="-142875" algn="ctr" rtl="0" eaLnBrk="0" fontAlgn="base" hangingPunct="0">
        <a:spcBef>
          <a:spcPct val="0"/>
        </a:spcBef>
        <a:spcAft>
          <a:spcPct val="0"/>
        </a:spcAft>
        <a:buSzPct val="100000"/>
        <a:buFont typeface="Gill Sans" charset="0"/>
        <a:buChar char="–"/>
        <a:defRPr sz="2500">
          <a:solidFill>
            <a:schemeClr val="tx1"/>
          </a:solidFill>
          <a:latin typeface="+mn-lt"/>
          <a:ea typeface="+mn-ea"/>
          <a:cs typeface="+mn-cs"/>
          <a:sym typeface="Gill Sans" charset="0"/>
        </a:defRPr>
      </a:lvl2pPr>
      <a:lvl3pPr marL="611188" indent="-114300" algn="ctr" rtl="0" eaLnBrk="0" fontAlgn="base" hangingPunct="0">
        <a:spcBef>
          <a:spcPct val="0"/>
        </a:spcBef>
        <a:spcAft>
          <a:spcPct val="0"/>
        </a:spcAft>
        <a:buSzPct val="100000"/>
        <a:buFont typeface="Gill Sans" charset="0"/>
        <a:buChar char="•"/>
        <a:defRPr sz="2500">
          <a:solidFill>
            <a:schemeClr val="tx1"/>
          </a:solidFill>
          <a:latin typeface="+mn-lt"/>
          <a:ea typeface="+mn-ea"/>
          <a:cs typeface="+mn-cs"/>
          <a:sym typeface="Gill Sans" charset="0"/>
        </a:defRPr>
      </a:lvl3pPr>
      <a:lvl4pPr marL="839788" indent="-114300" algn="ctr" rtl="0" eaLnBrk="0" fontAlgn="base" hangingPunct="0">
        <a:spcBef>
          <a:spcPct val="0"/>
        </a:spcBef>
        <a:spcAft>
          <a:spcPct val="0"/>
        </a:spcAft>
        <a:buSzPct val="100000"/>
        <a:buFont typeface="Gill Sans" charset="0"/>
        <a:buChar char="–"/>
        <a:defRPr sz="2500">
          <a:solidFill>
            <a:schemeClr val="tx1"/>
          </a:solidFill>
          <a:latin typeface="+mn-lt"/>
          <a:ea typeface="+mn-ea"/>
          <a:cs typeface="+mn-cs"/>
          <a:sym typeface="Gill Sans" charset="0"/>
        </a:defRPr>
      </a:lvl4pPr>
      <a:lvl5pPr marL="1068388" indent="-114300" algn="ctr" rtl="0" eaLnBrk="0" fontAlgn="base" hangingPunct="0">
        <a:spcBef>
          <a:spcPct val="0"/>
        </a:spcBef>
        <a:spcAft>
          <a:spcPct val="0"/>
        </a:spcAft>
        <a:buSzPct val="100000"/>
        <a:buFont typeface="Gill Sans" charset="0"/>
        <a:buChar char="»"/>
        <a:defRPr sz="2500">
          <a:solidFill>
            <a:schemeClr val="tx1"/>
          </a:solidFill>
          <a:latin typeface="+mn-lt"/>
          <a:ea typeface="+mn-ea"/>
          <a:cs typeface="+mn-cs"/>
          <a:sym typeface="Gill Sans" charset="0"/>
        </a:defRPr>
      </a:lvl5pPr>
      <a:lvl6pPr marL="1525588" indent="-114300" algn="ctr" rtl="0" fontAlgn="base">
        <a:spcBef>
          <a:spcPct val="0"/>
        </a:spcBef>
        <a:spcAft>
          <a:spcPct val="0"/>
        </a:spcAft>
        <a:buSzPct val="100000"/>
        <a:buFont typeface="Gill Sans" charset="0"/>
        <a:buChar char="»"/>
        <a:defRPr sz="2500">
          <a:solidFill>
            <a:schemeClr val="tx1"/>
          </a:solidFill>
          <a:latin typeface="+mn-lt"/>
          <a:ea typeface="+mn-ea"/>
          <a:cs typeface="+mn-cs"/>
          <a:sym typeface="Gill Sans" charset="0"/>
        </a:defRPr>
      </a:lvl6pPr>
      <a:lvl7pPr marL="1982788" indent="-114300" algn="ctr" rtl="0" fontAlgn="base">
        <a:spcBef>
          <a:spcPct val="0"/>
        </a:spcBef>
        <a:spcAft>
          <a:spcPct val="0"/>
        </a:spcAft>
        <a:buSzPct val="100000"/>
        <a:buFont typeface="Gill Sans" charset="0"/>
        <a:buChar char="»"/>
        <a:defRPr sz="2500">
          <a:solidFill>
            <a:schemeClr val="tx1"/>
          </a:solidFill>
          <a:latin typeface="+mn-lt"/>
          <a:ea typeface="+mn-ea"/>
          <a:cs typeface="+mn-cs"/>
          <a:sym typeface="Gill Sans" charset="0"/>
        </a:defRPr>
      </a:lvl7pPr>
      <a:lvl8pPr marL="2439988" indent="-114300" algn="ctr" rtl="0" fontAlgn="base">
        <a:spcBef>
          <a:spcPct val="0"/>
        </a:spcBef>
        <a:spcAft>
          <a:spcPct val="0"/>
        </a:spcAft>
        <a:buSzPct val="100000"/>
        <a:buFont typeface="Gill Sans" charset="0"/>
        <a:buChar char="»"/>
        <a:defRPr sz="2500">
          <a:solidFill>
            <a:schemeClr val="tx1"/>
          </a:solidFill>
          <a:latin typeface="+mn-lt"/>
          <a:ea typeface="+mn-ea"/>
          <a:cs typeface="+mn-cs"/>
          <a:sym typeface="Gill Sans" charset="0"/>
        </a:defRPr>
      </a:lvl8pPr>
      <a:lvl9pPr marL="2897188" indent="-114300" algn="ctr" rtl="0" fontAlgn="base">
        <a:spcBef>
          <a:spcPct val="0"/>
        </a:spcBef>
        <a:spcAft>
          <a:spcPct val="0"/>
        </a:spcAft>
        <a:buSzPct val="100000"/>
        <a:buFont typeface="Gill Sans" charset="0"/>
        <a:buChar char="»"/>
        <a:defRPr sz="25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accent5">
                <a:lumMod val="75000"/>
              </a:schemeClr>
            </a:gs>
          </a:gsLst>
          <a:lin ang="16200000" scaled="0"/>
          <a:tileRect/>
        </a:gradFill>
        <a:effectLst/>
      </p:bgPr>
    </p:bg>
    <p:spTree>
      <p:nvGrpSpPr>
        <p:cNvPr id="1" name=""/>
        <p:cNvGrpSpPr/>
        <p:nvPr/>
      </p:nvGrpSpPr>
      <p:grpSpPr>
        <a:xfrm>
          <a:off x="0" y="0"/>
          <a:ext cx="0" cy="0"/>
          <a:chOff x="0" y="0"/>
          <a:chExt cx="0" cy="0"/>
        </a:xfrm>
      </p:grpSpPr>
      <p:sp>
        <p:nvSpPr>
          <p:cNvPr id="4098" name="Rectangle 1"/>
          <p:cNvSpPr>
            <a:spLocks noChangeArrowheads="1"/>
          </p:cNvSpPr>
          <p:nvPr>
            <p:ph type="body" idx="1"/>
          </p:nvPr>
        </p:nvSpPr>
        <p:spPr bwMode="auto">
          <a:xfrm>
            <a:off x="895350" y="895350"/>
            <a:ext cx="7359650" cy="5073650"/>
          </a:xfrm>
          <a:prstGeom prst="rect">
            <a:avLst/>
          </a:prstGeom>
          <a:noFill/>
          <a:ln w="12700">
            <a:noFill/>
            <a:miter lim="800000"/>
            <a:headEnd/>
            <a:tailEnd/>
          </a:ln>
        </p:spPr>
        <p:txBody>
          <a:bodyPr vert="horz" wrap="square" lIns="25400" tIns="25400" rIns="25400" bIns="2540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marL="39688" indent="-39688" algn="ctr" rtl="0" eaLnBrk="0" fontAlgn="base" hangingPunct="0">
        <a:spcBef>
          <a:spcPct val="0"/>
        </a:spcBef>
        <a:spcAft>
          <a:spcPct val="0"/>
        </a:spcAft>
        <a:defRPr sz="5900">
          <a:solidFill>
            <a:schemeClr val="tx1"/>
          </a:solidFill>
          <a:latin typeface="+mj-lt"/>
          <a:ea typeface="+mj-ea"/>
          <a:cs typeface="+mj-cs"/>
          <a:sym typeface="Gill Sans" charset="0"/>
        </a:defRPr>
      </a:lvl1pPr>
      <a:lvl2pPr marL="39688" indent="-39688"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2pPr>
      <a:lvl3pPr marL="39688" indent="-39688"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3pPr>
      <a:lvl4pPr marL="39688" indent="-39688"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4pPr>
      <a:lvl5pPr marL="39688" indent="-39688"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5pPr>
      <a:lvl6pPr marL="496888"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6pPr>
      <a:lvl7pPr marL="954088"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7pPr>
      <a:lvl8pPr marL="1411288"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8pPr>
      <a:lvl9pPr marL="1868488"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9pPr>
    </p:titleStyle>
    <p:bodyStyle>
      <a:lvl1pPr marL="393700" indent="-285750" algn="l" rtl="0" eaLnBrk="0" fontAlgn="base" hangingPunct="0">
        <a:spcBef>
          <a:spcPts val="34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1pPr>
      <a:lvl2pPr marL="615950" indent="-285750" algn="l" rtl="0" eaLnBrk="0" fontAlgn="base" hangingPunct="0">
        <a:spcBef>
          <a:spcPts val="34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2pPr>
      <a:lvl3pPr marL="838200" indent="-285750" algn="l" rtl="0" eaLnBrk="0" fontAlgn="base" hangingPunct="0">
        <a:spcBef>
          <a:spcPts val="34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3pPr>
      <a:lvl4pPr marL="1060450" indent="-285750" algn="l" rtl="0" eaLnBrk="0" fontAlgn="base" hangingPunct="0">
        <a:spcBef>
          <a:spcPts val="34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4pPr>
      <a:lvl5pPr marL="1282700" indent="-285750" algn="l" rtl="0" eaLnBrk="0" fontAlgn="base" hangingPunct="0">
        <a:spcBef>
          <a:spcPts val="34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5pPr>
      <a:lvl6pPr marL="1739900" indent="-285750" algn="l" rtl="0" fontAlgn="base">
        <a:spcBef>
          <a:spcPts val="34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6pPr>
      <a:lvl7pPr marL="2197100" indent="-285750" algn="l" rtl="0" fontAlgn="base">
        <a:spcBef>
          <a:spcPts val="34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7pPr>
      <a:lvl8pPr marL="2654300" indent="-285750" algn="l" rtl="0" fontAlgn="base">
        <a:spcBef>
          <a:spcPts val="34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8pPr>
      <a:lvl9pPr marL="3111500" indent="-285750" algn="l" rtl="0" fontAlgn="base">
        <a:spcBef>
          <a:spcPts val="34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accent5">
                <a:lumMod val="75000"/>
              </a:schemeClr>
            </a:gs>
          </a:gsLst>
          <a:lin ang="16200000" scaled="0"/>
          <a:tileRect/>
        </a:gradFill>
        <a:effectLst/>
      </p:bgPr>
    </p:bg>
    <p:spTree>
      <p:nvGrpSpPr>
        <p:cNvPr id="1" name=""/>
        <p:cNvGrpSpPr/>
        <p:nvPr/>
      </p:nvGrpSpPr>
      <p:grpSpPr>
        <a:xfrm>
          <a:off x="0" y="0"/>
          <a:ext cx="0" cy="0"/>
          <a:chOff x="0" y="0"/>
          <a:chExt cx="0" cy="0"/>
        </a:xfrm>
      </p:grpSpPr>
      <p:sp>
        <p:nvSpPr>
          <p:cNvPr id="5122" name="Rectangle 1"/>
          <p:cNvSpPr>
            <a:spLocks noChangeArrowheads="1"/>
          </p:cNvSpPr>
          <p:nvPr>
            <p:ph type="title"/>
          </p:nvPr>
        </p:nvSpPr>
        <p:spPr bwMode="auto">
          <a:xfrm>
            <a:off x="895350" y="5181600"/>
            <a:ext cx="7359650" cy="1193800"/>
          </a:xfrm>
          <a:prstGeom prst="rect">
            <a:avLst/>
          </a:prstGeom>
          <a:noFill/>
          <a:ln w="12700">
            <a:noFill/>
            <a:miter lim="800000"/>
            <a:headEnd/>
            <a:tailEnd/>
          </a:ln>
        </p:spPr>
        <p:txBody>
          <a:bodyPr vert="horz" wrap="square" lIns="25400" tIns="25400" rIns="25400" bIns="25400" numCol="1" anchor="ctr"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charset="0"/>
        </a:defRPr>
      </a:lvl1pPr>
      <a:lvl2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9pPr>
    </p:titleStyle>
    <p:bodyStyle>
      <a:lvl1pPr marL="211138" indent="-171450" algn="ctr" rtl="0" eaLnBrk="0" fontAlgn="base" hangingPunct="0">
        <a:spcBef>
          <a:spcPct val="0"/>
        </a:spcBef>
        <a:spcAft>
          <a:spcPct val="0"/>
        </a:spcAft>
        <a:buSzPct val="100000"/>
        <a:buFont typeface="Gill Sans" charset="0"/>
        <a:buChar char="•"/>
        <a:defRPr sz="2500">
          <a:solidFill>
            <a:schemeClr val="tx1"/>
          </a:solidFill>
          <a:latin typeface="+mn-lt"/>
          <a:ea typeface="+mn-ea"/>
          <a:cs typeface="+mn-cs"/>
          <a:sym typeface="Gill Sans" charset="0"/>
        </a:defRPr>
      </a:lvl1pPr>
      <a:lvl2pPr marL="411163" indent="-142875" algn="ctr" rtl="0" eaLnBrk="0" fontAlgn="base" hangingPunct="0">
        <a:spcBef>
          <a:spcPct val="0"/>
        </a:spcBef>
        <a:spcAft>
          <a:spcPct val="0"/>
        </a:spcAft>
        <a:buSzPct val="100000"/>
        <a:buFont typeface="Gill Sans" charset="0"/>
        <a:buChar char="–"/>
        <a:defRPr sz="2500">
          <a:solidFill>
            <a:schemeClr val="tx1"/>
          </a:solidFill>
          <a:latin typeface="+mn-lt"/>
          <a:ea typeface="+mn-ea"/>
          <a:cs typeface="+mn-cs"/>
          <a:sym typeface="Gill Sans" charset="0"/>
        </a:defRPr>
      </a:lvl2pPr>
      <a:lvl3pPr marL="611188" indent="-114300" algn="ctr" rtl="0" eaLnBrk="0" fontAlgn="base" hangingPunct="0">
        <a:spcBef>
          <a:spcPct val="0"/>
        </a:spcBef>
        <a:spcAft>
          <a:spcPct val="0"/>
        </a:spcAft>
        <a:buSzPct val="100000"/>
        <a:buFont typeface="Gill Sans" charset="0"/>
        <a:buChar char="•"/>
        <a:defRPr sz="2500">
          <a:solidFill>
            <a:schemeClr val="tx1"/>
          </a:solidFill>
          <a:latin typeface="+mn-lt"/>
          <a:ea typeface="+mn-ea"/>
          <a:cs typeface="+mn-cs"/>
          <a:sym typeface="Gill Sans" charset="0"/>
        </a:defRPr>
      </a:lvl3pPr>
      <a:lvl4pPr marL="839788" indent="-114300" algn="ctr" rtl="0" eaLnBrk="0" fontAlgn="base" hangingPunct="0">
        <a:spcBef>
          <a:spcPct val="0"/>
        </a:spcBef>
        <a:spcAft>
          <a:spcPct val="0"/>
        </a:spcAft>
        <a:buSzPct val="100000"/>
        <a:buFont typeface="Gill Sans" charset="0"/>
        <a:buChar char="–"/>
        <a:defRPr sz="2500">
          <a:solidFill>
            <a:schemeClr val="tx1"/>
          </a:solidFill>
          <a:latin typeface="+mn-lt"/>
          <a:ea typeface="+mn-ea"/>
          <a:cs typeface="+mn-cs"/>
          <a:sym typeface="Gill Sans" charset="0"/>
        </a:defRPr>
      </a:lvl4pPr>
      <a:lvl5pPr marL="1068388" indent="-114300" algn="ctr" rtl="0" eaLnBrk="0" fontAlgn="base" hangingPunct="0">
        <a:spcBef>
          <a:spcPct val="0"/>
        </a:spcBef>
        <a:spcAft>
          <a:spcPct val="0"/>
        </a:spcAft>
        <a:buSzPct val="100000"/>
        <a:buFont typeface="Gill Sans" charset="0"/>
        <a:buChar char="»"/>
        <a:defRPr sz="2500">
          <a:solidFill>
            <a:schemeClr val="tx1"/>
          </a:solidFill>
          <a:latin typeface="+mn-lt"/>
          <a:ea typeface="+mn-ea"/>
          <a:cs typeface="+mn-cs"/>
          <a:sym typeface="Gill Sans" charset="0"/>
        </a:defRPr>
      </a:lvl5pPr>
      <a:lvl6pPr marL="1525588" indent="-114300" algn="ctr" rtl="0" fontAlgn="base">
        <a:spcBef>
          <a:spcPct val="0"/>
        </a:spcBef>
        <a:spcAft>
          <a:spcPct val="0"/>
        </a:spcAft>
        <a:buSzPct val="100000"/>
        <a:buFont typeface="Gill Sans" charset="0"/>
        <a:buChar char="»"/>
        <a:defRPr sz="2500">
          <a:solidFill>
            <a:schemeClr val="tx1"/>
          </a:solidFill>
          <a:latin typeface="+mn-lt"/>
          <a:ea typeface="+mn-ea"/>
          <a:cs typeface="+mn-cs"/>
          <a:sym typeface="Gill Sans" charset="0"/>
        </a:defRPr>
      </a:lvl6pPr>
      <a:lvl7pPr marL="1982788" indent="-114300" algn="ctr" rtl="0" fontAlgn="base">
        <a:spcBef>
          <a:spcPct val="0"/>
        </a:spcBef>
        <a:spcAft>
          <a:spcPct val="0"/>
        </a:spcAft>
        <a:buSzPct val="100000"/>
        <a:buFont typeface="Gill Sans" charset="0"/>
        <a:buChar char="»"/>
        <a:defRPr sz="2500">
          <a:solidFill>
            <a:schemeClr val="tx1"/>
          </a:solidFill>
          <a:latin typeface="+mn-lt"/>
          <a:ea typeface="+mn-ea"/>
          <a:cs typeface="+mn-cs"/>
          <a:sym typeface="Gill Sans" charset="0"/>
        </a:defRPr>
      </a:lvl7pPr>
      <a:lvl8pPr marL="2439988" indent="-114300" algn="ctr" rtl="0" fontAlgn="base">
        <a:spcBef>
          <a:spcPct val="0"/>
        </a:spcBef>
        <a:spcAft>
          <a:spcPct val="0"/>
        </a:spcAft>
        <a:buSzPct val="100000"/>
        <a:buFont typeface="Gill Sans" charset="0"/>
        <a:buChar char="»"/>
        <a:defRPr sz="2500">
          <a:solidFill>
            <a:schemeClr val="tx1"/>
          </a:solidFill>
          <a:latin typeface="+mn-lt"/>
          <a:ea typeface="+mn-ea"/>
          <a:cs typeface="+mn-cs"/>
          <a:sym typeface="Gill Sans" charset="0"/>
        </a:defRPr>
      </a:lvl8pPr>
      <a:lvl9pPr marL="2897188" indent="-114300" algn="ctr" rtl="0" fontAlgn="base">
        <a:spcBef>
          <a:spcPct val="0"/>
        </a:spcBef>
        <a:spcAft>
          <a:spcPct val="0"/>
        </a:spcAft>
        <a:buSzPct val="100000"/>
        <a:buFont typeface="Gill Sans" charset="0"/>
        <a:buChar char="»"/>
        <a:defRPr sz="25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accent5">
                <a:lumMod val="75000"/>
              </a:schemeClr>
            </a:gs>
          </a:gsLst>
          <a:lin ang="16200000" scaled="0"/>
          <a:tileRect/>
        </a:gradFill>
        <a:effectLst/>
      </p:bgPr>
    </p:bg>
    <p:spTree>
      <p:nvGrpSpPr>
        <p:cNvPr id="1" name=""/>
        <p:cNvGrpSpPr/>
        <p:nvPr/>
      </p:nvGrpSpPr>
      <p:grpSpPr>
        <a:xfrm>
          <a:off x="0" y="0"/>
          <a:ext cx="0" cy="0"/>
          <a:chOff x="0" y="0"/>
          <a:chExt cx="0" cy="0"/>
        </a:xfrm>
      </p:grpSpPr>
      <p:sp>
        <p:nvSpPr>
          <p:cNvPr id="6146" name="Rectangle 1"/>
          <p:cNvSpPr>
            <a:spLocks noChangeArrowheads="1"/>
          </p:cNvSpPr>
          <p:nvPr>
            <p:ph type="title"/>
          </p:nvPr>
        </p:nvSpPr>
        <p:spPr bwMode="auto">
          <a:xfrm>
            <a:off x="895350" y="5181600"/>
            <a:ext cx="7359650" cy="1193800"/>
          </a:xfrm>
          <a:prstGeom prst="rect">
            <a:avLst/>
          </a:prstGeom>
          <a:noFill/>
          <a:ln w="12700">
            <a:noFill/>
            <a:miter lim="800000"/>
            <a:headEnd/>
            <a:tailEnd/>
          </a:ln>
        </p:spPr>
        <p:txBody>
          <a:bodyPr vert="horz" wrap="square" lIns="25400" tIns="25400" rIns="25400" bIns="25400" numCol="1" anchor="ctr"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charset="0"/>
        </a:defRPr>
      </a:lvl1pPr>
      <a:lvl2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9pPr>
    </p:titleStyle>
    <p:bodyStyle>
      <a:lvl1pPr marL="211138" indent="-171450" algn="ctr" rtl="0" eaLnBrk="0" fontAlgn="base" hangingPunct="0">
        <a:spcBef>
          <a:spcPct val="0"/>
        </a:spcBef>
        <a:spcAft>
          <a:spcPct val="0"/>
        </a:spcAft>
        <a:buSzPct val="100000"/>
        <a:buFont typeface="Gill Sans" charset="0"/>
        <a:buChar char="•"/>
        <a:defRPr sz="2500">
          <a:solidFill>
            <a:schemeClr val="tx1"/>
          </a:solidFill>
          <a:latin typeface="+mn-lt"/>
          <a:ea typeface="+mn-ea"/>
          <a:cs typeface="+mn-cs"/>
          <a:sym typeface="Gill Sans" charset="0"/>
        </a:defRPr>
      </a:lvl1pPr>
      <a:lvl2pPr marL="411163" indent="-142875" algn="ctr" rtl="0" eaLnBrk="0" fontAlgn="base" hangingPunct="0">
        <a:spcBef>
          <a:spcPct val="0"/>
        </a:spcBef>
        <a:spcAft>
          <a:spcPct val="0"/>
        </a:spcAft>
        <a:buSzPct val="100000"/>
        <a:buFont typeface="Gill Sans" charset="0"/>
        <a:buChar char="–"/>
        <a:defRPr sz="2500">
          <a:solidFill>
            <a:schemeClr val="tx1"/>
          </a:solidFill>
          <a:latin typeface="+mn-lt"/>
          <a:ea typeface="+mn-ea"/>
          <a:cs typeface="+mn-cs"/>
          <a:sym typeface="Gill Sans" charset="0"/>
        </a:defRPr>
      </a:lvl2pPr>
      <a:lvl3pPr marL="611188" indent="-114300" algn="ctr" rtl="0" eaLnBrk="0" fontAlgn="base" hangingPunct="0">
        <a:spcBef>
          <a:spcPct val="0"/>
        </a:spcBef>
        <a:spcAft>
          <a:spcPct val="0"/>
        </a:spcAft>
        <a:buSzPct val="100000"/>
        <a:buFont typeface="Gill Sans" charset="0"/>
        <a:buChar char="•"/>
        <a:defRPr sz="2500">
          <a:solidFill>
            <a:schemeClr val="tx1"/>
          </a:solidFill>
          <a:latin typeface="+mn-lt"/>
          <a:ea typeface="+mn-ea"/>
          <a:cs typeface="+mn-cs"/>
          <a:sym typeface="Gill Sans" charset="0"/>
        </a:defRPr>
      </a:lvl3pPr>
      <a:lvl4pPr marL="839788" indent="-114300" algn="ctr" rtl="0" eaLnBrk="0" fontAlgn="base" hangingPunct="0">
        <a:spcBef>
          <a:spcPct val="0"/>
        </a:spcBef>
        <a:spcAft>
          <a:spcPct val="0"/>
        </a:spcAft>
        <a:buSzPct val="100000"/>
        <a:buFont typeface="Gill Sans" charset="0"/>
        <a:buChar char="–"/>
        <a:defRPr sz="2500">
          <a:solidFill>
            <a:schemeClr val="tx1"/>
          </a:solidFill>
          <a:latin typeface="+mn-lt"/>
          <a:ea typeface="+mn-ea"/>
          <a:cs typeface="+mn-cs"/>
          <a:sym typeface="Gill Sans" charset="0"/>
        </a:defRPr>
      </a:lvl4pPr>
      <a:lvl5pPr marL="1068388" indent="-114300" algn="ctr" rtl="0" eaLnBrk="0" fontAlgn="base" hangingPunct="0">
        <a:spcBef>
          <a:spcPct val="0"/>
        </a:spcBef>
        <a:spcAft>
          <a:spcPct val="0"/>
        </a:spcAft>
        <a:buSzPct val="100000"/>
        <a:buFont typeface="Gill Sans" charset="0"/>
        <a:buChar char="»"/>
        <a:defRPr sz="2500">
          <a:solidFill>
            <a:schemeClr val="tx1"/>
          </a:solidFill>
          <a:latin typeface="+mn-lt"/>
          <a:ea typeface="+mn-ea"/>
          <a:cs typeface="+mn-cs"/>
          <a:sym typeface="Gill Sans" charset="0"/>
        </a:defRPr>
      </a:lvl5pPr>
      <a:lvl6pPr marL="1525588" indent="-114300" algn="ctr" rtl="0" fontAlgn="base">
        <a:spcBef>
          <a:spcPct val="0"/>
        </a:spcBef>
        <a:spcAft>
          <a:spcPct val="0"/>
        </a:spcAft>
        <a:buSzPct val="100000"/>
        <a:buFont typeface="Gill Sans" charset="0"/>
        <a:buChar char="»"/>
        <a:defRPr sz="2500">
          <a:solidFill>
            <a:schemeClr val="tx1"/>
          </a:solidFill>
          <a:latin typeface="+mn-lt"/>
          <a:ea typeface="+mn-ea"/>
          <a:cs typeface="+mn-cs"/>
          <a:sym typeface="Gill Sans" charset="0"/>
        </a:defRPr>
      </a:lvl6pPr>
      <a:lvl7pPr marL="1982788" indent="-114300" algn="ctr" rtl="0" fontAlgn="base">
        <a:spcBef>
          <a:spcPct val="0"/>
        </a:spcBef>
        <a:spcAft>
          <a:spcPct val="0"/>
        </a:spcAft>
        <a:buSzPct val="100000"/>
        <a:buFont typeface="Gill Sans" charset="0"/>
        <a:buChar char="»"/>
        <a:defRPr sz="2500">
          <a:solidFill>
            <a:schemeClr val="tx1"/>
          </a:solidFill>
          <a:latin typeface="+mn-lt"/>
          <a:ea typeface="+mn-ea"/>
          <a:cs typeface="+mn-cs"/>
          <a:sym typeface="Gill Sans" charset="0"/>
        </a:defRPr>
      </a:lvl7pPr>
      <a:lvl8pPr marL="2439988" indent="-114300" algn="ctr" rtl="0" fontAlgn="base">
        <a:spcBef>
          <a:spcPct val="0"/>
        </a:spcBef>
        <a:spcAft>
          <a:spcPct val="0"/>
        </a:spcAft>
        <a:buSzPct val="100000"/>
        <a:buFont typeface="Gill Sans" charset="0"/>
        <a:buChar char="»"/>
        <a:defRPr sz="2500">
          <a:solidFill>
            <a:schemeClr val="tx1"/>
          </a:solidFill>
          <a:latin typeface="+mn-lt"/>
          <a:ea typeface="+mn-ea"/>
          <a:cs typeface="+mn-cs"/>
          <a:sym typeface="Gill Sans" charset="0"/>
        </a:defRPr>
      </a:lvl8pPr>
      <a:lvl9pPr marL="2897188" indent="-114300" algn="ctr" rtl="0" fontAlgn="base">
        <a:spcBef>
          <a:spcPct val="0"/>
        </a:spcBef>
        <a:spcAft>
          <a:spcPct val="0"/>
        </a:spcAft>
        <a:buSzPct val="100000"/>
        <a:buFont typeface="Gill Sans" charset="0"/>
        <a:buChar char="»"/>
        <a:defRPr sz="25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accent5">
                <a:lumMod val="75000"/>
              </a:schemeClr>
            </a:gs>
          </a:gsLst>
          <a:lin ang="16200000" scaled="0"/>
          <a:tileRect/>
        </a:gradFill>
        <a:effectLst/>
      </p:bgPr>
    </p:bg>
    <p:spTree>
      <p:nvGrpSpPr>
        <p:cNvPr id="1" name=""/>
        <p:cNvGrpSpPr/>
        <p:nvPr/>
      </p:nvGrpSpPr>
      <p:grpSpPr>
        <a:xfrm>
          <a:off x="0" y="0"/>
          <a:ext cx="0" cy="0"/>
          <a:chOff x="0" y="0"/>
          <a:chExt cx="0" cy="0"/>
        </a:xfrm>
      </p:grpSpPr>
      <p:sp>
        <p:nvSpPr>
          <p:cNvPr id="7170" name="Rectangle 1"/>
          <p:cNvSpPr>
            <a:spLocks noChangeArrowheads="1"/>
          </p:cNvSpPr>
          <p:nvPr>
            <p:ph type="body" idx="1"/>
          </p:nvPr>
        </p:nvSpPr>
        <p:spPr bwMode="auto">
          <a:xfrm>
            <a:off x="444500" y="3365500"/>
            <a:ext cx="4127500" cy="3492500"/>
          </a:xfrm>
          <a:prstGeom prst="rect">
            <a:avLst/>
          </a:prstGeom>
          <a:noFill/>
          <a:ln w="12700">
            <a:noFill/>
            <a:miter lim="800000"/>
            <a:headEnd/>
            <a:tailEnd/>
          </a:ln>
        </p:spPr>
        <p:txBody>
          <a:bodyPr vert="horz" wrap="square" lIns="25400" tIns="25400" rIns="25400" bIns="254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7171" name="Rectangle 2"/>
          <p:cNvSpPr>
            <a:spLocks noChangeArrowheads="1"/>
          </p:cNvSpPr>
          <p:nvPr>
            <p:ph type="title"/>
          </p:nvPr>
        </p:nvSpPr>
        <p:spPr bwMode="auto">
          <a:xfrm>
            <a:off x="444500" y="0"/>
            <a:ext cx="4127500" cy="3314700"/>
          </a:xfrm>
          <a:prstGeom prst="rect">
            <a:avLst/>
          </a:prstGeom>
          <a:noFill/>
          <a:ln w="12700">
            <a:noFill/>
            <a:miter lim="800000"/>
            <a:headEnd/>
            <a:tailEnd/>
          </a:ln>
        </p:spPr>
        <p:txBody>
          <a:bodyPr vert="horz" wrap="square" lIns="25400" tIns="25400" rIns="25400" bIns="25400" numCol="1" anchor="b"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txStyles>
    <p:titleStyle>
      <a:lvl1pPr algn="ctr" rtl="0" eaLnBrk="0" fontAlgn="base" hangingPunct="0">
        <a:spcBef>
          <a:spcPct val="0"/>
        </a:spcBef>
        <a:spcAft>
          <a:spcPct val="0"/>
        </a:spcAft>
        <a:defRPr sz="4900">
          <a:solidFill>
            <a:schemeClr val="tx1"/>
          </a:solidFill>
          <a:latin typeface="+mj-lt"/>
          <a:ea typeface="+mj-ea"/>
          <a:cs typeface="+mj-cs"/>
          <a:sym typeface="Gill Sans" charset="0"/>
        </a:defRPr>
      </a:lvl1pPr>
      <a:lvl2pPr algn="ctr" rtl="0" eaLnBrk="0" fontAlgn="base" hangingPunct="0">
        <a:spcBef>
          <a:spcPct val="0"/>
        </a:spcBef>
        <a:spcAft>
          <a:spcPct val="0"/>
        </a:spcAft>
        <a:defRPr sz="49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49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49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4900">
          <a:solidFill>
            <a:schemeClr val="tx1"/>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4900">
          <a:solidFill>
            <a:schemeClr val="tx1"/>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4900">
          <a:solidFill>
            <a:schemeClr val="tx1"/>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4900">
          <a:solidFill>
            <a:schemeClr val="tx1"/>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4900">
          <a:solidFill>
            <a:schemeClr val="tx1"/>
          </a:solidFill>
          <a:latin typeface="Gill Sans" charset="0"/>
          <a:ea typeface="ヒラギノ角ゴ ProN W3" charset="-128"/>
          <a:cs typeface="ヒラギノ角ゴ ProN W3" charset="-128"/>
          <a:sym typeface="Gill Sans" charset="0"/>
        </a:defRPr>
      </a:lvl9pPr>
    </p:titleStyle>
    <p:bodyStyle>
      <a:lvl1pPr marL="171450" indent="-171450" algn="ctr" rtl="0" eaLnBrk="0" fontAlgn="base" hangingPunct="0">
        <a:spcBef>
          <a:spcPct val="0"/>
        </a:spcBef>
        <a:spcAft>
          <a:spcPct val="0"/>
        </a:spcAft>
        <a:buSzPct val="100000"/>
        <a:buFont typeface="Gill Sans" charset="0"/>
        <a:buChar char="•"/>
        <a:defRPr sz="2300">
          <a:solidFill>
            <a:schemeClr val="tx1"/>
          </a:solidFill>
          <a:latin typeface="+mn-lt"/>
          <a:ea typeface="+mn-ea"/>
          <a:cs typeface="+mn-cs"/>
          <a:sym typeface="Gill Sans" charset="0"/>
        </a:defRPr>
      </a:lvl1pPr>
      <a:lvl2pPr marL="346075" indent="-142875" algn="ctr" rtl="0" eaLnBrk="0" fontAlgn="base" hangingPunct="0">
        <a:spcBef>
          <a:spcPct val="0"/>
        </a:spcBef>
        <a:spcAft>
          <a:spcPct val="0"/>
        </a:spcAft>
        <a:buSzPct val="100000"/>
        <a:buFont typeface="Gill Sans" charset="0"/>
        <a:buChar char="–"/>
        <a:defRPr sz="2300">
          <a:solidFill>
            <a:schemeClr val="tx1"/>
          </a:solidFill>
          <a:latin typeface="+mn-lt"/>
          <a:ea typeface="+mn-ea"/>
          <a:cs typeface="+mn-cs"/>
          <a:sym typeface="Gill Sans" charset="0"/>
        </a:defRPr>
      </a:lvl2pPr>
      <a:lvl3pPr marL="546100" indent="-114300" algn="ctr" rtl="0" eaLnBrk="0" fontAlgn="base" hangingPunct="0">
        <a:spcBef>
          <a:spcPct val="0"/>
        </a:spcBef>
        <a:spcAft>
          <a:spcPct val="0"/>
        </a:spcAft>
        <a:buSzPct val="100000"/>
        <a:buFont typeface="Gill Sans" charset="0"/>
        <a:buChar char="•"/>
        <a:defRPr sz="2300">
          <a:solidFill>
            <a:schemeClr val="tx1"/>
          </a:solidFill>
          <a:latin typeface="+mn-lt"/>
          <a:ea typeface="+mn-ea"/>
          <a:cs typeface="+mn-cs"/>
          <a:sym typeface="Gill Sans" charset="0"/>
        </a:defRPr>
      </a:lvl3pPr>
      <a:lvl4pPr marL="774700" indent="-114300" algn="ctr" rtl="0" eaLnBrk="0" fontAlgn="base" hangingPunct="0">
        <a:spcBef>
          <a:spcPct val="0"/>
        </a:spcBef>
        <a:spcAft>
          <a:spcPct val="0"/>
        </a:spcAft>
        <a:buSzPct val="100000"/>
        <a:buFont typeface="Gill Sans" charset="0"/>
        <a:buChar char="–"/>
        <a:defRPr sz="2300">
          <a:solidFill>
            <a:schemeClr val="tx1"/>
          </a:solidFill>
          <a:latin typeface="+mn-lt"/>
          <a:ea typeface="+mn-ea"/>
          <a:cs typeface="+mn-cs"/>
          <a:sym typeface="Gill Sans" charset="0"/>
        </a:defRPr>
      </a:lvl4pPr>
      <a:lvl5pPr marL="1003300" indent="-114300" algn="ctr" rtl="0" eaLnBrk="0" fontAlgn="base" hangingPunct="0">
        <a:spcBef>
          <a:spcPct val="0"/>
        </a:spcBef>
        <a:spcAft>
          <a:spcPct val="0"/>
        </a:spcAft>
        <a:buSzPct val="100000"/>
        <a:buFont typeface="Gill Sans" charset="0"/>
        <a:buChar char="»"/>
        <a:defRPr sz="2300">
          <a:solidFill>
            <a:schemeClr val="tx1"/>
          </a:solidFill>
          <a:latin typeface="+mn-lt"/>
          <a:ea typeface="+mn-ea"/>
          <a:cs typeface="+mn-cs"/>
          <a:sym typeface="Gill Sans" charset="0"/>
        </a:defRPr>
      </a:lvl5pPr>
      <a:lvl6pPr marL="1460500" indent="-114300" algn="ctr" rtl="0" fontAlgn="base">
        <a:spcBef>
          <a:spcPct val="0"/>
        </a:spcBef>
        <a:spcAft>
          <a:spcPct val="0"/>
        </a:spcAft>
        <a:buSzPct val="100000"/>
        <a:buFont typeface="Gill Sans" charset="0"/>
        <a:buChar char="»"/>
        <a:defRPr sz="2300">
          <a:solidFill>
            <a:schemeClr val="tx1"/>
          </a:solidFill>
          <a:latin typeface="+mn-lt"/>
          <a:ea typeface="+mn-ea"/>
          <a:cs typeface="+mn-cs"/>
          <a:sym typeface="Gill Sans" charset="0"/>
        </a:defRPr>
      </a:lvl6pPr>
      <a:lvl7pPr marL="1917700" indent="-114300" algn="ctr" rtl="0" fontAlgn="base">
        <a:spcBef>
          <a:spcPct val="0"/>
        </a:spcBef>
        <a:spcAft>
          <a:spcPct val="0"/>
        </a:spcAft>
        <a:buSzPct val="100000"/>
        <a:buFont typeface="Gill Sans" charset="0"/>
        <a:buChar char="»"/>
        <a:defRPr sz="2300">
          <a:solidFill>
            <a:schemeClr val="tx1"/>
          </a:solidFill>
          <a:latin typeface="+mn-lt"/>
          <a:ea typeface="+mn-ea"/>
          <a:cs typeface="+mn-cs"/>
          <a:sym typeface="Gill Sans" charset="0"/>
        </a:defRPr>
      </a:lvl7pPr>
      <a:lvl8pPr marL="2374900" indent="-114300" algn="ctr" rtl="0" fontAlgn="base">
        <a:spcBef>
          <a:spcPct val="0"/>
        </a:spcBef>
        <a:spcAft>
          <a:spcPct val="0"/>
        </a:spcAft>
        <a:buSzPct val="100000"/>
        <a:buFont typeface="Gill Sans" charset="0"/>
        <a:buChar char="»"/>
        <a:defRPr sz="2300">
          <a:solidFill>
            <a:schemeClr val="tx1"/>
          </a:solidFill>
          <a:latin typeface="+mn-lt"/>
          <a:ea typeface="+mn-ea"/>
          <a:cs typeface="+mn-cs"/>
          <a:sym typeface="Gill Sans" charset="0"/>
        </a:defRPr>
      </a:lvl8pPr>
      <a:lvl9pPr marL="2832100" indent="-114300" algn="ctr" rtl="0" fontAlgn="base">
        <a:spcBef>
          <a:spcPct val="0"/>
        </a:spcBef>
        <a:spcAft>
          <a:spcPct val="0"/>
        </a:spcAft>
        <a:buSzPct val="100000"/>
        <a:buFont typeface="Gill Sans" charset="0"/>
        <a:buChar char="»"/>
        <a:defRPr sz="23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accent5">
                <a:lumMod val="75000"/>
              </a:schemeClr>
            </a:gs>
          </a:gsLst>
          <a:lin ang="16200000" scaled="0"/>
          <a:tileRect/>
        </a:gradFill>
        <a:effectLst/>
      </p:bgPr>
    </p:bg>
    <p:spTree>
      <p:nvGrpSpPr>
        <p:cNvPr id="1" name=""/>
        <p:cNvGrpSpPr/>
        <p:nvPr/>
      </p:nvGrpSpPr>
      <p:grpSpPr>
        <a:xfrm>
          <a:off x="0" y="0"/>
          <a:ext cx="0" cy="0"/>
          <a:chOff x="0" y="0"/>
          <a:chExt cx="0" cy="0"/>
        </a:xfrm>
      </p:grpSpPr>
      <p:sp>
        <p:nvSpPr>
          <p:cNvPr id="8194" name="Rectangle 1"/>
          <p:cNvSpPr>
            <a:spLocks noChangeArrowheads="1"/>
          </p:cNvSpPr>
          <p:nvPr>
            <p:ph type="body" idx="1"/>
          </p:nvPr>
        </p:nvSpPr>
        <p:spPr bwMode="auto">
          <a:xfrm>
            <a:off x="444500" y="3365500"/>
            <a:ext cx="4127500" cy="3492500"/>
          </a:xfrm>
          <a:prstGeom prst="rect">
            <a:avLst/>
          </a:prstGeom>
          <a:noFill/>
          <a:ln w="12700">
            <a:noFill/>
            <a:miter lim="800000"/>
            <a:headEnd/>
            <a:tailEnd/>
          </a:ln>
        </p:spPr>
        <p:txBody>
          <a:bodyPr vert="horz" wrap="square" lIns="25400" tIns="25400" rIns="25400" bIns="25400"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8195" name="Rectangle 2"/>
          <p:cNvSpPr>
            <a:spLocks noChangeArrowheads="1"/>
          </p:cNvSpPr>
          <p:nvPr>
            <p:ph type="title"/>
          </p:nvPr>
        </p:nvSpPr>
        <p:spPr bwMode="auto">
          <a:xfrm>
            <a:off x="444500" y="0"/>
            <a:ext cx="4127500" cy="3314700"/>
          </a:xfrm>
          <a:prstGeom prst="rect">
            <a:avLst/>
          </a:prstGeom>
          <a:noFill/>
          <a:ln w="12700">
            <a:noFill/>
            <a:miter lim="800000"/>
            <a:headEnd/>
            <a:tailEnd/>
          </a:ln>
        </p:spPr>
        <p:txBody>
          <a:bodyPr vert="horz" wrap="square" lIns="25400" tIns="25400" rIns="25400" bIns="25400" numCol="1" anchor="b"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xStyles>
    <p:titleStyle>
      <a:lvl1pPr algn="ctr" rtl="0" eaLnBrk="0" fontAlgn="base" hangingPunct="0">
        <a:spcBef>
          <a:spcPct val="0"/>
        </a:spcBef>
        <a:spcAft>
          <a:spcPct val="0"/>
        </a:spcAft>
        <a:defRPr sz="4900">
          <a:solidFill>
            <a:schemeClr val="tx1"/>
          </a:solidFill>
          <a:latin typeface="+mj-lt"/>
          <a:ea typeface="+mj-ea"/>
          <a:cs typeface="+mj-cs"/>
          <a:sym typeface="Gill Sans" charset="0"/>
        </a:defRPr>
      </a:lvl1pPr>
      <a:lvl2pPr algn="ctr" rtl="0" eaLnBrk="0" fontAlgn="base" hangingPunct="0">
        <a:spcBef>
          <a:spcPct val="0"/>
        </a:spcBef>
        <a:spcAft>
          <a:spcPct val="0"/>
        </a:spcAft>
        <a:defRPr sz="49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49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49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4900">
          <a:solidFill>
            <a:schemeClr val="tx1"/>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4900">
          <a:solidFill>
            <a:schemeClr val="tx1"/>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4900">
          <a:solidFill>
            <a:schemeClr val="tx1"/>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4900">
          <a:solidFill>
            <a:schemeClr val="tx1"/>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4900">
          <a:solidFill>
            <a:schemeClr val="tx1"/>
          </a:solidFill>
          <a:latin typeface="Gill Sans" charset="0"/>
          <a:ea typeface="ヒラギノ角ゴ ProN W3" charset="-128"/>
          <a:cs typeface="ヒラギノ角ゴ ProN W3" charset="-128"/>
          <a:sym typeface="Gill Sans" charset="0"/>
        </a:defRPr>
      </a:lvl9pPr>
    </p:titleStyle>
    <p:bodyStyle>
      <a:lvl1pPr marL="171450" indent="-171450" algn="ctr" rtl="0" eaLnBrk="0" fontAlgn="base" hangingPunct="0">
        <a:spcBef>
          <a:spcPct val="0"/>
        </a:spcBef>
        <a:spcAft>
          <a:spcPct val="0"/>
        </a:spcAft>
        <a:buSzPct val="100000"/>
        <a:buFont typeface="Gill Sans" charset="0"/>
        <a:buChar char="•"/>
        <a:defRPr sz="2300">
          <a:solidFill>
            <a:schemeClr val="tx1"/>
          </a:solidFill>
          <a:latin typeface="+mn-lt"/>
          <a:ea typeface="+mn-ea"/>
          <a:cs typeface="+mn-cs"/>
          <a:sym typeface="Gill Sans" charset="0"/>
        </a:defRPr>
      </a:lvl1pPr>
      <a:lvl2pPr marL="346075" indent="-142875" algn="ctr" rtl="0" eaLnBrk="0" fontAlgn="base" hangingPunct="0">
        <a:spcBef>
          <a:spcPct val="0"/>
        </a:spcBef>
        <a:spcAft>
          <a:spcPct val="0"/>
        </a:spcAft>
        <a:buSzPct val="100000"/>
        <a:buFont typeface="Gill Sans" charset="0"/>
        <a:buChar char="–"/>
        <a:defRPr sz="2300">
          <a:solidFill>
            <a:schemeClr val="tx1"/>
          </a:solidFill>
          <a:latin typeface="+mn-lt"/>
          <a:ea typeface="+mn-ea"/>
          <a:cs typeface="+mn-cs"/>
          <a:sym typeface="Gill Sans" charset="0"/>
        </a:defRPr>
      </a:lvl2pPr>
      <a:lvl3pPr marL="546100" indent="-114300" algn="ctr" rtl="0" eaLnBrk="0" fontAlgn="base" hangingPunct="0">
        <a:spcBef>
          <a:spcPct val="0"/>
        </a:spcBef>
        <a:spcAft>
          <a:spcPct val="0"/>
        </a:spcAft>
        <a:buSzPct val="100000"/>
        <a:buFont typeface="Gill Sans" charset="0"/>
        <a:buChar char="•"/>
        <a:defRPr sz="2300">
          <a:solidFill>
            <a:schemeClr val="tx1"/>
          </a:solidFill>
          <a:latin typeface="+mn-lt"/>
          <a:ea typeface="+mn-ea"/>
          <a:cs typeface="+mn-cs"/>
          <a:sym typeface="Gill Sans" charset="0"/>
        </a:defRPr>
      </a:lvl3pPr>
      <a:lvl4pPr marL="774700" indent="-114300" algn="ctr" rtl="0" eaLnBrk="0" fontAlgn="base" hangingPunct="0">
        <a:spcBef>
          <a:spcPct val="0"/>
        </a:spcBef>
        <a:spcAft>
          <a:spcPct val="0"/>
        </a:spcAft>
        <a:buSzPct val="100000"/>
        <a:buFont typeface="Gill Sans" charset="0"/>
        <a:buChar char="–"/>
        <a:defRPr sz="2300">
          <a:solidFill>
            <a:schemeClr val="tx1"/>
          </a:solidFill>
          <a:latin typeface="+mn-lt"/>
          <a:ea typeface="+mn-ea"/>
          <a:cs typeface="+mn-cs"/>
          <a:sym typeface="Gill Sans" charset="0"/>
        </a:defRPr>
      </a:lvl4pPr>
      <a:lvl5pPr marL="1003300" indent="-114300" algn="ctr" rtl="0" eaLnBrk="0" fontAlgn="base" hangingPunct="0">
        <a:spcBef>
          <a:spcPct val="0"/>
        </a:spcBef>
        <a:spcAft>
          <a:spcPct val="0"/>
        </a:spcAft>
        <a:buSzPct val="100000"/>
        <a:buFont typeface="Gill Sans" charset="0"/>
        <a:buChar char="»"/>
        <a:defRPr sz="2300">
          <a:solidFill>
            <a:schemeClr val="tx1"/>
          </a:solidFill>
          <a:latin typeface="+mn-lt"/>
          <a:ea typeface="+mn-ea"/>
          <a:cs typeface="+mn-cs"/>
          <a:sym typeface="Gill Sans" charset="0"/>
        </a:defRPr>
      </a:lvl5pPr>
      <a:lvl6pPr marL="1460500" indent="-114300" algn="ctr" rtl="0" fontAlgn="base">
        <a:spcBef>
          <a:spcPct val="0"/>
        </a:spcBef>
        <a:spcAft>
          <a:spcPct val="0"/>
        </a:spcAft>
        <a:buSzPct val="100000"/>
        <a:buFont typeface="Gill Sans" charset="0"/>
        <a:buChar char="»"/>
        <a:defRPr sz="2300">
          <a:solidFill>
            <a:schemeClr val="tx1"/>
          </a:solidFill>
          <a:latin typeface="+mn-lt"/>
          <a:ea typeface="+mn-ea"/>
          <a:cs typeface="+mn-cs"/>
          <a:sym typeface="Gill Sans" charset="0"/>
        </a:defRPr>
      </a:lvl6pPr>
      <a:lvl7pPr marL="1917700" indent="-114300" algn="ctr" rtl="0" fontAlgn="base">
        <a:spcBef>
          <a:spcPct val="0"/>
        </a:spcBef>
        <a:spcAft>
          <a:spcPct val="0"/>
        </a:spcAft>
        <a:buSzPct val="100000"/>
        <a:buFont typeface="Gill Sans" charset="0"/>
        <a:buChar char="»"/>
        <a:defRPr sz="2300">
          <a:solidFill>
            <a:schemeClr val="tx1"/>
          </a:solidFill>
          <a:latin typeface="+mn-lt"/>
          <a:ea typeface="+mn-ea"/>
          <a:cs typeface="+mn-cs"/>
          <a:sym typeface="Gill Sans" charset="0"/>
        </a:defRPr>
      </a:lvl7pPr>
      <a:lvl8pPr marL="2374900" indent="-114300" algn="ctr" rtl="0" fontAlgn="base">
        <a:spcBef>
          <a:spcPct val="0"/>
        </a:spcBef>
        <a:spcAft>
          <a:spcPct val="0"/>
        </a:spcAft>
        <a:buSzPct val="100000"/>
        <a:buFont typeface="Gill Sans" charset="0"/>
        <a:buChar char="»"/>
        <a:defRPr sz="2300">
          <a:solidFill>
            <a:schemeClr val="tx1"/>
          </a:solidFill>
          <a:latin typeface="+mn-lt"/>
          <a:ea typeface="+mn-ea"/>
          <a:cs typeface="+mn-cs"/>
          <a:sym typeface="Gill Sans" charset="0"/>
        </a:defRPr>
      </a:lvl8pPr>
      <a:lvl9pPr marL="2832100" indent="-114300" algn="ctr" rtl="0" fontAlgn="base">
        <a:spcBef>
          <a:spcPct val="0"/>
        </a:spcBef>
        <a:spcAft>
          <a:spcPct val="0"/>
        </a:spcAft>
        <a:buSzPct val="100000"/>
        <a:buFont typeface="Gill Sans" charset="0"/>
        <a:buChar char="»"/>
        <a:defRPr sz="23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accent5">
                <a:lumMod val="75000"/>
              </a:schemeClr>
            </a:gs>
          </a:gsLst>
          <a:lin ang="16200000" scaled="0"/>
          <a:tileRect/>
        </a:gradFill>
        <a:effectLst/>
      </p:bgPr>
    </p:bg>
    <p:spTree>
      <p:nvGrpSpPr>
        <p:cNvPr id="1" name=""/>
        <p:cNvGrpSpPr/>
        <p:nvPr/>
      </p:nvGrpSpPr>
      <p:grpSpPr>
        <a:xfrm>
          <a:off x="0" y="0"/>
          <a:ext cx="0" cy="0"/>
          <a:chOff x="0" y="0"/>
          <a:chExt cx="0" cy="0"/>
        </a:xfrm>
      </p:grpSpPr>
      <p:sp>
        <p:nvSpPr>
          <p:cNvPr id="9218" name="Rectangle 1"/>
          <p:cNvSpPr>
            <a:spLocks noChangeArrowheads="1"/>
          </p:cNvSpPr>
          <p:nvPr>
            <p:ph type="title"/>
          </p:nvPr>
        </p:nvSpPr>
        <p:spPr bwMode="auto">
          <a:xfrm>
            <a:off x="895350" y="177800"/>
            <a:ext cx="7359650" cy="1714500"/>
          </a:xfrm>
          <a:prstGeom prst="rect">
            <a:avLst/>
          </a:prstGeom>
          <a:noFill/>
          <a:ln w="12700">
            <a:noFill/>
            <a:miter lim="800000"/>
            <a:headEnd/>
            <a:tailEnd/>
          </a:ln>
        </p:spPr>
        <p:txBody>
          <a:bodyPr vert="horz" wrap="square" lIns="25400" tIns="25400" rIns="25400" bIns="25400" numCol="1" anchor="ctr" anchorCtr="0" compatLnSpc="1">
            <a:prstTxWarp prst="textNoShape">
              <a:avLst/>
            </a:prstTxWarp>
          </a:bodyPr>
          <a:lstStyle/>
          <a:p>
            <a:pPr lvl="0"/>
            <a:r>
              <a:rPr lang="en-US" smtClean="0">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txStyles>
    <p:titleStyle>
      <a:lvl1pPr algn="ctr" rtl="0" eaLnBrk="0" fontAlgn="base" hangingPunct="0">
        <a:spcBef>
          <a:spcPct val="0"/>
        </a:spcBef>
        <a:spcAft>
          <a:spcPct val="0"/>
        </a:spcAft>
        <a:defRPr sz="5900">
          <a:solidFill>
            <a:schemeClr val="tx1"/>
          </a:solidFill>
          <a:latin typeface="+mj-lt"/>
          <a:ea typeface="+mj-ea"/>
          <a:cs typeface="+mj-cs"/>
          <a:sym typeface="Gill Sans" charset="0"/>
        </a:defRPr>
      </a:lvl1pPr>
      <a:lvl2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9pPr>
    </p:titleStyle>
    <p:bodyStyle>
      <a:lvl1pPr marL="484188" indent="-285750" algn="l" rtl="0" eaLnBrk="0" fontAlgn="base" hangingPunct="0">
        <a:spcBef>
          <a:spcPts val="17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1pPr>
      <a:lvl2pPr marL="706438" indent="-285750" algn="l" rtl="0" eaLnBrk="0" fontAlgn="base" hangingPunct="0">
        <a:spcBef>
          <a:spcPts val="17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2pPr>
      <a:lvl3pPr marL="928688" indent="-285750" algn="l" rtl="0" eaLnBrk="0" fontAlgn="base" hangingPunct="0">
        <a:spcBef>
          <a:spcPts val="17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3pPr>
      <a:lvl4pPr marL="1150938" indent="-285750" algn="l" rtl="0" eaLnBrk="0" fontAlgn="base" hangingPunct="0">
        <a:spcBef>
          <a:spcPts val="17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4pPr>
      <a:lvl5pPr marL="1373188" indent="-285750" algn="l" rtl="0" eaLnBrk="0" fontAlgn="base" hangingPunct="0">
        <a:spcBef>
          <a:spcPts val="17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5pPr>
      <a:lvl6pPr marL="1830388" indent="-285750" algn="l" rtl="0" fontAlgn="base">
        <a:spcBef>
          <a:spcPts val="17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6pPr>
      <a:lvl7pPr marL="2287588" indent="-285750" algn="l" rtl="0" fontAlgn="base">
        <a:spcBef>
          <a:spcPts val="17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7pPr>
      <a:lvl8pPr marL="2744788" indent="-285750" algn="l" rtl="0" fontAlgn="base">
        <a:spcBef>
          <a:spcPts val="17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8pPr>
      <a:lvl9pPr marL="3201988" indent="-285750" algn="l" rtl="0" fontAlgn="base">
        <a:spcBef>
          <a:spcPts val="1700"/>
        </a:spcBef>
        <a:spcAft>
          <a:spcPct val="0"/>
        </a:spcAft>
        <a:buClr>
          <a:srgbClr val="000000"/>
        </a:buClr>
        <a:buSzPct val="171000"/>
        <a:buFont typeface="Gill Sans" charset="0"/>
        <a:buChar char="•"/>
        <a:defRPr sz="29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omments" Target="../comments/comment10.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omments" Target="../comments/comment1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omments" Target="../comments/comment12.xml"/><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omments" Target="../comments/comment13.xml"/><Relationship Id="rId5" Type="http://schemas.openxmlformats.org/officeDocument/2006/relationships/image" Target="../media/image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omments" Target="../comments/comment14.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omments" Target="../comments/comment15.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omments" Target="../comments/comment4.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omments" Target="../comments/comment5.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omments" Target="../comments/comment6.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omments" Target="../comments/comment7.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omments" Target="../comments/comment8.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omments" Target="../comments/comment9.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slide-2.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4339" name="Picture 2"/>
          <p:cNvPicPr>
            <a:picLocks noChangeArrowheads="1"/>
          </p:cNvPicPr>
          <p:nvPr/>
        </p:nvPicPr>
        <p:blipFill>
          <a:blip r:embed="rId4"/>
          <a:srcRect/>
          <a:stretch>
            <a:fillRect/>
          </a:stretch>
        </p:blipFill>
        <p:spPr bwMode="auto">
          <a:xfrm>
            <a:off x="0" y="6216650"/>
            <a:ext cx="1708150" cy="641350"/>
          </a:xfrm>
          <a:prstGeom prst="rect">
            <a:avLst/>
          </a:prstGeom>
          <a:noFill/>
          <a:ln w="12700">
            <a:noFill/>
            <a:miter lim="800000"/>
            <a:headEnd/>
            <a:tailEnd/>
          </a:ln>
        </p:spPr>
      </p:pic>
      <p:sp>
        <p:nvSpPr>
          <p:cNvPr id="14340" name="Rectangle 4"/>
          <p:cNvSpPr>
            <a:spLocks/>
          </p:cNvSpPr>
          <p:nvPr/>
        </p:nvSpPr>
        <p:spPr bwMode="auto">
          <a:xfrm>
            <a:off x="3200400" y="2514600"/>
            <a:ext cx="5575300" cy="1143000"/>
          </a:xfrm>
          <a:prstGeom prst="rect">
            <a:avLst/>
          </a:prstGeom>
          <a:noFill/>
          <a:ln w="12700">
            <a:noFill/>
            <a:miter lim="800000"/>
            <a:headEnd/>
            <a:tailEnd/>
          </a:ln>
        </p:spPr>
        <p:txBody>
          <a:bodyPr lIns="0" tIns="0" rIns="0" bIns="0"/>
          <a:lstStyle/>
          <a:p>
            <a:pPr algn="l">
              <a:lnSpc>
                <a:spcPct val="90000"/>
              </a:lnSpc>
            </a:pPr>
            <a:r>
              <a:rPr lang="en-US" sz="3600">
                <a:solidFill>
                  <a:schemeClr val="tx1"/>
                </a:solidFill>
                <a:latin typeface="Segoe" charset="0"/>
                <a:sym typeface="Segoe" charset="0"/>
              </a:rPr>
              <a:t>Fuel the Conversation</a:t>
            </a:r>
          </a:p>
          <a:p>
            <a:pPr algn="l">
              <a:lnSpc>
                <a:spcPct val="90000"/>
              </a:lnSpc>
            </a:pPr>
            <a:r>
              <a:rPr lang="en-US" sz="2400">
                <a:solidFill>
                  <a:schemeClr val="tx1"/>
                </a:solidFill>
                <a:latin typeface="Segoe" charset="0"/>
                <a:sym typeface="Segoe" charset="0"/>
              </a:rPr>
              <a:t>With Social Media Features</a:t>
            </a:r>
          </a:p>
        </p:txBody>
      </p:sp>
      <p:pic>
        <p:nvPicPr>
          <p:cNvPr id="14341" name="Picture 5"/>
          <p:cNvPicPr>
            <a:picLocks noChangeArrowheads="1"/>
          </p:cNvPicPr>
          <p:nvPr/>
        </p:nvPicPr>
        <p:blipFill>
          <a:blip r:embed="rId5"/>
          <a:srcRect/>
          <a:stretch>
            <a:fillRect/>
          </a:stretch>
        </p:blipFill>
        <p:spPr bwMode="auto">
          <a:xfrm>
            <a:off x="8140700" y="0"/>
            <a:ext cx="1003300" cy="60325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slide-13.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23555" name="Picture 2"/>
          <p:cNvPicPr>
            <a:picLocks noChangeArrowheads="1"/>
          </p:cNvPicPr>
          <p:nvPr/>
        </p:nvPicPr>
        <p:blipFill>
          <a:blip r:embed="rId4"/>
          <a:srcRect/>
          <a:stretch>
            <a:fillRect/>
          </a:stretch>
        </p:blipFill>
        <p:spPr bwMode="auto">
          <a:xfrm>
            <a:off x="0" y="6216650"/>
            <a:ext cx="1708150" cy="641350"/>
          </a:xfrm>
          <a:prstGeom prst="rect">
            <a:avLst/>
          </a:prstGeom>
          <a:noFill/>
          <a:ln w="12700">
            <a:noFill/>
            <a:miter lim="800000"/>
            <a:headEnd/>
            <a:tailEnd/>
          </a:ln>
        </p:spPr>
      </p:pic>
      <p:pic>
        <p:nvPicPr>
          <p:cNvPr id="23556" name="Picture 3"/>
          <p:cNvPicPr>
            <a:picLocks noChangeArrowheads="1"/>
          </p:cNvPicPr>
          <p:nvPr/>
        </p:nvPicPr>
        <p:blipFill>
          <a:blip r:embed="rId5"/>
          <a:srcRect/>
          <a:stretch>
            <a:fillRect/>
          </a:stretch>
        </p:blipFill>
        <p:spPr bwMode="auto">
          <a:xfrm>
            <a:off x="8140700" y="0"/>
            <a:ext cx="1003300" cy="603250"/>
          </a:xfrm>
          <a:prstGeom prst="rect">
            <a:avLst/>
          </a:prstGeom>
          <a:noFill/>
          <a:ln w="12700">
            <a:noFill/>
            <a:miter lim="800000"/>
            <a:headEnd/>
            <a:tailEnd/>
          </a:ln>
        </p:spPr>
      </p:pic>
      <p:sp>
        <p:nvSpPr>
          <p:cNvPr id="23557" name="Rectangle 4"/>
          <p:cNvSpPr>
            <a:spLocks/>
          </p:cNvSpPr>
          <p:nvPr/>
        </p:nvSpPr>
        <p:spPr bwMode="auto">
          <a:xfrm>
            <a:off x="342900" y="2133600"/>
            <a:ext cx="2743200" cy="711200"/>
          </a:xfrm>
          <a:prstGeom prst="rect">
            <a:avLst/>
          </a:prstGeom>
          <a:noFill/>
          <a:ln w="12700">
            <a:noFill/>
            <a:miter lim="800000"/>
            <a:headEnd/>
            <a:tailEnd/>
          </a:ln>
        </p:spPr>
        <p:txBody>
          <a:bodyPr lIns="0" tIns="0" rIns="0" bIns="0"/>
          <a:lstStyle/>
          <a:p>
            <a:pPr algn="l">
              <a:lnSpc>
                <a:spcPct val="90000"/>
              </a:lnSpc>
            </a:pPr>
            <a:r>
              <a:rPr lang="en-US" sz="2200">
                <a:solidFill>
                  <a:schemeClr val="tx1"/>
                </a:solidFill>
                <a:latin typeface="Segoe" charset="0"/>
                <a:sym typeface="Segoe" charset="0"/>
              </a:rPr>
              <a:t>Get in with the right crowd.</a:t>
            </a:r>
          </a:p>
        </p:txBody>
      </p:sp>
      <p:sp>
        <p:nvSpPr>
          <p:cNvPr id="23558" name="Rectangle 5"/>
          <p:cNvSpPr>
            <a:spLocks/>
          </p:cNvSpPr>
          <p:nvPr/>
        </p:nvSpPr>
        <p:spPr bwMode="auto">
          <a:xfrm>
            <a:off x="344488" y="3276600"/>
            <a:ext cx="2743200" cy="1905000"/>
          </a:xfrm>
          <a:prstGeom prst="rect">
            <a:avLst/>
          </a:prstGeom>
          <a:noFill/>
          <a:ln w="12700">
            <a:noFill/>
            <a:miter lim="800000"/>
            <a:headEnd/>
            <a:tailEnd/>
          </a:ln>
        </p:spPr>
        <p:txBody>
          <a:bodyPr lIns="0" tIns="0" rIns="0" bIns="0"/>
          <a:lstStyle/>
          <a:p>
            <a:pPr algn="l"/>
            <a:r>
              <a:rPr lang="en-US" sz="1100" dirty="0">
                <a:solidFill>
                  <a:schemeClr val="tx1"/>
                </a:solidFill>
                <a:latin typeface="Segoe" charset="0"/>
                <a:sym typeface="Segoe" charset="0"/>
              </a:rPr>
              <a:t>Developed to reach over 100 different market segments with thousands of possible combinations, our targeting solutions enable you to reach whichever audience you want, where they are, through behavioral, profile and </a:t>
            </a:r>
            <a:r>
              <a:rPr lang="en-US" sz="1100" dirty="0" smtClean="0">
                <a:solidFill>
                  <a:schemeClr val="tx1"/>
                </a:solidFill>
                <a:latin typeface="Segoe" charset="0"/>
                <a:sym typeface="Segoe" charset="0"/>
              </a:rPr>
              <a:t>custom  </a:t>
            </a:r>
            <a:r>
              <a:rPr lang="en-US" sz="1100" dirty="0">
                <a:solidFill>
                  <a:schemeClr val="tx1"/>
                </a:solidFill>
                <a:latin typeface="Segoe" charset="0"/>
                <a:sym typeface="Segoe" charset="0"/>
              </a:rPr>
              <a:t>targeting.</a:t>
            </a:r>
          </a:p>
          <a:p>
            <a:pPr algn="l"/>
            <a:endParaRPr lang="en-US" sz="1100" dirty="0">
              <a:solidFill>
                <a:schemeClr val="tx1"/>
              </a:solidFill>
              <a:latin typeface="Segoe" charset="0"/>
              <a:sym typeface="Segoe" charset="0"/>
            </a:endParaRPr>
          </a:p>
          <a:p>
            <a:pPr algn="l"/>
            <a:r>
              <a:rPr lang="en-US" sz="1100" dirty="0">
                <a:solidFill>
                  <a:schemeClr val="tx1"/>
                </a:solidFill>
                <a:latin typeface="Segoe" charset="0"/>
                <a:sym typeface="Segoe" charset="0"/>
              </a:rPr>
              <a:t>Reach internet power users, teen influencers, social media users, daters, and many more.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slide-1.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24579" name="Picture 2"/>
          <p:cNvPicPr>
            <a:picLocks noChangeArrowheads="1"/>
          </p:cNvPicPr>
          <p:nvPr/>
        </p:nvPicPr>
        <p:blipFill>
          <a:blip r:embed="rId4"/>
          <a:srcRect/>
          <a:stretch>
            <a:fillRect/>
          </a:stretch>
        </p:blipFill>
        <p:spPr bwMode="auto">
          <a:xfrm>
            <a:off x="0" y="6216650"/>
            <a:ext cx="1708150" cy="641350"/>
          </a:xfrm>
          <a:prstGeom prst="rect">
            <a:avLst/>
          </a:prstGeom>
          <a:noFill/>
          <a:ln w="12700">
            <a:noFill/>
            <a:miter lim="800000"/>
            <a:headEnd/>
            <a:tailEnd/>
          </a:ln>
        </p:spPr>
      </p:pic>
      <p:pic>
        <p:nvPicPr>
          <p:cNvPr id="24580" name="Picture 3"/>
          <p:cNvPicPr>
            <a:picLocks noChangeArrowheads="1"/>
          </p:cNvPicPr>
          <p:nvPr/>
        </p:nvPicPr>
        <p:blipFill>
          <a:blip r:embed="rId5"/>
          <a:srcRect/>
          <a:stretch>
            <a:fillRect/>
          </a:stretch>
        </p:blipFill>
        <p:spPr bwMode="auto">
          <a:xfrm>
            <a:off x="8140700" y="0"/>
            <a:ext cx="1003300" cy="603250"/>
          </a:xfrm>
          <a:prstGeom prst="rect">
            <a:avLst/>
          </a:prstGeom>
          <a:noFill/>
          <a:ln w="12700">
            <a:noFill/>
            <a:miter lim="800000"/>
            <a:headEnd/>
            <a:tailEnd/>
          </a:ln>
        </p:spPr>
      </p:pic>
      <p:sp>
        <p:nvSpPr>
          <p:cNvPr id="24581" name="Rectangle 4"/>
          <p:cNvSpPr>
            <a:spLocks/>
          </p:cNvSpPr>
          <p:nvPr/>
        </p:nvSpPr>
        <p:spPr bwMode="auto">
          <a:xfrm>
            <a:off x="6018213" y="749300"/>
            <a:ext cx="2743200" cy="711200"/>
          </a:xfrm>
          <a:prstGeom prst="rect">
            <a:avLst/>
          </a:prstGeom>
          <a:noFill/>
          <a:ln w="12700">
            <a:noFill/>
            <a:miter lim="800000"/>
            <a:headEnd/>
            <a:tailEnd/>
          </a:ln>
        </p:spPr>
        <p:txBody>
          <a:bodyPr lIns="0" tIns="0" rIns="0" bIns="0"/>
          <a:lstStyle/>
          <a:p>
            <a:pPr algn="l">
              <a:lnSpc>
                <a:spcPct val="90000"/>
              </a:lnSpc>
            </a:pPr>
            <a:r>
              <a:rPr lang="en-US" sz="2200">
                <a:solidFill>
                  <a:schemeClr val="tx1"/>
                </a:solidFill>
                <a:latin typeface="Segoe" charset="0"/>
                <a:sym typeface="Segoe" charset="0"/>
              </a:rPr>
              <a:t>What do these campaigns look like?</a:t>
            </a:r>
          </a:p>
        </p:txBody>
      </p:sp>
      <p:sp>
        <p:nvSpPr>
          <p:cNvPr id="24582" name="Rectangle 5"/>
          <p:cNvSpPr>
            <a:spLocks/>
          </p:cNvSpPr>
          <p:nvPr/>
        </p:nvSpPr>
        <p:spPr bwMode="auto">
          <a:xfrm>
            <a:off x="6019800" y="1892300"/>
            <a:ext cx="2743200" cy="4572000"/>
          </a:xfrm>
          <a:prstGeom prst="rect">
            <a:avLst/>
          </a:prstGeom>
          <a:noFill/>
          <a:ln w="12700">
            <a:noFill/>
            <a:miter lim="800000"/>
            <a:headEnd/>
            <a:tailEnd/>
          </a:ln>
        </p:spPr>
        <p:txBody>
          <a:bodyPr lIns="0" tIns="0" rIns="0" bIns="0"/>
          <a:lstStyle/>
          <a:p>
            <a:pPr algn="l"/>
            <a:r>
              <a:rPr lang="en-US" sz="1100"/>
              <a:t>Advertisers like Old Spice, O’Boy, Nike, Burger King and Ford are redefining what makes a great marketing campaign.</a:t>
            </a:r>
          </a:p>
          <a:p>
            <a:pPr algn="l"/>
            <a:endParaRPr lang="en-US" sz="1100"/>
          </a:p>
          <a:p>
            <a:pPr algn="l"/>
            <a:r>
              <a:rPr lang="en-US" sz="1100"/>
              <a:t>Using traditional advertising, intertwined with a digital strategy comprised of websites, rich media and social media, they have blurred the lines between paying to get their message out and using consumers to promote their brand through word of mouth.</a:t>
            </a:r>
          </a:p>
          <a:p>
            <a:pPr algn="l"/>
            <a:endParaRPr lang="en-US" sz="1100"/>
          </a:p>
          <a:p>
            <a:pPr algn="l"/>
            <a:r>
              <a:rPr lang="en-US" sz="1100"/>
              <a:t>Taking advantage of these new tactics and knowing when and where to implement them is now the difference between a success story and no story.</a:t>
            </a:r>
          </a:p>
          <a:p>
            <a:pPr algn="l"/>
            <a:endParaRPr lang="en-US" sz="1100"/>
          </a:p>
          <a:p>
            <a:pPr algn="l"/>
            <a:endParaRPr lang="en-US" sz="110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slide-15.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5603" name="Rectangle 2"/>
          <p:cNvSpPr>
            <a:spLocks/>
          </p:cNvSpPr>
          <p:nvPr/>
        </p:nvSpPr>
        <p:spPr bwMode="auto">
          <a:xfrm>
            <a:off x="342900" y="2133600"/>
            <a:ext cx="2743200" cy="711200"/>
          </a:xfrm>
          <a:prstGeom prst="rect">
            <a:avLst/>
          </a:prstGeom>
          <a:noFill/>
          <a:ln w="12700">
            <a:noFill/>
            <a:miter lim="800000"/>
            <a:headEnd/>
            <a:tailEnd/>
          </a:ln>
        </p:spPr>
        <p:txBody>
          <a:bodyPr lIns="0" tIns="0" rIns="0" bIns="0"/>
          <a:lstStyle/>
          <a:p>
            <a:pPr algn="l">
              <a:lnSpc>
                <a:spcPct val="90000"/>
              </a:lnSpc>
            </a:pPr>
            <a:r>
              <a:rPr lang="en-US" sz="2200">
                <a:solidFill>
                  <a:schemeClr val="tx1"/>
                </a:solidFill>
                <a:latin typeface="Segoe" charset="0"/>
                <a:sym typeface="Segoe" charset="0"/>
              </a:rPr>
              <a:t>Create more than just a talking point.</a:t>
            </a:r>
          </a:p>
        </p:txBody>
      </p:sp>
      <p:sp>
        <p:nvSpPr>
          <p:cNvPr id="25604" name="Rectangle 3"/>
          <p:cNvSpPr>
            <a:spLocks/>
          </p:cNvSpPr>
          <p:nvPr/>
        </p:nvSpPr>
        <p:spPr bwMode="auto">
          <a:xfrm>
            <a:off x="344488" y="3276600"/>
            <a:ext cx="2743200" cy="1333500"/>
          </a:xfrm>
          <a:prstGeom prst="rect">
            <a:avLst/>
          </a:prstGeom>
          <a:noFill/>
          <a:ln w="12700">
            <a:noFill/>
            <a:miter lim="800000"/>
            <a:headEnd/>
            <a:tailEnd/>
          </a:ln>
        </p:spPr>
        <p:txBody>
          <a:bodyPr lIns="0" tIns="0" rIns="0" bIns="0"/>
          <a:lstStyle/>
          <a:p>
            <a:pPr algn="l"/>
            <a:r>
              <a:rPr lang="en-US" sz="1100" dirty="0">
                <a:solidFill>
                  <a:schemeClr val="tx1"/>
                </a:solidFill>
                <a:latin typeface="Segoe" charset="0"/>
                <a:sym typeface="Segoe" charset="0"/>
              </a:rPr>
              <a:t>Microsoft Advertising </a:t>
            </a:r>
            <a:r>
              <a:rPr lang="en-US" sz="1100" dirty="0" smtClean="0">
                <a:solidFill>
                  <a:schemeClr val="tx1"/>
                </a:solidFill>
                <a:latin typeface="Segoe" charset="0"/>
                <a:sym typeface="Segoe" charset="0"/>
              </a:rPr>
              <a:t> offers </a:t>
            </a:r>
            <a:r>
              <a:rPr lang="en-US" sz="1100" dirty="0">
                <a:solidFill>
                  <a:schemeClr val="tx1"/>
                </a:solidFill>
                <a:latin typeface="Segoe" charset="0"/>
                <a:sym typeface="Segoe" charset="0"/>
              </a:rPr>
              <a:t>a user friendly and creative product suite that drives awareness and engagement through social media.  Successfully enhancing your marketing plan, delivering on your digital objectives and effectively using paid media to generate earned media.</a:t>
            </a:r>
          </a:p>
        </p:txBody>
      </p:sp>
      <p:pic>
        <p:nvPicPr>
          <p:cNvPr id="25605" name="Picture 4"/>
          <p:cNvPicPr>
            <a:picLocks noChangeArrowheads="1"/>
          </p:cNvPicPr>
          <p:nvPr/>
        </p:nvPicPr>
        <p:blipFill>
          <a:blip r:embed="rId4"/>
          <a:srcRect/>
          <a:stretch>
            <a:fillRect/>
          </a:stretch>
        </p:blipFill>
        <p:spPr bwMode="auto">
          <a:xfrm>
            <a:off x="8140700" y="0"/>
            <a:ext cx="1003300" cy="603250"/>
          </a:xfrm>
          <a:prstGeom prst="rect">
            <a:avLst/>
          </a:prstGeom>
          <a:noFill/>
          <a:ln w="12700">
            <a:noFill/>
            <a:miter lim="800000"/>
            <a:headEnd/>
            <a:tailEnd/>
          </a:ln>
        </p:spPr>
      </p:pic>
      <p:pic>
        <p:nvPicPr>
          <p:cNvPr id="25606" name="Picture 2"/>
          <p:cNvPicPr>
            <a:picLocks noChangeArrowheads="1"/>
          </p:cNvPicPr>
          <p:nvPr/>
        </p:nvPicPr>
        <p:blipFill>
          <a:blip r:embed="rId5"/>
          <a:srcRect/>
          <a:stretch>
            <a:fillRect/>
          </a:stretch>
        </p:blipFill>
        <p:spPr bwMode="auto">
          <a:xfrm>
            <a:off x="0" y="6216650"/>
            <a:ext cx="1708150" cy="641350"/>
          </a:xfrm>
          <a:prstGeom prst="rect">
            <a:avLst/>
          </a:prstGeom>
          <a:noFill/>
          <a:ln w="12700">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slide-14.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6627" name="Rectangle 2"/>
          <p:cNvSpPr>
            <a:spLocks/>
          </p:cNvSpPr>
          <p:nvPr/>
        </p:nvSpPr>
        <p:spPr bwMode="auto">
          <a:xfrm>
            <a:off x="342900" y="2133600"/>
            <a:ext cx="2743200" cy="368300"/>
          </a:xfrm>
          <a:prstGeom prst="rect">
            <a:avLst/>
          </a:prstGeom>
          <a:noFill/>
          <a:ln w="12700">
            <a:noFill/>
            <a:miter lim="800000"/>
            <a:headEnd/>
            <a:tailEnd/>
          </a:ln>
        </p:spPr>
        <p:txBody>
          <a:bodyPr lIns="0" tIns="0" rIns="0" bIns="0"/>
          <a:lstStyle/>
          <a:p>
            <a:pPr algn="l">
              <a:lnSpc>
                <a:spcPct val="90000"/>
              </a:lnSpc>
            </a:pPr>
            <a:r>
              <a:rPr lang="en-US" sz="2200">
                <a:solidFill>
                  <a:schemeClr val="tx1"/>
                </a:solidFill>
                <a:latin typeface="Segoe" charset="0"/>
                <a:sym typeface="Segoe" charset="0"/>
              </a:rPr>
              <a:t>Case Study</a:t>
            </a:r>
          </a:p>
        </p:txBody>
      </p:sp>
      <p:sp>
        <p:nvSpPr>
          <p:cNvPr id="26628" name="Rectangle 3"/>
          <p:cNvSpPr>
            <a:spLocks/>
          </p:cNvSpPr>
          <p:nvPr/>
        </p:nvSpPr>
        <p:spPr bwMode="auto">
          <a:xfrm>
            <a:off x="344488" y="3276600"/>
            <a:ext cx="2743200" cy="952500"/>
          </a:xfrm>
          <a:prstGeom prst="rect">
            <a:avLst/>
          </a:prstGeom>
          <a:noFill/>
          <a:ln w="12700">
            <a:noFill/>
            <a:miter lim="800000"/>
            <a:headEnd/>
            <a:tailEnd/>
          </a:ln>
        </p:spPr>
        <p:txBody>
          <a:bodyPr lIns="0" tIns="0" rIns="0" bIns="0"/>
          <a:lstStyle/>
          <a:p>
            <a:pPr algn="l"/>
            <a:r>
              <a:rPr lang="en-US" sz="1100">
                <a:solidFill>
                  <a:schemeClr val="tx1"/>
                </a:solidFill>
                <a:latin typeface="Segoe" charset="0"/>
                <a:sym typeface="Segoe" charset="0"/>
              </a:rPr>
              <a:t>Aenean eu leo quam. Pellentesque ornare sem lacinia quam venenatis vestibulum. Donec id elit non mi porta gravida at eget metus. Maecenas sed diam eget risus varius blandit sit amet non magna.</a:t>
            </a:r>
          </a:p>
        </p:txBody>
      </p:sp>
      <p:pic>
        <p:nvPicPr>
          <p:cNvPr id="26629" name="Picture 4"/>
          <p:cNvPicPr>
            <a:picLocks noChangeArrowheads="1"/>
          </p:cNvPicPr>
          <p:nvPr/>
        </p:nvPicPr>
        <p:blipFill>
          <a:blip r:embed="rId4"/>
          <a:srcRect/>
          <a:stretch>
            <a:fillRect/>
          </a:stretch>
        </p:blipFill>
        <p:spPr bwMode="auto">
          <a:xfrm>
            <a:off x="8140700" y="0"/>
            <a:ext cx="1003300" cy="603250"/>
          </a:xfrm>
          <a:prstGeom prst="rect">
            <a:avLst/>
          </a:prstGeom>
          <a:noFill/>
          <a:ln w="12700">
            <a:noFill/>
            <a:miter lim="800000"/>
            <a:headEnd/>
            <a:tailEnd/>
          </a:ln>
        </p:spPr>
      </p:pic>
      <p:pic>
        <p:nvPicPr>
          <p:cNvPr id="26630" name="Picture 2"/>
          <p:cNvPicPr>
            <a:picLocks noChangeArrowheads="1"/>
          </p:cNvPicPr>
          <p:nvPr/>
        </p:nvPicPr>
        <p:blipFill>
          <a:blip r:embed="rId5"/>
          <a:srcRect/>
          <a:stretch>
            <a:fillRect/>
          </a:stretch>
        </p:blipFill>
        <p:spPr bwMode="auto">
          <a:xfrm>
            <a:off x="0" y="6216650"/>
            <a:ext cx="1708150" cy="641350"/>
          </a:xfrm>
          <a:prstGeom prst="rect">
            <a:avLst/>
          </a:prstGeom>
          <a:noFill/>
          <a:ln w="12700">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slide-16.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27651" name="Picture 2"/>
          <p:cNvPicPr>
            <a:picLocks noChangeArrowheads="1"/>
          </p:cNvPicPr>
          <p:nvPr/>
        </p:nvPicPr>
        <p:blipFill>
          <a:blip r:embed="rId4"/>
          <a:srcRect/>
          <a:stretch>
            <a:fillRect/>
          </a:stretch>
        </p:blipFill>
        <p:spPr bwMode="auto">
          <a:xfrm>
            <a:off x="0" y="6216650"/>
            <a:ext cx="1708150" cy="641350"/>
          </a:xfrm>
          <a:prstGeom prst="rect">
            <a:avLst/>
          </a:prstGeom>
          <a:noFill/>
          <a:ln w="12700">
            <a:noFill/>
            <a:miter lim="800000"/>
            <a:headEnd/>
            <a:tailEnd/>
          </a:ln>
        </p:spPr>
      </p:pic>
      <p:pic>
        <p:nvPicPr>
          <p:cNvPr id="27652" name="Picture 3"/>
          <p:cNvPicPr>
            <a:picLocks noChangeArrowheads="1"/>
          </p:cNvPicPr>
          <p:nvPr/>
        </p:nvPicPr>
        <p:blipFill>
          <a:blip r:embed="rId5"/>
          <a:srcRect/>
          <a:stretch>
            <a:fillRect/>
          </a:stretch>
        </p:blipFill>
        <p:spPr bwMode="auto">
          <a:xfrm>
            <a:off x="8140700" y="0"/>
            <a:ext cx="1003300" cy="603250"/>
          </a:xfrm>
          <a:prstGeom prst="rect">
            <a:avLst/>
          </a:prstGeom>
          <a:noFill/>
          <a:ln w="12700">
            <a:noFill/>
            <a:miter lim="800000"/>
            <a:headEnd/>
            <a:tailEnd/>
          </a:ln>
        </p:spPr>
      </p:pic>
      <p:graphicFrame>
        <p:nvGraphicFramePr>
          <p:cNvPr id="40964" name="Group 4"/>
          <p:cNvGraphicFramePr>
            <a:graphicFrameLocks noGrp="1"/>
          </p:cNvGraphicFramePr>
          <p:nvPr/>
        </p:nvGraphicFramePr>
        <p:xfrm>
          <a:off x="355600" y="1306513"/>
          <a:ext cx="8415338" cy="4214814"/>
        </p:xfrm>
        <a:graphic>
          <a:graphicData uri="http://schemas.openxmlformats.org/drawingml/2006/table">
            <a:tbl>
              <a:tblPr>
                <a:effectLst>
                  <a:reflection stA="5000" endPos="17000" dist="304800" dir="5400000" sy="-100000" algn="bl" rotWithShape="0"/>
                </a:effectLst>
              </a:tblPr>
              <a:tblGrid>
                <a:gridCol w="841375"/>
                <a:gridCol w="841375"/>
                <a:gridCol w="841375"/>
                <a:gridCol w="841375"/>
                <a:gridCol w="842963"/>
                <a:gridCol w="841375"/>
                <a:gridCol w="841375"/>
                <a:gridCol w="841375"/>
                <a:gridCol w="841375"/>
                <a:gridCol w="841375"/>
              </a:tblGrid>
              <a:tr h="434077">
                <a:tc>
                  <a:txBody>
                    <a:bodyPr/>
                    <a:lstStyle/>
                    <a:p>
                      <a:pPr marL="0" marR="0" lvl="0" indent="0" algn="just" defTabSz="914400" rtl="0" eaLnBrk="1" fontAlgn="base" latinLnBrk="0" hangingPunct="1">
                        <a:lnSpc>
                          <a:spcPct val="100000"/>
                        </a:lnSpc>
                        <a:spcBef>
                          <a:spcPct val="0"/>
                        </a:spcBef>
                        <a:spcAft>
                          <a:spcPct val="0"/>
                        </a:spcAft>
                        <a:buClrTx/>
                        <a:buSzPct val="100000"/>
                        <a:buFont typeface="Gill Sans" charset="0"/>
                        <a:buNone/>
                        <a:tabLst>
                          <a:tab pos="914400" algn="l"/>
                        </a:tabLst>
                      </a:pPr>
                      <a:endParaRPr kumimoji="0" lang="en-US" sz="1000" b="0" i="0" u="none" strike="noStrike" cap="none" spc="300" normalizeH="0" baseline="0" dirty="0">
                        <a:ln>
                          <a:noFill/>
                        </a:ln>
                        <a:solidFill>
                          <a:srgbClr val="FF0000">
                            <a:alpha val="64000"/>
                          </a:srgbClr>
                        </a:solidFill>
                        <a:effectLst>
                          <a:glow rad="63500">
                            <a:srgbClr val="FF0000">
                              <a:alpha val="10000"/>
                            </a:srgbClr>
                          </a:glow>
                        </a:effectLst>
                        <a:latin typeface="Segoe Semibold" charset="0"/>
                        <a:ea typeface="ヒラギノ角ゴ ProN W6" charset="-128"/>
                        <a:cs typeface="ヒラギノ角ゴ ProN W6" charset="-128"/>
                        <a:sym typeface="Segoe Semibold" charset="0"/>
                      </a:endParaRP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dirty="0">
                          <a:ln>
                            <a:noFill/>
                          </a:ln>
                          <a:solidFill>
                            <a:srgbClr val="FF0000">
                              <a:alpha val="64000"/>
                            </a:srgbClr>
                          </a:solidFill>
                          <a:effectLst>
                            <a:glow rad="63500">
                              <a:srgbClr val="FF0000">
                                <a:alpha val="10000"/>
                              </a:srgbClr>
                            </a:glow>
                          </a:effectLst>
                          <a:latin typeface="Segoe Semibold" charset="0"/>
                          <a:ea typeface="Segoe Semibold" charset="0"/>
                          <a:cs typeface="Segoe Semibold" charset="0"/>
                          <a:sym typeface="Segoe Semibold" charset="0"/>
                        </a:rPr>
                        <a:t>Geo Region</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Semibold" charset="0"/>
                          <a:ea typeface="Segoe Semibold" charset="0"/>
                          <a:cs typeface="Segoe Semibold" charset="0"/>
                          <a:sym typeface="Segoe Semibold" charset="0"/>
                        </a:rPr>
                        <a:t> </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Semibold" charset="0"/>
                          <a:ea typeface="Segoe Semibold" charset="0"/>
                          <a:cs typeface="Segoe Semibold" charset="0"/>
                          <a:sym typeface="Segoe Semibold" charset="0"/>
                        </a:rPr>
                        <a:t> </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Semibold" charset="0"/>
                          <a:ea typeface="Segoe Semibold" charset="0"/>
                          <a:cs typeface="Segoe Semibold" charset="0"/>
                          <a:sym typeface="Segoe Semibold" charset="0"/>
                        </a:rPr>
                        <a:t>Social Feature</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Semibold" charset="0"/>
                          <a:ea typeface="Segoe Semibold" charset="0"/>
                          <a:cs typeface="Segoe Semibold" charset="0"/>
                          <a:sym typeface="Segoe Semibold" charset="0"/>
                        </a:rPr>
                        <a:t> </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Semibold" charset="0"/>
                          <a:ea typeface="Segoe Semibold" charset="0"/>
                          <a:cs typeface="Segoe Semibold" charset="0"/>
                          <a:sym typeface="Segoe Semibold" charset="0"/>
                        </a:rPr>
                        <a:t> </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dirty="0">
                          <a:ln>
                            <a:noFill/>
                          </a:ln>
                          <a:solidFill>
                            <a:srgbClr val="FF0000">
                              <a:alpha val="64000"/>
                            </a:srgbClr>
                          </a:solidFill>
                          <a:effectLst>
                            <a:glow rad="63500">
                              <a:srgbClr val="FF0000">
                                <a:alpha val="10000"/>
                              </a:srgbClr>
                            </a:glow>
                          </a:effectLst>
                          <a:latin typeface="Segoe Semibold" charset="0"/>
                          <a:ea typeface="Segoe Semibold" charset="0"/>
                          <a:cs typeface="Segoe Semibold" charset="0"/>
                          <a:sym typeface="Segoe Semibold" charset="0"/>
                        </a:rPr>
                        <a:t> </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r>
              <a:tr h="536784">
                <a:tc>
                  <a:txBody>
                    <a:bodyPr/>
                    <a:lstStyle/>
                    <a:p>
                      <a:pPr marL="0" marR="0" lvl="0" indent="0" algn="just"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Semibold" charset="0"/>
                          <a:ea typeface="Segoe Semibold" charset="0"/>
                          <a:cs typeface="Segoe Semibold" charset="0"/>
                          <a:sym typeface="Segoe Semibold" charset="0"/>
                        </a:rPr>
                        <a:t>Vendor</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Semibold Italic" charset="0"/>
                          <a:ea typeface="Segoe Semibold Italic" charset="0"/>
                          <a:cs typeface="Segoe Semibold Italic" charset="0"/>
                          <a:sym typeface="Segoe Semibold Italic" charset="0"/>
                        </a:rPr>
                        <a:t>US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Semibold Italic" charset="0"/>
                          <a:ea typeface="Segoe Semibold Italic" charset="0"/>
                          <a:cs typeface="Segoe Semibold Italic" charset="0"/>
                          <a:sym typeface="Segoe Semibold Italic" charset="0"/>
                        </a:rPr>
                        <a:t>EMEA</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Semibold Italic" charset="0"/>
                          <a:ea typeface="Segoe Semibold Italic" charset="0"/>
                          <a:cs typeface="Segoe Semibold Italic" charset="0"/>
                          <a:sym typeface="Segoe Semibold Italic" charset="0"/>
                        </a:rPr>
                        <a:t>Americas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Semibold Italic" charset="0"/>
                          <a:ea typeface="Segoe Semibold Italic" charset="0"/>
                          <a:cs typeface="Segoe Semibold Italic" charset="0"/>
                          <a:sym typeface="Segoe Semibold Italic" charset="0"/>
                        </a:rPr>
                        <a:t>APAC</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Semibold Italic" charset="0"/>
                          <a:ea typeface="Segoe Semibold Italic" charset="0"/>
                          <a:cs typeface="Segoe Semibold Italic" charset="0"/>
                          <a:sym typeface="Segoe Semibold Italic" charset="0"/>
                        </a:rPr>
                        <a:t>Social Polls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Semibold Italic" charset="0"/>
                          <a:ea typeface="Segoe Semibold Italic" charset="0"/>
                          <a:cs typeface="Segoe Semibold Italic" charset="0"/>
                          <a:sym typeface="Segoe Semibold Italic" charset="0"/>
                        </a:rPr>
                        <a:t>Social Video</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Semibold Italic" charset="0"/>
                          <a:ea typeface="Segoe Semibold Italic" charset="0"/>
                          <a:cs typeface="Segoe Semibold Italic" charset="0"/>
                          <a:sym typeface="Segoe Semibold Italic" charset="0"/>
                        </a:rPr>
                        <a:t>Social Streaming</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Semibold Italic" charset="0"/>
                          <a:ea typeface="Segoe Semibold Italic" charset="0"/>
                          <a:cs typeface="Segoe Semibold Italic" charset="0"/>
                          <a:sym typeface="Segoe Semibold Italic" charset="0"/>
                        </a:rPr>
                        <a:t>Social Momentum</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Semibold Italic" charset="0"/>
                          <a:ea typeface="Segoe Semibold Italic" charset="0"/>
                          <a:cs typeface="Segoe Semibold Italic" charset="0"/>
                          <a:sym typeface="Segoe Semibold Italic" charset="0"/>
                        </a:rPr>
                        <a:t>Social Hubs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r>
              <a:tr h="434077">
                <a:tc>
                  <a:txBody>
                    <a:bodyPr/>
                    <a:lstStyle/>
                    <a:p>
                      <a:pPr marL="0" marR="0" lvl="0" indent="0" algn="just"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dirty="0" err="1">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Unicast</a:t>
                      </a:r>
                      <a:endParaRPr kumimoji="0" lang="en-US" sz="1000" b="0" i="0" u="none" strike="noStrike" cap="none" spc="300" normalizeH="0" baseline="0" dirty="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endParaRP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X</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dirty="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X</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 </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 </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r>
              <a:tr h="536784">
                <a:tc>
                  <a:txBody>
                    <a:bodyPr/>
                    <a:lstStyle/>
                    <a:p>
                      <a:pPr marL="0" marR="0" lvl="0" indent="0" algn="just"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SocialMedia.com</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X</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 </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 </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 </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r>
              <a:tr h="434077">
                <a:tc>
                  <a:txBody>
                    <a:bodyPr/>
                    <a:lstStyle/>
                    <a:p>
                      <a:pPr marL="0" marR="0" lvl="0" indent="0" algn="just"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Eyewonder</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X</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X</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 </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 </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r>
              <a:tr h="434077">
                <a:tc>
                  <a:txBody>
                    <a:bodyPr/>
                    <a:lstStyle/>
                    <a:p>
                      <a:pPr marL="0" marR="0" lvl="0" indent="0" algn="just"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Pointroll</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X</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 </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 </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 </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dirty="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dirty="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r>
              <a:tr h="434077">
                <a:tc>
                  <a:txBody>
                    <a:bodyPr/>
                    <a:lstStyle/>
                    <a:p>
                      <a:pPr marL="0" marR="0" lvl="0" indent="0" algn="just"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Interpolls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X</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X</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 </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 </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dirty="0" smtClean="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endParaRPr kumimoji="0" lang="en-US" sz="1000" b="0" i="0" u="none" strike="noStrike" cap="none" spc="300" normalizeH="0" baseline="0" dirty="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endParaRP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r>
              <a:tr h="536784">
                <a:tc>
                  <a:txBody>
                    <a:bodyPr/>
                    <a:lstStyle/>
                    <a:p>
                      <a:pPr marL="0" marR="0" lvl="0" indent="0" algn="just"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MediaMind/Eyeblaster</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X</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X</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X</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X</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dirty="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r>
              <a:tr h="434077">
                <a:tc>
                  <a:txBody>
                    <a:bodyPr/>
                    <a:lstStyle/>
                    <a:p>
                      <a:pPr marL="0" marR="0" lvl="0" indent="0" algn="just"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dirty="0" err="1">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AdMotion</a:t>
                      </a:r>
                      <a:endParaRPr kumimoji="0" lang="en-US" sz="1000" b="0" i="0" u="none" strike="noStrike" cap="none" spc="300" normalizeH="0" baseline="0" dirty="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endParaRP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 </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X</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X</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 </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Gill Sans" charset="0"/>
                        <a:buNone/>
                        <a:tabLst>
                          <a:tab pos="914400" algn="l"/>
                        </a:tabLst>
                      </a:pPr>
                      <a:r>
                        <a:rPr kumimoji="0" lang="en-US" sz="1000" b="0" i="0" u="none" strike="noStrike" cap="none" spc="300" normalizeH="0" baseline="0" dirty="0">
                          <a:ln>
                            <a:noFill/>
                          </a:ln>
                          <a:solidFill>
                            <a:srgbClr val="FF0000">
                              <a:alpha val="64000"/>
                            </a:srgbClr>
                          </a:solidFill>
                          <a:effectLst>
                            <a:glow rad="63500">
                              <a:srgbClr val="FF0000">
                                <a:alpha val="10000"/>
                              </a:srgbClr>
                            </a:glow>
                          </a:effectLst>
                          <a:latin typeface="Segoe" charset="0"/>
                          <a:ea typeface="Segoe" charset="0"/>
                          <a:cs typeface="Segoe" charset="0"/>
                          <a:sym typeface="Segoe" charset="0"/>
                        </a:rPr>
                        <a:t>yes</a:t>
                      </a:r>
                    </a:p>
                  </a:txBody>
                  <a:tcPr marL="38100" marR="38100" marT="35315" marB="35315" anchor="ctr" horzOverflow="overflow">
                    <a:lnL w="25400" cap="flat" cmpd="sng" algn="ctr">
                      <a:solidFill>
                        <a:srgbClr val="FF0003"/>
                      </a:solidFill>
                      <a:prstDash val="solid"/>
                      <a:round/>
                      <a:headEnd type="none" w="med" len="med"/>
                      <a:tailEnd type="none" w="med" len="med"/>
                    </a:lnL>
                    <a:lnR w="25400" cap="flat" cmpd="sng" algn="ctr">
                      <a:solidFill>
                        <a:srgbClr val="FF0003"/>
                      </a:solidFill>
                      <a:prstDash val="solid"/>
                      <a:round/>
                      <a:headEnd type="none" w="med" len="med"/>
                      <a:tailEnd type="none" w="med" len="med"/>
                    </a:lnR>
                    <a:lnT w="25400" cap="flat" cmpd="sng" algn="ctr">
                      <a:solidFill>
                        <a:srgbClr val="FF0003"/>
                      </a:solidFill>
                      <a:prstDash val="solid"/>
                      <a:round/>
                      <a:headEnd type="none" w="med" len="med"/>
                      <a:tailEnd type="none" w="med" len="med"/>
                    </a:lnT>
                    <a:lnB w="25400" cap="flat" cmpd="sng" algn="ctr">
                      <a:solidFill>
                        <a:srgbClr val="FF0003"/>
                      </a:solidFill>
                      <a:prstDash val="solid"/>
                      <a:round/>
                      <a:headEnd type="none" w="med" len="med"/>
                      <a:tailEnd type="none" w="med" len="med"/>
                    </a:lnB>
                    <a:lnTlToBr>
                      <a:noFill/>
                    </a:lnTlToBr>
                    <a:lnBlToTr>
                      <a:noFill/>
                    </a:lnBlToTr>
                    <a:noFill/>
                  </a:tcPr>
                </a:tc>
              </a:tr>
            </a:tbl>
          </a:graphicData>
        </a:graphic>
      </p:graphicFrame>
      <p:sp>
        <p:nvSpPr>
          <p:cNvPr id="27654" name="Rectangle 288"/>
          <p:cNvSpPr>
            <a:spLocks/>
          </p:cNvSpPr>
          <p:nvPr/>
        </p:nvSpPr>
        <p:spPr bwMode="auto">
          <a:xfrm>
            <a:off x="341313" y="711200"/>
            <a:ext cx="5143500" cy="368300"/>
          </a:xfrm>
          <a:prstGeom prst="rect">
            <a:avLst/>
          </a:prstGeom>
          <a:noFill/>
          <a:ln w="12700">
            <a:noFill/>
            <a:miter lim="800000"/>
            <a:headEnd/>
            <a:tailEnd/>
          </a:ln>
        </p:spPr>
        <p:txBody>
          <a:bodyPr lIns="0" tIns="0" rIns="0" bIns="0"/>
          <a:lstStyle/>
          <a:p>
            <a:pPr algn="l">
              <a:lnSpc>
                <a:spcPct val="90000"/>
              </a:lnSpc>
            </a:pPr>
            <a:r>
              <a:rPr lang="en-US" sz="2200">
                <a:solidFill>
                  <a:schemeClr val="tx1"/>
                </a:solidFill>
                <a:latin typeface="Segoe" charset="0"/>
                <a:sym typeface="Segoe" charset="0"/>
              </a:rPr>
              <a:t>Social Media Capability by Vendor</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slide-16v2.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28675" name="Picture 2"/>
          <p:cNvPicPr>
            <a:picLocks noChangeArrowheads="1"/>
          </p:cNvPicPr>
          <p:nvPr/>
        </p:nvPicPr>
        <p:blipFill>
          <a:blip r:embed="rId4"/>
          <a:srcRect/>
          <a:stretch>
            <a:fillRect/>
          </a:stretch>
        </p:blipFill>
        <p:spPr bwMode="auto">
          <a:xfrm>
            <a:off x="0" y="6216650"/>
            <a:ext cx="1708150" cy="641350"/>
          </a:xfrm>
          <a:prstGeom prst="rect">
            <a:avLst/>
          </a:prstGeom>
          <a:noFill/>
          <a:ln w="12700">
            <a:noFill/>
            <a:miter lim="800000"/>
            <a:headEnd/>
            <a:tailEnd/>
          </a:ln>
        </p:spPr>
      </p:pic>
      <p:pic>
        <p:nvPicPr>
          <p:cNvPr id="28676" name="Picture 3"/>
          <p:cNvPicPr>
            <a:picLocks noChangeArrowheads="1"/>
          </p:cNvPicPr>
          <p:nvPr/>
        </p:nvPicPr>
        <p:blipFill>
          <a:blip r:embed="rId5"/>
          <a:srcRect/>
          <a:stretch>
            <a:fillRect/>
          </a:stretch>
        </p:blipFill>
        <p:spPr bwMode="auto">
          <a:xfrm>
            <a:off x="8140700" y="0"/>
            <a:ext cx="1003300" cy="603250"/>
          </a:xfrm>
          <a:prstGeom prst="rect">
            <a:avLst/>
          </a:prstGeom>
          <a:noFill/>
          <a:ln w="12700">
            <a:noFill/>
            <a:miter lim="800000"/>
            <a:headEnd/>
            <a:tailEnd/>
          </a:ln>
        </p:spPr>
      </p:pic>
      <p:sp>
        <p:nvSpPr>
          <p:cNvPr id="28677" name="Rectangle 288"/>
          <p:cNvSpPr>
            <a:spLocks/>
          </p:cNvSpPr>
          <p:nvPr/>
        </p:nvSpPr>
        <p:spPr bwMode="auto">
          <a:xfrm>
            <a:off x="341313" y="711200"/>
            <a:ext cx="5143500" cy="368300"/>
          </a:xfrm>
          <a:prstGeom prst="rect">
            <a:avLst/>
          </a:prstGeom>
          <a:noFill/>
          <a:ln w="12700">
            <a:noFill/>
            <a:miter lim="800000"/>
            <a:headEnd/>
            <a:tailEnd/>
          </a:ln>
        </p:spPr>
        <p:txBody>
          <a:bodyPr lIns="0" tIns="0" rIns="0" bIns="0"/>
          <a:lstStyle/>
          <a:p>
            <a:pPr algn="l">
              <a:lnSpc>
                <a:spcPct val="90000"/>
              </a:lnSpc>
            </a:pPr>
            <a:r>
              <a:rPr lang="en-US" sz="2200">
                <a:solidFill>
                  <a:schemeClr val="tx1"/>
                </a:solidFill>
                <a:latin typeface="Segoe" charset="0"/>
                <a:sym typeface="Segoe" charset="0"/>
              </a:rPr>
              <a:t>Social Media Capability by Vendor</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slide-17.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29699" name="Picture 2"/>
          <p:cNvPicPr>
            <a:picLocks noChangeArrowheads="1"/>
          </p:cNvPicPr>
          <p:nvPr/>
        </p:nvPicPr>
        <p:blipFill>
          <a:blip r:embed="rId4"/>
          <a:srcRect/>
          <a:stretch>
            <a:fillRect/>
          </a:stretch>
        </p:blipFill>
        <p:spPr bwMode="auto">
          <a:xfrm>
            <a:off x="0" y="6216650"/>
            <a:ext cx="1708150" cy="641350"/>
          </a:xfrm>
          <a:prstGeom prst="rect">
            <a:avLst/>
          </a:prstGeom>
          <a:noFill/>
          <a:ln w="12700">
            <a:noFill/>
            <a:miter lim="800000"/>
            <a:headEnd/>
            <a:tailEnd/>
          </a:ln>
        </p:spPr>
      </p:pic>
      <p:pic>
        <p:nvPicPr>
          <p:cNvPr id="29700" name="Picture 3"/>
          <p:cNvPicPr>
            <a:picLocks noChangeArrowheads="1"/>
          </p:cNvPicPr>
          <p:nvPr/>
        </p:nvPicPr>
        <p:blipFill>
          <a:blip r:embed="rId5"/>
          <a:srcRect/>
          <a:stretch>
            <a:fillRect/>
          </a:stretch>
        </p:blipFill>
        <p:spPr bwMode="auto">
          <a:xfrm>
            <a:off x="8140700" y="0"/>
            <a:ext cx="1003300" cy="603250"/>
          </a:xfrm>
          <a:prstGeom prst="rect">
            <a:avLst/>
          </a:prstGeom>
          <a:noFill/>
          <a:ln w="12700">
            <a:noFill/>
            <a:miter lim="800000"/>
            <a:headEnd/>
            <a:tailEnd/>
          </a:ln>
        </p:spPr>
      </p:pic>
      <p:sp>
        <p:nvSpPr>
          <p:cNvPr id="29701" name="Rectangle 4"/>
          <p:cNvSpPr>
            <a:spLocks/>
          </p:cNvSpPr>
          <p:nvPr/>
        </p:nvSpPr>
        <p:spPr bwMode="auto">
          <a:xfrm>
            <a:off x="6018213" y="2133600"/>
            <a:ext cx="2743200" cy="711200"/>
          </a:xfrm>
          <a:prstGeom prst="rect">
            <a:avLst/>
          </a:prstGeom>
          <a:noFill/>
          <a:ln w="12700">
            <a:noFill/>
            <a:miter lim="800000"/>
            <a:headEnd/>
            <a:tailEnd/>
          </a:ln>
        </p:spPr>
        <p:txBody>
          <a:bodyPr lIns="0" tIns="0" rIns="0" bIns="0"/>
          <a:lstStyle/>
          <a:p>
            <a:pPr algn="l">
              <a:lnSpc>
                <a:spcPct val="90000"/>
              </a:lnSpc>
            </a:pPr>
            <a:r>
              <a:rPr lang="en-US" sz="2200">
                <a:solidFill>
                  <a:schemeClr val="tx1"/>
                </a:solidFill>
                <a:latin typeface="Segoe" charset="0"/>
                <a:sym typeface="Segoe" charset="0"/>
              </a:rPr>
              <a:t>The Partnership Behind Social Media </a:t>
            </a:r>
          </a:p>
        </p:txBody>
      </p:sp>
      <p:sp>
        <p:nvSpPr>
          <p:cNvPr id="29702" name="Rectangle 5"/>
          <p:cNvSpPr>
            <a:spLocks/>
          </p:cNvSpPr>
          <p:nvPr/>
        </p:nvSpPr>
        <p:spPr bwMode="auto">
          <a:xfrm>
            <a:off x="6019800" y="3276600"/>
            <a:ext cx="2743200" cy="2857500"/>
          </a:xfrm>
          <a:prstGeom prst="rect">
            <a:avLst/>
          </a:prstGeom>
          <a:noFill/>
          <a:ln w="12700">
            <a:noFill/>
            <a:miter lim="800000"/>
            <a:headEnd/>
            <a:tailEnd/>
          </a:ln>
        </p:spPr>
        <p:txBody>
          <a:bodyPr lIns="0" tIns="0" rIns="0" bIns="0"/>
          <a:lstStyle/>
          <a:p>
            <a:pPr algn="l"/>
            <a:r>
              <a:rPr lang="en-US" sz="1100">
                <a:solidFill>
                  <a:schemeClr val="tx1"/>
                </a:solidFill>
                <a:latin typeface="Segoe" charset="0"/>
                <a:sym typeface="Segoe" charset="0"/>
              </a:rPr>
              <a:t>Aenean lacinia bibendum nulla sed consectetur. Donec id elit non mi porta gravida at eget metus. </a:t>
            </a:r>
          </a:p>
          <a:p>
            <a:pPr algn="l"/>
            <a:endParaRPr lang="en-US" sz="1100">
              <a:solidFill>
                <a:schemeClr val="tx1"/>
              </a:solidFill>
              <a:latin typeface="Segoe" charset="0"/>
              <a:sym typeface="Segoe" charset="0"/>
            </a:endParaRPr>
          </a:p>
          <a:p>
            <a:pPr algn="l"/>
            <a:r>
              <a:rPr lang="en-US" sz="1100">
                <a:solidFill>
                  <a:schemeClr val="tx1"/>
                </a:solidFill>
                <a:latin typeface="Segoe" charset="0"/>
                <a:sym typeface="Segoe" charset="0"/>
              </a:rPr>
              <a:t>Donec ullamcorper nulla non metus auctor fringilla. Nullam id dolor id nibh ultricies vehicula ut id elit. </a:t>
            </a:r>
          </a:p>
          <a:p>
            <a:pPr algn="l"/>
            <a:endParaRPr lang="en-US" sz="1100">
              <a:solidFill>
                <a:schemeClr val="tx1"/>
              </a:solidFill>
              <a:latin typeface="Segoe" charset="0"/>
              <a:sym typeface="Segoe" charset="0"/>
            </a:endParaRPr>
          </a:p>
          <a:p>
            <a:pPr algn="l"/>
            <a:r>
              <a:rPr lang="en-US" sz="1100">
                <a:solidFill>
                  <a:schemeClr val="tx1"/>
                </a:solidFill>
                <a:latin typeface="Segoe" charset="0"/>
                <a:sym typeface="Segoe" charset="0"/>
              </a:rPr>
              <a:t>Fusce dapibus, tellus ac cursus commodo, tortor mauris condimentum nibh, ut fermentum massa justo sit amet risus.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descr="slide-4.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0723" name="Rectangle 2"/>
          <p:cNvSpPr>
            <a:spLocks/>
          </p:cNvSpPr>
          <p:nvPr/>
        </p:nvSpPr>
        <p:spPr bwMode="auto">
          <a:xfrm>
            <a:off x="342900" y="2133600"/>
            <a:ext cx="3251200" cy="711200"/>
          </a:xfrm>
          <a:prstGeom prst="rect">
            <a:avLst/>
          </a:prstGeom>
          <a:noFill/>
          <a:ln w="12700">
            <a:noFill/>
            <a:miter lim="800000"/>
            <a:headEnd/>
            <a:tailEnd/>
          </a:ln>
        </p:spPr>
        <p:txBody>
          <a:bodyPr lIns="0" tIns="0" rIns="0" bIns="0"/>
          <a:lstStyle/>
          <a:p>
            <a:pPr algn="l">
              <a:lnSpc>
                <a:spcPct val="90000"/>
              </a:lnSpc>
            </a:pPr>
            <a:r>
              <a:rPr lang="en-US" sz="2200">
                <a:latin typeface="Segoe" charset="0"/>
                <a:sym typeface="Segoe" charset="0"/>
              </a:rPr>
              <a:t>Media: Paid vs Earned vs Owned.</a:t>
            </a:r>
          </a:p>
        </p:txBody>
      </p:sp>
      <p:sp>
        <p:nvSpPr>
          <p:cNvPr id="30724" name="Rectangle 3"/>
          <p:cNvSpPr>
            <a:spLocks/>
          </p:cNvSpPr>
          <p:nvPr/>
        </p:nvSpPr>
        <p:spPr bwMode="auto">
          <a:xfrm>
            <a:off x="381000" y="3124200"/>
            <a:ext cx="2932113" cy="3581400"/>
          </a:xfrm>
          <a:prstGeom prst="rect">
            <a:avLst/>
          </a:prstGeom>
          <a:noFill/>
          <a:ln w="12700">
            <a:noFill/>
            <a:miter lim="800000"/>
            <a:headEnd/>
            <a:tailEnd/>
          </a:ln>
        </p:spPr>
        <p:txBody>
          <a:bodyPr lIns="0" tIns="0" rIns="0" bIns="0"/>
          <a:lstStyle/>
          <a:p>
            <a:pPr algn="l"/>
            <a:r>
              <a:rPr lang="en-US" sz="1100">
                <a:latin typeface="Segoe" charset="0"/>
                <a:sym typeface="Segoe" charset="0"/>
              </a:rPr>
              <a:t>Microsoft Advertising provides all the options available to deliver on your specific marketing objectives.</a:t>
            </a:r>
          </a:p>
          <a:p>
            <a:pPr algn="l"/>
            <a:endParaRPr lang="en-US" sz="1100">
              <a:latin typeface="Segoe" charset="0"/>
              <a:sym typeface="Segoe" charset="0"/>
            </a:endParaRPr>
          </a:p>
          <a:p>
            <a:pPr algn="l"/>
            <a:r>
              <a:rPr lang="en-US" sz="1100" b="1">
                <a:latin typeface="Segoe" charset="0"/>
                <a:sym typeface="Segoe" charset="0"/>
              </a:rPr>
              <a:t>Paid media </a:t>
            </a:r>
            <a:r>
              <a:rPr lang="en-US" sz="1100">
                <a:latin typeface="Segoe" charset="0"/>
                <a:sym typeface="Segoe" charset="0"/>
              </a:rPr>
              <a:t>is advertising as you know it.</a:t>
            </a:r>
          </a:p>
          <a:p>
            <a:pPr algn="l"/>
            <a:endParaRPr lang="en-US" sz="1100">
              <a:latin typeface="Segoe" charset="0"/>
              <a:sym typeface="Segoe" charset="0"/>
            </a:endParaRPr>
          </a:p>
          <a:p>
            <a:pPr algn="l"/>
            <a:r>
              <a:rPr lang="en-US" sz="1100" b="1">
                <a:latin typeface="Segoe" charset="0"/>
                <a:sym typeface="Segoe" charset="0"/>
              </a:rPr>
              <a:t>Earned media </a:t>
            </a:r>
            <a:r>
              <a:rPr lang="en-US" sz="1100">
                <a:latin typeface="Segoe" charset="0"/>
                <a:sym typeface="Segoe" charset="0"/>
              </a:rPr>
              <a:t>is getting people to talk about your brand and share your content, providing free and trusted word of mouth publicity.</a:t>
            </a:r>
          </a:p>
          <a:p>
            <a:pPr algn="l"/>
            <a:endParaRPr lang="en-US" sz="1100">
              <a:latin typeface="Segoe" charset="0"/>
              <a:sym typeface="Segoe" charset="0"/>
            </a:endParaRPr>
          </a:p>
          <a:p>
            <a:pPr algn="l"/>
            <a:r>
              <a:rPr lang="en-US" sz="1100" b="1">
                <a:latin typeface="Segoe" charset="0"/>
                <a:sym typeface="Segoe" charset="0"/>
              </a:rPr>
              <a:t>Owned media </a:t>
            </a:r>
            <a:r>
              <a:rPr lang="en-US" sz="1100">
                <a:latin typeface="Segoe" charset="0"/>
                <a:sym typeface="Segoe" charset="0"/>
              </a:rPr>
              <a:t>is a channel you create and control, from your website to your Facebook® fan page, or your WindowsLive™, YouTube™ or Twitter accounts.</a:t>
            </a:r>
          </a:p>
        </p:txBody>
      </p:sp>
      <p:pic>
        <p:nvPicPr>
          <p:cNvPr id="30725" name="Picture 4"/>
          <p:cNvPicPr>
            <a:picLocks noChangeArrowheads="1"/>
          </p:cNvPicPr>
          <p:nvPr/>
        </p:nvPicPr>
        <p:blipFill>
          <a:blip r:embed="rId4"/>
          <a:srcRect/>
          <a:stretch>
            <a:fillRect/>
          </a:stretch>
        </p:blipFill>
        <p:spPr bwMode="auto">
          <a:xfrm>
            <a:off x="8140700" y="0"/>
            <a:ext cx="1003300" cy="603250"/>
          </a:xfrm>
          <a:prstGeom prst="rect">
            <a:avLst/>
          </a:prstGeom>
          <a:noFill/>
          <a:ln w="12700">
            <a:noFill/>
            <a:miter lim="800000"/>
            <a:headEnd/>
            <a:tailEnd/>
          </a:ln>
        </p:spPr>
      </p:pic>
      <p:pic>
        <p:nvPicPr>
          <p:cNvPr id="30726" name="Picture 2"/>
          <p:cNvPicPr>
            <a:picLocks noChangeArrowheads="1"/>
          </p:cNvPicPr>
          <p:nvPr/>
        </p:nvPicPr>
        <p:blipFill>
          <a:blip r:embed="rId5"/>
          <a:srcRect/>
          <a:stretch>
            <a:fillRect/>
          </a:stretch>
        </p:blipFill>
        <p:spPr bwMode="auto">
          <a:xfrm>
            <a:off x="0" y="6216650"/>
            <a:ext cx="1708150" cy="641350"/>
          </a:xfrm>
          <a:prstGeom prst="rect">
            <a:avLst/>
          </a:prstGeom>
          <a:noFill/>
          <a:ln w="12700">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slide-6.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31747" name="Picture 2"/>
          <p:cNvPicPr>
            <a:picLocks noChangeArrowheads="1"/>
          </p:cNvPicPr>
          <p:nvPr/>
        </p:nvPicPr>
        <p:blipFill>
          <a:blip r:embed="rId4"/>
          <a:srcRect/>
          <a:stretch>
            <a:fillRect/>
          </a:stretch>
        </p:blipFill>
        <p:spPr bwMode="auto">
          <a:xfrm>
            <a:off x="0" y="6216650"/>
            <a:ext cx="1708150" cy="641350"/>
          </a:xfrm>
          <a:prstGeom prst="rect">
            <a:avLst/>
          </a:prstGeom>
          <a:noFill/>
          <a:ln w="12700">
            <a:noFill/>
            <a:miter lim="800000"/>
            <a:headEnd/>
            <a:tailEnd/>
          </a:ln>
        </p:spPr>
      </p:pic>
      <p:pic>
        <p:nvPicPr>
          <p:cNvPr id="31748" name="Picture 3"/>
          <p:cNvPicPr>
            <a:picLocks noChangeArrowheads="1"/>
          </p:cNvPicPr>
          <p:nvPr/>
        </p:nvPicPr>
        <p:blipFill>
          <a:blip r:embed="rId5"/>
          <a:srcRect/>
          <a:stretch>
            <a:fillRect/>
          </a:stretch>
        </p:blipFill>
        <p:spPr bwMode="auto">
          <a:xfrm>
            <a:off x="8140700" y="0"/>
            <a:ext cx="1003300" cy="603250"/>
          </a:xfrm>
          <a:prstGeom prst="rect">
            <a:avLst/>
          </a:prstGeom>
          <a:noFill/>
          <a:ln w="12700">
            <a:noFill/>
            <a:miter lim="800000"/>
            <a:headEnd/>
            <a:tailEnd/>
          </a:ln>
        </p:spPr>
      </p:pic>
      <p:sp>
        <p:nvSpPr>
          <p:cNvPr id="31749" name="Rectangle 4"/>
          <p:cNvSpPr>
            <a:spLocks/>
          </p:cNvSpPr>
          <p:nvPr/>
        </p:nvSpPr>
        <p:spPr bwMode="auto">
          <a:xfrm>
            <a:off x="342900" y="2133600"/>
            <a:ext cx="2743200" cy="711200"/>
          </a:xfrm>
          <a:prstGeom prst="rect">
            <a:avLst/>
          </a:prstGeom>
          <a:noFill/>
          <a:ln w="12700">
            <a:noFill/>
            <a:miter lim="800000"/>
            <a:headEnd/>
            <a:tailEnd/>
          </a:ln>
        </p:spPr>
        <p:txBody>
          <a:bodyPr lIns="0" tIns="0" rIns="0" bIns="0"/>
          <a:lstStyle/>
          <a:p>
            <a:pPr algn="l">
              <a:lnSpc>
                <a:spcPct val="90000"/>
              </a:lnSpc>
            </a:pPr>
            <a:r>
              <a:rPr lang="en-US" sz="2200">
                <a:latin typeface="Segoe" charset="0"/>
                <a:sym typeface="Segoe" charset="0"/>
              </a:rPr>
              <a:t>The Strategy Behind Social Media.</a:t>
            </a:r>
          </a:p>
        </p:txBody>
      </p:sp>
      <p:sp>
        <p:nvSpPr>
          <p:cNvPr id="31750" name="Rectangle 5"/>
          <p:cNvSpPr>
            <a:spLocks/>
          </p:cNvSpPr>
          <p:nvPr/>
        </p:nvSpPr>
        <p:spPr bwMode="auto">
          <a:xfrm>
            <a:off x="344488" y="3276600"/>
            <a:ext cx="2743200" cy="1143000"/>
          </a:xfrm>
          <a:prstGeom prst="rect">
            <a:avLst/>
          </a:prstGeom>
          <a:noFill/>
          <a:ln w="12700">
            <a:noFill/>
            <a:miter lim="800000"/>
            <a:headEnd/>
            <a:tailEnd/>
          </a:ln>
        </p:spPr>
        <p:txBody>
          <a:bodyPr lIns="0" tIns="0" rIns="0" bIns="0"/>
          <a:lstStyle/>
          <a:p>
            <a:pPr algn="l"/>
            <a:r>
              <a:rPr lang="en-US" sz="1100">
                <a:latin typeface="Segoe" charset="0"/>
                <a:sym typeface="Segoe" charset="0"/>
              </a:rPr>
              <a:t>When you put our marketing expertise and social media tools to work in the multitude of properties and environments we can access, you not only generate consumer awareness, but you take consumer engagement to a whole new level.</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slide-1.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32771" name="Picture 2"/>
          <p:cNvPicPr>
            <a:picLocks noChangeArrowheads="1"/>
          </p:cNvPicPr>
          <p:nvPr/>
        </p:nvPicPr>
        <p:blipFill>
          <a:blip r:embed="rId4"/>
          <a:srcRect/>
          <a:stretch>
            <a:fillRect/>
          </a:stretch>
        </p:blipFill>
        <p:spPr bwMode="auto">
          <a:xfrm>
            <a:off x="0" y="6216650"/>
            <a:ext cx="1708150" cy="641350"/>
          </a:xfrm>
          <a:prstGeom prst="rect">
            <a:avLst/>
          </a:prstGeom>
          <a:noFill/>
          <a:ln w="12700">
            <a:noFill/>
            <a:miter lim="800000"/>
            <a:headEnd/>
            <a:tailEnd/>
          </a:ln>
        </p:spPr>
      </p:pic>
      <p:pic>
        <p:nvPicPr>
          <p:cNvPr id="32772" name="Picture 3"/>
          <p:cNvPicPr>
            <a:picLocks noChangeArrowheads="1"/>
          </p:cNvPicPr>
          <p:nvPr/>
        </p:nvPicPr>
        <p:blipFill>
          <a:blip r:embed="rId5"/>
          <a:srcRect/>
          <a:stretch>
            <a:fillRect/>
          </a:stretch>
        </p:blipFill>
        <p:spPr bwMode="auto">
          <a:xfrm>
            <a:off x="8140700" y="0"/>
            <a:ext cx="1003300" cy="603250"/>
          </a:xfrm>
          <a:prstGeom prst="rect">
            <a:avLst/>
          </a:prstGeom>
          <a:noFill/>
          <a:ln w="12700">
            <a:noFill/>
            <a:miter lim="800000"/>
            <a:headEnd/>
            <a:tailEnd/>
          </a:ln>
        </p:spPr>
      </p:pic>
      <p:sp>
        <p:nvSpPr>
          <p:cNvPr id="32773" name="Rectangle 4"/>
          <p:cNvSpPr>
            <a:spLocks/>
          </p:cNvSpPr>
          <p:nvPr/>
        </p:nvSpPr>
        <p:spPr bwMode="auto">
          <a:xfrm>
            <a:off x="6018213" y="749300"/>
            <a:ext cx="2743200" cy="711200"/>
          </a:xfrm>
          <a:prstGeom prst="rect">
            <a:avLst/>
          </a:prstGeom>
          <a:noFill/>
          <a:ln w="12700">
            <a:noFill/>
            <a:miter lim="800000"/>
            <a:headEnd/>
            <a:tailEnd/>
          </a:ln>
        </p:spPr>
        <p:txBody>
          <a:bodyPr lIns="0" tIns="0" rIns="0" bIns="0"/>
          <a:lstStyle/>
          <a:p>
            <a:pPr algn="l">
              <a:lnSpc>
                <a:spcPct val="90000"/>
              </a:lnSpc>
            </a:pPr>
            <a:r>
              <a:rPr lang="en-US" sz="2200">
                <a:solidFill>
                  <a:schemeClr val="tx1"/>
                </a:solidFill>
                <a:latin typeface="Segoe" charset="0"/>
                <a:sym typeface="Segoe" charset="0"/>
              </a:rPr>
              <a:t>What is a Great Marketing Strategy?</a:t>
            </a:r>
          </a:p>
        </p:txBody>
      </p:sp>
      <p:sp>
        <p:nvSpPr>
          <p:cNvPr id="32774" name="Rectangle 5"/>
          <p:cNvSpPr>
            <a:spLocks/>
          </p:cNvSpPr>
          <p:nvPr/>
        </p:nvSpPr>
        <p:spPr bwMode="auto">
          <a:xfrm>
            <a:off x="6019800" y="1892300"/>
            <a:ext cx="2743200" cy="4572000"/>
          </a:xfrm>
          <a:prstGeom prst="rect">
            <a:avLst/>
          </a:prstGeom>
          <a:noFill/>
          <a:ln w="12700">
            <a:noFill/>
            <a:miter lim="800000"/>
            <a:headEnd/>
            <a:tailEnd/>
          </a:ln>
        </p:spPr>
        <p:txBody>
          <a:bodyPr lIns="0" tIns="0" rIns="0" bIns="0"/>
          <a:lstStyle/>
          <a:p>
            <a:pPr algn="l"/>
            <a:r>
              <a:rPr lang="en-US" sz="1100">
                <a:solidFill>
                  <a:schemeClr val="tx1"/>
                </a:solidFill>
                <a:latin typeface="Segoe" charset="0"/>
                <a:sym typeface="Segoe" charset="0"/>
              </a:rPr>
              <a:t>A brand message that resonates with your consumers will spur word of mouth, or in this day and age, digital word of mouth. And we all know that social media is the platform that supports this conversation.</a:t>
            </a:r>
          </a:p>
          <a:p>
            <a:pPr algn="l"/>
            <a:endParaRPr lang="en-US" sz="1100">
              <a:solidFill>
                <a:schemeClr val="tx1"/>
              </a:solidFill>
              <a:latin typeface="Segoe" charset="0"/>
              <a:sym typeface="Segoe" charset="0"/>
            </a:endParaRPr>
          </a:p>
          <a:p>
            <a:pPr algn="l"/>
            <a:r>
              <a:rPr lang="en-US" sz="1100">
                <a:solidFill>
                  <a:schemeClr val="tx1"/>
                </a:solidFill>
                <a:latin typeface="Segoe" charset="0"/>
                <a:sym typeface="Segoe" charset="0"/>
              </a:rPr>
              <a:t>Your digital strategy should take this new and effective media channel into account and, most importantly, offer you ways to fuel the conversation once it starts. </a:t>
            </a:r>
          </a:p>
          <a:p>
            <a:pPr algn="l"/>
            <a:endParaRPr lang="en-US" sz="1100">
              <a:solidFill>
                <a:schemeClr val="tx1"/>
              </a:solidFill>
              <a:latin typeface="Segoe" charset="0"/>
              <a:sym typeface="Segoe" charset="0"/>
            </a:endParaRPr>
          </a:p>
          <a:p>
            <a:pPr algn="l"/>
            <a:r>
              <a:rPr lang="en-US" sz="1100">
                <a:solidFill>
                  <a:schemeClr val="tx1"/>
                </a:solidFill>
                <a:latin typeface="Segoe" charset="0"/>
                <a:sym typeface="Segoe" charset="0"/>
              </a:rPr>
              <a:t>And a paid media solution is the best option when it comes to activating and supporting your earned media strategy.</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slide-3.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5363" name="Picture 2"/>
          <p:cNvPicPr>
            <a:picLocks noChangeArrowheads="1"/>
          </p:cNvPicPr>
          <p:nvPr/>
        </p:nvPicPr>
        <p:blipFill>
          <a:blip r:embed="rId4"/>
          <a:srcRect/>
          <a:stretch>
            <a:fillRect/>
          </a:stretch>
        </p:blipFill>
        <p:spPr bwMode="auto">
          <a:xfrm>
            <a:off x="0" y="6216650"/>
            <a:ext cx="1708150" cy="641350"/>
          </a:xfrm>
          <a:prstGeom prst="rect">
            <a:avLst/>
          </a:prstGeom>
          <a:noFill/>
          <a:ln w="12700">
            <a:noFill/>
            <a:miter lim="800000"/>
            <a:headEnd/>
            <a:tailEnd/>
          </a:ln>
        </p:spPr>
      </p:pic>
      <p:sp>
        <p:nvSpPr>
          <p:cNvPr id="15364" name="Rectangle 3"/>
          <p:cNvSpPr>
            <a:spLocks/>
          </p:cNvSpPr>
          <p:nvPr/>
        </p:nvSpPr>
        <p:spPr bwMode="auto">
          <a:xfrm>
            <a:off x="6018213" y="3276600"/>
            <a:ext cx="2743200" cy="711200"/>
          </a:xfrm>
          <a:prstGeom prst="rect">
            <a:avLst/>
          </a:prstGeom>
          <a:noFill/>
          <a:ln w="12700">
            <a:noFill/>
            <a:miter lim="800000"/>
            <a:headEnd/>
            <a:tailEnd/>
          </a:ln>
        </p:spPr>
        <p:txBody>
          <a:bodyPr lIns="0" tIns="0" rIns="0" bIns="0"/>
          <a:lstStyle/>
          <a:p>
            <a:pPr algn="l">
              <a:lnSpc>
                <a:spcPct val="90000"/>
              </a:lnSpc>
            </a:pPr>
            <a:r>
              <a:rPr lang="en-US" sz="2200">
                <a:solidFill>
                  <a:schemeClr val="tx1"/>
                </a:solidFill>
                <a:latin typeface="Segoe" charset="0"/>
                <a:sym typeface="Segoe" charset="0"/>
              </a:rPr>
              <a:t>Social Media is   about being more than friends.</a:t>
            </a:r>
          </a:p>
        </p:txBody>
      </p:sp>
      <p:sp>
        <p:nvSpPr>
          <p:cNvPr id="15365" name="Rectangle 4"/>
          <p:cNvSpPr>
            <a:spLocks/>
          </p:cNvSpPr>
          <p:nvPr/>
        </p:nvSpPr>
        <p:spPr bwMode="auto">
          <a:xfrm>
            <a:off x="6019800" y="4419600"/>
            <a:ext cx="2743200" cy="1905000"/>
          </a:xfrm>
          <a:prstGeom prst="rect">
            <a:avLst/>
          </a:prstGeom>
          <a:noFill/>
          <a:ln w="12700">
            <a:noFill/>
            <a:miter lim="800000"/>
            <a:headEnd/>
            <a:tailEnd/>
          </a:ln>
        </p:spPr>
        <p:txBody>
          <a:bodyPr lIns="0" tIns="0" rIns="0" bIns="0"/>
          <a:lstStyle/>
          <a:p>
            <a:pPr algn="l"/>
            <a:r>
              <a:rPr lang="en-US" sz="1100">
                <a:solidFill>
                  <a:schemeClr val="tx1"/>
                </a:solidFill>
                <a:latin typeface="Segoe" charset="0"/>
                <a:sym typeface="Segoe" charset="0"/>
              </a:rPr>
              <a:t>By itself, Social Media can only take your message so far.</a:t>
            </a:r>
          </a:p>
          <a:p>
            <a:pPr algn="l"/>
            <a:endParaRPr lang="en-US" sz="1100">
              <a:solidFill>
                <a:schemeClr val="tx1"/>
              </a:solidFill>
              <a:latin typeface="Segoe" charset="0"/>
              <a:sym typeface="Segoe" charset="0"/>
            </a:endParaRPr>
          </a:p>
          <a:p>
            <a:pPr algn="l"/>
            <a:r>
              <a:rPr lang="en-US" sz="1100">
                <a:solidFill>
                  <a:schemeClr val="tx1"/>
                </a:solidFill>
                <a:latin typeface="Segoe" charset="0"/>
                <a:sym typeface="Segoe" charset="0"/>
              </a:rPr>
              <a:t>But as part of a well-planned, digital marketing strategy that includes paid, earned, and owned media, it is a powerful way to create awareness and drive engagement.</a:t>
            </a:r>
          </a:p>
          <a:p>
            <a:pPr algn="l"/>
            <a:endParaRPr lang="en-US" sz="1100">
              <a:solidFill>
                <a:schemeClr val="tx1"/>
              </a:solidFill>
              <a:latin typeface="Segoe" charset="0"/>
              <a:sym typeface="Segoe" charset="0"/>
            </a:endParaRPr>
          </a:p>
          <a:p>
            <a:pPr algn="l"/>
            <a:endParaRPr lang="en-US" sz="1100">
              <a:solidFill>
                <a:schemeClr val="tx1"/>
              </a:solidFill>
              <a:latin typeface="Segoe" charset="0"/>
              <a:sym typeface="Segoe" charset="0"/>
            </a:endParaRPr>
          </a:p>
          <a:p>
            <a:pPr algn="l"/>
            <a:endParaRPr lang="en-US" sz="1100">
              <a:solidFill>
                <a:schemeClr val="tx1"/>
              </a:solidFill>
              <a:latin typeface="Segoe" charset="0"/>
              <a:sym typeface="Segoe" charset="0"/>
            </a:endParaRPr>
          </a:p>
          <a:p>
            <a:pPr algn="l"/>
            <a:endParaRPr lang="en-US" sz="1100">
              <a:solidFill>
                <a:schemeClr val="tx1"/>
              </a:solidFill>
              <a:latin typeface="Segoe" charset="0"/>
              <a:sym typeface="Segoe" charset="0"/>
            </a:endParaRPr>
          </a:p>
        </p:txBody>
      </p:sp>
      <p:pic>
        <p:nvPicPr>
          <p:cNvPr id="15366" name="Picture 5"/>
          <p:cNvPicPr>
            <a:picLocks noChangeArrowheads="1"/>
          </p:cNvPicPr>
          <p:nvPr/>
        </p:nvPicPr>
        <p:blipFill>
          <a:blip r:embed="rId5"/>
          <a:srcRect/>
          <a:stretch>
            <a:fillRect/>
          </a:stretch>
        </p:blipFill>
        <p:spPr bwMode="auto">
          <a:xfrm>
            <a:off x="8140700" y="0"/>
            <a:ext cx="1003300" cy="60325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slide-5.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6387" name="Picture 3"/>
          <p:cNvPicPr>
            <a:picLocks noChangeArrowheads="1"/>
          </p:cNvPicPr>
          <p:nvPr/>
        </p:nvPicPr>
        <p:blipFill>
          <a:blip r:embed="rId4"/>
          <a:srcRect/>
          <a:stretch>
            <a:fillRect/>
          </a:stretch>
        </p:blipFill>
        <p:spPr bwMode="auto">
          <a:xfrm>
            <a:off x="8140700" y="0"/>
            <a:ext cx="1003300" cy="603250"/>
          </a:xfrm>
          <a:prstGeom prst="rect">
            <a:avLst/>
          </a:prstGeom>
          <a:noFill/>
          <a:ln w="12700">
            <a:noFill/>
            <a:miter lim="800000"/>
            <a:headEnd/>
            <a:tailEnd/>
          </a:ln>
        </p:spPr>
      </p:pic>
      <p:sp>
        <p:nvSpPr>
          <p:cNvPr id="16388" name="Rectangle 4"/>
          <p:cNvSpPr>
            <a:spLocks/>
          </p:cNvSpPr>
          <p:nvPr/>
        </p:nvSpPr>
        <p:spPr bwMode="auto">
          <a:xfrm>
            <a:off x="342900" y="2133600"/>
            <a:ext cx="2870200" cy="368300"/>
          </a:xfrm>
          <a:prstGeom prst="rect">
            <a:avLst/>
          </a:prstGeom>
          <a:noFill/>
          <a:ln w="12700">
            <a:noFill/>
            <a:miter lim="800000"/>
            <a:headEnd/>
            <a:tailEnd/>
          </a:ln>
        </p:spPr>
        <p:txBody>
          <a:bodyPr lIns="0" tIns="0" rIns="0" bIns="0"/>
          <a:lstStyle/>
          <a:p>
            <a:pPr algn="l">
              <a:lnSpc>
                <a:spcPct val="90000"/>
              </a:lnSpc>
            </a:pPr>
            <a:r>
              <a:rPr lang="en-US" sz="2200">
                <a:solidFill>
                  <a:schemeClr val="tx1"/>
                </a:solidFill>
                <a:latin typeface="Segoe" charset="0"/>
                <a:sym typeface="Segoe" charset="0"/>
              </a:rPr>
              <a:t>How do you fuel the conversation?</a:t>
            </a:r>
          </a:p>
        </p:txBody>
      </p:sp>
      <p:sp>
        <p:nvSpPr>
          <p:cNvPr id="16389" name="Rectangle 5"/>
          <p:cNvSpPr>
            <a:spLocks/>
          </p:cNvSpPr>
          <p:nvPr/>
        </p:nvSpPr>
        <p:spPr bwMode="auto">
          <a:xfrm>
            <a:off x="344488" y="3276600"/>
            <a:ext cx="2743200" cy="2286000"/>
          </a:xfrm>
          <a:prstGeom prst="rect">
            <a:avLst/>
          </a:prstGeom>
          <a:noFill/>
          <a:ln w="12700">
            <a:noFill/>
            <a:miter lim="800000"/>
            <a:headEnd/>
            <a:tailEnd/>
          </a:ln>
        </p:spPr>
        <p:txBody>
          <a:bodyPr lIns="0" tIns="0" rIns="0" bIns="0"/>
          <a:lstStyle/>
          <a:p>
            <a:pPr algn="l"/>
            <a:r>
              <a:rPr lang="en-US" sz="1100" dirty="0">
                <a:solidFill>
                  <a:schemeClr val="tx1"/>
                </a:solidFill>
                <a:latin typeface="Segoe" charset="0"/>
                <a:sym typeface="Segoe" charset="0"/>
              </a:rPr>
              <a:t>While social media can add value to your existing efforts, it takes more than a </a:t>
            </a:r>
            <a:r>
              <a:rPr lang="en-US" sz="1100" dirty="0" err="1">
                <a:solidFill>
                  <a:schemeClr val="tx1"/>
                </a:solidFill>
                <a:latin typeface="Segoe" charset="0"/>
                <a:sym typeface="Segoe" charset="0"/>
              </a:rPr>
              <a:t>Facebook</a:t>
            </a:r>
            <a:r>
              <a:rPr lang="en-US" sz="1100" dirty="0">
                <a:solidFill>
                  <a:schemeClr val="tx1"/>
                </a:solidFill>
                <a:latin typeface="Segoe" charset="0"/>
                <a:sym typeface="Segoe" charset="0"/>
              </a:rPr>
              <a:t> page and a Twitter account. Conversations don’t start themselves.</a:t>
            </a:r>
          </a:p>
          <a:p>
            <a:pPr algn="l"/>
            <a:endParaRPr lang="en-US" sz="1100" dirty="0">
              <a:solidFill>
                <a:schemeClr val="tx1"/>
              </a:solidFill>
              <a:latin typeface="Segoe" charset="0"/>
              <a:sym typeface="Segoe" charset="0"/>
            </a:endParaRPr>
          </a:p>
          <a:p>
            <a:pPr algn="l"/>
            <a:r>
              <a:rPr lang="en-US" sz="1100" dirty="0">
                <a:solidFill>
                  <a:schemeClr val="tx1"/>
                </a:solidFill>
                <a:latin typeface="Segoe" charset="0"/>
                <a:sym typeface="Segoe" charset="0"/>
              </a:rPr>
              <a:t>That’s where Microsoft Advertising can help.</a:t>
            </a:r>
          </a:p>
          <a:p>
            <a:pPr algn="l"/>
            <a:endParaRPr lang="en-US" sz="1100" dirty="0">
              <a:solidFill>
                <a:schemeClr val="tx1"/>
              </a:solidFill>
              <a:latin typeface="Segoe" charset="0"/>
              <a:sym typeface="Segoe" charset="0"/>
            </a:endParaRPr>
          </a:p>
          <a:p>
            <a:pPr algn="l"/>
            <a:r>
              <a:rPr lang="en-US" sz="1100" dirty="0">
                <a:solidFill>
                  <a:schemeClr val="tx1"/>
                </a:solidFill>
                <a:latin typeface="Segoe" charset="0"/>
                <a:sym typeface="Segoe" charset="0"/>
              </a:rPr>
              <a:t>Our paid media, including Social Features, </a:t>
            </a:r>
            <a:r>
              <a:rPr lang="en-US" sz="1100" dirty="0" smtClean="0">
                <a:solidFill>
                  <a:schemeClr val="tx1"/>
                </a:solidFill>
                <a:latin typeface="Segoe" charset="0"/>
                <a:sym typeface="Segoe" charset="0"/>
              </a:rPr>
              <a:t>connect</a:t>
            </a:r>
            <a:r>
              <a:rPr lang="en-US" sz="1100" dirty="0" smtClean="0">
                <a:solidFill>
                  <a:srgbClr val="FF0000"/>
                </a:solidFill>
                <a:latin typeface="Segoe" charset="0"/>
                <a:sym typeface="Segoe" charset="0"/>
              </a:rPr>
              <a:t>s </a:t>
            </a:r>
            <a:r>
              <a:rPr lang="en-US" sz="1100" dirty="0" smtClean="0">
                <a:solidFill>
                  <a:schemeClr val="tx1"/>
                </a:solidFill>
                <a:latin typeface="Segoe" charset="0"/>
                <a:sym typeface="Segoe" charset="0"/>
              </a:rPr>
              <a:t>you </a:t>
            </a:r>
            <a:r>
              <a:rPr lang="en-US" sz="1100" dirty="0">
                <a:solidFill>
                  <a:schemeClr val="tx1"/>
                </a:solidFill>
                <a:latin typeface="Segoe" charset="0"/>
                <a:sym typeface="Segoe" charset="0"/>
              </a:rPr>
              <a:t>with consumers where they are living their digital lives – on </a:t>
            </a:r>
            <a:r>
              <a:rPr lang="en-US" sz="1100" dirty="0" err="1">
                <a:solidFill>
                  <a:schemeClr val="tx1"/>
                </a:solidFill>
                <a:latin typeface="Segoe" charset="0"/>
                <a:sym typeface="Segoe" charset="0"/>
              </a:rPr>
              <a:t>Facebook</a:t>
            </a:r>
            <a:r>
              <a:rPr lang="en-US" sz="1100" dirty="0">
                <a:solidFill>
                  <a:schemeClr val="tx1"/>
                </a:solidFill>
                <a:latin typeface="Segoe" charset="0"/>
                <a:sym typeface="Segoe" charset="0"/>
              </a:rPr>
              <a:t>, Twitter and Windows Live Messenger.</a:t>
            </a:r>
          </a:p>
          <a:p>
            <a:pPr algn="l"/>
            <a:endParaRPr lang="en-US" sz="1100" dirty="0">
              <a:solidFill>
                <a:schemeClr val="tx1"/>
              </a:solidFill>
              <a:latin typeface="Segoe" charset="0"/>
              <a:sym typeface="Segoe" charset="0"/>
            </a:endParaRPr>
          </a:p>
          <a:p>
            <a:pPr algn="l"/>
            <a:endParaRPr lang="en-US" sz="1100" dirty="0">
              <a:solidFill>
                <a:schemeClr val="tx1"/>
              </a:solidFill>
              <a:latin typeface="Segoe" charset="0"/>
              <a:sym typeface="Segoe" charset="0"/>
            </a:endParaRPr>
          </a:p>
          <a:p>
            <a:pPr algn="l"/>
            <a:endParaRPr lang="en-US" sz="1100" dirty="0">
              <a:solidFill>
                <a:schemeClr val="tx1"/>
              </a:solidFill>
              <a:latin typeface="Segoe" charset="0"/>
              <a:sym typeface="Segoe" charset="0"/>
            </a:endParaRPr>
          </a:p>
          <a:p>
            <a:pPr algn="l"/>
            <a:endParaRPr lang="en-US" sz="1100" dirty="0">
              <a:solidFill>
                <a:schemeClr val="tx1"/>
              </a:solidFill>
              <a:latin typeface="Segoe" charset="0"/>
              <a:sym typeface="Segoe" charset="0"/>
            </a:endParaRPr>
          </a:p>
        </p:txBody>
      </p:sp>
      <p:pic>
        <p:nvPicPr>
          <p:cNvPr id="16390" name="Picture 2"/>
          <p:cNvPicPr>
            <a:picLocks noChangeArrowheads="1"/>
          </p:cNvPicPr>
          <p:nvPr/>
        </p:nvPicPr>
        <p:blipFill>
          <a:blip r:embed="rId5"/>
          <a:srcRect/>
          <a:stretch>
            <a:fillRect/>
          </a:stretch>
        </p:blipFill>
        <p:spPr bwMode="auto">
          <a:xfrm>
            <a:off x="0" y="6216650"/>
            <a:ext cx="1708150" cy="64135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slide-7.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7411" name="Rectangle 2"/>
          <p:cNvSpPr>
            <a:spLocks/>
          </p:cNvSpPr>
          <p:nvPr/>
        </p:nvSpPr>
        <p:spPr bwMode="auto">
          <a:xfrm>
            <a:off x="6018213" y="2133600"/>
            <a:ext cx="2820987" cy="1041400"/>
          </a:xfrm>
          <a:prstGeom prst="rect">
            <a:avLst/>
          </a:prstGeom>
          <a:noFill/>
          <a:ln w="12700">
            <a:noFill/>
            <a:miter lim="800000"/>
            <a:headEnd/>
            <a:tailEnd/>
          </a:ln>
        </p:spPr>
        <p:txBody>
          <a:bodyPr lIns="0" tIns="0" rIns="0" bIns="0"/>
          <a:lstStyle/>
          <a:p>
            <a:pPr algn="l">
              <a:lnSpc>
                <a:spcPct val="90000"/>
              </a:lnSpc>
            </a:pPr>
            <a:r>
              <a:rPr lang="en-US" sz="2200">
                <a:solidFill>
                  <a:schemeClr val="tx1"/>
                </a:solidFill>
                <a:latin typeface="Segoe" charset="0"/>
                <a:sym typeface="Segoe" charset="0"/>
              </a:rPr>
              <a:t>Social Features that</a:t>
            </a:r>
          </a:p>
          <a:p>
            <a:pPr algn="l">
              <a:lnSpc>
                <a:spcPct val="90000"/>
              </a:lnSpc>
            </a:pPr>
            <a:r>
              <a:rPr lang="en-US" sz="2200">
                <a:solidFill>
                  <a:schemeClr val="tx1"/>
                </a:solidFill>
                <a:latin typeface="Segoe" charset="0"/>
                <a:sym typeface="Segoe" charset="0"/>
              </a:rPr>
              <a:t>get people talking.</a:t>
            </a:r>
          </a:p>
        </p:txBody>
      </p:sp>
      <p:sp>
        <p:nvSpPr>
          <p:cNvPr id="17412" name="Rectangle 3"/>
          <p:cNvSpPr>
            <a:spLocks/>
          </p:cNvSpPr>
          <p:nvPr/>
        </p:nvSpPr>
        <p:spPr bwMode="auto">
          <a:xfrm>
            <a:off x="6019800" y="3276600"/>
            <a:ext cx="2743200" cy="2095500"/>
          </a:xfrm>
          <a:prstGeom prst="rect">
            <a:avLst/>
          </a:prstGeom>
          <a:noFill/>
          <a:ln w="12700">
            <a:noFill/>
            <a:miter lim="800000"/>
            <a:headEnd/>
            <a:tailEnd/>
          </a:ln>
        </p:spPr>
        <p:txBody>
          <a:bodyPr lIns="0" tIns="0" rIns="0" bIns="0"/>
          <a:lstStyle/>
          <a:p>
            <a:pPr algn="l"/>
            <a:r>
              <a:rPr lang="en-US" sz="1100">
                <a:solidFill>
                  <a:schemeClr val="tx1"/>
                </a:solidFill>
                <a:latin typeface="Segoe" charset="0"/>
                <a:sym typeface="Segoe" charset="0"/>
              </a:rPr>
              <a:t>Our Social Features can help you create an immediate, stand-alone social media element to your campaign, or a quick and easy enhancement to any existing rich media banners.</a:t>
            </a:r>
          </a:p>
        </p:txBody>
      </p:sp>
      <p:pic>
        <p:nvPicPr>
          <p:cNvPr id="17413" name="Picture 4"/>
          <p:cNvPicPr>
            <a:picLocks noChangeArrowheads="1"/>
          </p:cNvPicPr>
          <p:nvPr/>
        </p:nvPicPr>
        <p:blipFill>
          <a:blip r:embed="rId4"/>
          <a:srcRect/>
          <a:stretch>
            <a:fillRect/>
          </a:stretch>
        </p:blipFill>
        <p:spPr bwMode="auto">
          <a:xfrm>
            <a:off x="8140700" y="0"/>
            <a:ext cx="1003300" cy="603250"/>
          </a:xfrm>
          <a:prstGeom prst="rect">
            <a:avLst/>
          </a:prstGeom>
          <a:noFill/>
          <a:ln w="12700">
            <a:noFill/>
            <a:miter lim="800000"/>
            <a:headEnd/>
            <a:tailEnd/>
          </a:ln>
        </p:spPr>
      </p:pic>
      <p:pic>
        <p:nvPicPr>
          <p:cNvPr id="17414" name="Picture 2"/>
          <p:cNvPicPr>
            <a:picLocks noChangeArrowheads="1"/>
          </p:cNvPicPr>
          <p:nvPr/>
        </p:nvPicPr>
        <p:blipFill>
          <a:blip r:embed="rId5"/>
          <a:srcRect/>
          <a:stretch>
            <a:fillRect/>
          </a:stretch>
        </p:blipFill>
        <p:spPr bwMode="auto">
          <a:xfrm>
            <a:off x="0" y="6216650"/>
            <a:ext cx="1708150" cy="64135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slide-8.png"/>
          <p:cNvPicPr>
            <a:picLocks noChangeAspect="1"/>
          </p:cNvPicPr>
          <p:nvPr/>
        </p:nvPicPr>
        <p:blipFill>
          <a:blip r:embed="rId3"/>
          <a:srcRect/>
          <a:stretch>
            <a:fillRect/>
          </a:stretch>
        </p:blipFill>
        <p:spPr bwMode="auto">
          <a:xfrm>
            <a:off x="0" y="19050"/>
            <a:ext cx="9144000" cy="6858000"/>
          </a:xfrm>
          <a:prstGeom prst="rect">
            <a:avLst/>
          </a:prstGeom>
          <a:noFill/>
          <a:ln w="9525">
            <a:noFill/>
            <a:miter lim="800000"/>
            <a:headEnd/>
            <a:tailEnd/>
          </a:ln>
        </p:spPr>
      </p:pic>
      <p:pic>
        <p:nvPicPr>
          <p:cNvPr id="18435" name="Picture 2"/>
          <p:cNvPicPr>
            <a:picLocks noChangeArrowheads="1"/>
          </p:cNvPicPr>
          <p:nvPr/>
        </p:nvPicPr>
        <p:blipFill>
          <a:blip r:embed="rId4"/>
          <a:srcRect/>
          <a:stretch>
            <a:fillRect/>
          </a:stretch>
        </p:blipFill>
        <p:spPr bwMode="auto">
          <a:xfrm>
            <a:off x="0" y="6216650"/>
            <a:ext cx="1708150" cy="641350"/>
          </a:xfrm>
          <a:prstGeom prst="rect">
            <a:avLst/>
          </a:prstGeom>
          <a:noFill/>
          <a:ln w="12700">
            <a:noFill/>
            <a:miter lim="800000"/>
            <a:headEnd/>
            <a:tailEnd/>
          </a:ln>
        </p:spPr>
      </p:pic>
      <p:pic>
        <p:nvPicPr>
          <p:cNvPr id="18436" name="Picture 3"/>
          <p:cNvPicPr>
            <a:picLocks noChangeArrowheads="1"/>
          </p:cNvPicPr>
          <p:nvPr/>
        </p:nvPicPr>
        <p:blipFill>
          <a:blip r:embed="rId5"/>
          <a:srcRect/>
          <a:stretch>
            <a:fillRect/>
          </a:stretch>
        </p:blipFill>
        <p:spPr bwMode="auto">
          <a:xfrm>
            <a:off x="8140700" y="0"/>
            <a:ext cx="1003300" cy="603250"/>
          </a:xfrm>
          <a:prstGeom prst="rect">
            <a:avLst/>
          </a:prstGeom>
          <a:noFill/>
          <a:ln w="12700">
            <a:noFill/>
            <a:miter lim="800000"/>
            <a:headEnd/>
            <a:tailEnd/>
          </a:ln>
        </p:spPr>
      </p:pic>
      <p:sp>
        <p:nvSpPr>
          <p:cNvPr id="18437" name="Rectangle 5"/>
          <p:cNvSpPr>
            <a:spLocks/>
          </p:cNvSpPr>
          <p:nvPr/>
        </p:nvSpPr>
        <p:spPr bwMode="auto">
          <a:xfrm>
            <a:off x="344488" y="3276600"/>
            <a:ext cx="2749550" cy="1905000"/>
          </a:xfrm>
          <a:prstGeom prst="rect">
            <a:avLst/>
          </a:prstGeom>
          <a:noFill/>
          <a:ln w="12700">
            <a:noFill/>
            <a:miter lim="800000"/>
            <a:headEnd/>
            <a:tailEnd/>
          </a:ln>
        </p:spPr>
        <p:txBody>
          <a:bodyPr lIns="0" tIns="0" rIns="0" bIns="0"/>
          <a:lstStyle/>
          <a:p>
            <a:pPr algn="l"/>
            <a:r>
              <a:rPr lang="en-US" sz="1100" b="1">
                <a:solidFill>
                  <a:schemeClr val="tx1"/>
                </a:solidFill>
                <a:latin typeface="Segoe" charset="0"/>
                <a:sym typeface="Segoe" charset="0"/>
              </a:rPr>
              <a:t>Social Polls </a:t>
            </a:r>
            <a:r>
              <a:rPr lang="en-US" sz="1100">
                <a:solidFill>
                  <a:schemeClr val="tx1"/>
                </a:solidFill>
                <a:latin typeface="Segoe" charset="0"/>
                <a:sym typeface="Segoe" charset="0"/>
              </a:rPr>
              <a:t>invite people to share their votes in response to brand-sponsored questions.</a:t>
            </a:r>
          </a:p>
          <a:p>
            <a:pPr algn="l"/>
            <a:endParaRPr lang="en-US" sz="1100">
              <a:solidFill>
                <a:schemeClr val="tx1"/>
              </a:solidFill>
              <a:latin typeface="Segoe" charset="0"/>
              <a:sym typeface="Segoe" charset="0"/>
            </a:endParaRPr>
          </a:p>
          <a:p>
            <a:pPr algn="l"/>
            <a:r>
              <a:rPr lang="en-US" sz="1100">
                <a:solidFill>
                  <a:schemeClr val="tx1"/>
                </a:solidFill>
                <a:latin typeface="Segoe" charset="0"/>
                <a:sym typeface="Segoe" charset="0"/>
              </a:rPr>
              <a:t>You can then aggregate poll results across all of your placements and enable people to post comments to Facebook, Twitter and Windows Live.</a:t>
            </a:r>
          </a:p>
          <a:p>
            <a:pPr algn="l"/>
            <a:endParaRPr lang="en-US" sz="1100">
              <a:solidFill>
                <a:schemeClr val="tx1"/>
              </a:solidFill>
              <a:latin typeface="Segoe" charset="0"/>
              <a:sym typeface="Segoe"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slide-9.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9459" name="Picture 2"/>
          <p:cNvPicPr>
            <a:picLocks noChangeArrowheads="1"/>
          </p:cNvPicPr>
          <p:nvPr/>
        </p:nvPicPr>
        <p:blipFill>
          <a:blip r:embed="rId4"/>
          <a:srcRect/>
          <a:stretch>
            <a:fillRect/>
          </a:stretch>
        </p:blipFill>
        <p:spPr bwMode="auto">
          <a:xfrm>
            <a:off x="0" y="6216650"/>
            <a:ext cx="1708150" cy="641350"/>
          </a:xfrm>
          <a:prstGeom prst="rect">
            <a:avLst/>
          </a:prstGeom>
          <a:noFill/>
          <a:ln w="12700">
            <a:noFill/>
            <a:miter lim="800000"/>
            <a:headEnd/>
            <a:tailEnd/>
          </a:ln>
        </p:spPr>
      </p:pic>
      <p:pic>
        <p:nvPicPr>
          <p:cNvPr id="19460" name="Picture 3"/>
          <p:cNvPicPr>
            <a:picLocks noChangeArrowheads="1"/>
          </p:cNvPicPr>
          <p:nvPr/>
        </p:nvPicPr>
        <p:blipFill>
          <a:blip r:embed="rId5"/>
          <a:srcRect/>
          <a:stretch>
            <a:fillRect/>
          </a:stretch>
        </p:blipFill>
        <p:spPr bwMode="auto">
          <a:xfrm>
            <a:off x="8140700" y="0"/>
            <a:ext cx="1003300" cy="603250"/>
          </a:xfrm>
          <a:prstGeom prst="rect">
            <a:avLst/>
          </a:prstGeom>
          <a:noFill/>
          <a:ln w="12700">
            <a:noFill/>
            <a:miter lim="800000"/>
            <a:headEnd/>
            <a:tailEnd/>
          </a:ln>
        </p:spPr>
      </p:pic>
      <p:sp>
        <p:nvSpPr>
          <p:cNvPr id="19461" name="Rectangle 5"/>
          <p:cNvSpPr>
            <a:spLocks/>
          </p:cNvSpPr>
          <p:nvPr/>
        </p:nvSpPr>
        <p:spPr bwMode="auto">
          <a:xfrm>
            <a:off x="6019800" y="3276600"/>
            <a:ext cx="2743200" cy="2857500"/>
          </a:xfrm>
          <a:prstGeom prst="rect">
            <a:avLst/>
          </a:prstGeom>
          <a:noFill/>
          <a:ln w="12700">
            <a:noFill/>
            <a:miter lim="800000"/>
            <a:headEnd/>
            <a:tailEnd/>
          </a:ln>
        </p:spPr>
        <p:txBody>
          <a:bodyPr lIns="0" tIns="0" rIns="0" bIns="0"/>
          <a:lstStyle/>
          <a:p>
            <a:pPr algn="l"/>
            <a:r>
              <a:rPr lang="en-US" sz="1100" b="1">
                <a:solidFill>
                  <a:schemeClr val="tx1"/>
                </a:solidFill>
                <a:latin typeface="Segoe" charset="0"/>
                <a:sym typeface="Segoe" charset="0"/>
              </a:rPr>
              <a:t>Social Streams </a:t>
            </a:r>
            <a:r>
              <a:rPr lang="en-US" sz="1100">
                <a:solidFill>
                  <a:schemeClr val="tx1"/>
                </a:solidFill>
                <a:latin typeface="Segoe" charset="0"/>
                <a:sym typeface="Segoe" charset="0"/>
              </a:rPr>
              <a:t>display positive messages from Twitter and other commenting platforms about an advertiser or campaign.</a:t>
            </a:r>
          </a:p>
          <a:p>
            <a:pPr algn="l"/>
            <a:endParaRPr lang="en-US" sz="1100">
              <a:solidFill>
                <a:schemeClr val="tx1"/>
              </a:solidFill>
              <a:latin typeface="Segoe" charset="0"/>
              <a:sym typeface="Segoe" charset="0"/>
            </a:endParaRPr>
          </a:p>
          <a:p>
            <a:pPr algn="l"/>
            <a:r>
              <a:rPr lang="en-US" sz="1100">
                <a:solidFill>
                  <a:schemeClr val="tx1"/>
                </a:solidFill>
                <a:latin typeface="Segoe" charset="0"/>
                <a:sym typeface="Segoe" charset="0"/>
              </a:rPr>
              <a:t>Employ real comments from fans, consumers, bloggers and corporate Twitter accounts.</a:t>
            </a:r>
          </a:p>
          <a:p>
            <a:pPr algn="l"/>
            <a:endParaRPr lang="en-US" sz="1100">
              <a:solidFill>
                <a:schemeClr val="tx1"/>
              </a:solidFill>
              <a:latin typeface="Segoe" charset="0"/>
              <a:sym typeface="Segoe" charset="0"/>
            </a:endParaRPr>
          </a:p>
          <a:p>
            <a:pPr algn="l"/>
            <a:r>
              <a:rPr lang="en-US" sz="1100">
                <a:solidFill>
                  <a:schemeClr val="tx1"/>
                </a:solidFill>
                <a:latin typeface="Segoe" charset="0"/>
                <a:sym typeface="Segoe" charset="0"/>
              </a:rPr>
              <a:t>Invite users to join the conversation by leaving their own message or clicking on any message to learn more.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slide-10.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20483" name="Picture 2"/>
          <p:cNvPicPr>
            <a:picLocks noChangeArrowheads="1"/>
          </p:cNvPicPr>
          <p:nvPr/>
        </p:nvPicPr>
        <p:blipFill>
          <a:blip r:embed="rId4"/>
          <a:srcRect/>
          <a:stretch>
            <a:fillRect/>
          </a:stretch>
        </p:blipFill>
        <p:spPr bwMode="auto">
          <a:xfrm>
            <a:off x="0" y="6216650"/>
            <a:ext cx="1708150" cy="641350"/>
          </a:xfrm>
          <a:prstGeom prst="rect">
            <a:avLst/>
          </a:prstGeom>
          <a:noFill/>
          <a:ln w="12700">
            <a:noFill/>
            <a:miter lim="800000"/>
            <a:headEnd/>
            <a:tailEnd/>
          </a:ln>
        </p:spPr>
      </p:pic>
      <p:pic>
        <p:nvPicPr>
          <p:cNvPr id="20484" name="Picture 3"/>
          <p:cNvPicPr>
            <a:picLocks noChangeArrowheads="1"/>
          </p:cNvPicPr>
          <p:nvPr/>
        </p:nvPicPr>
        <p:blipFill>
          <a:blip r:embed="rId5"/>
          <a:srcRect/>
          <a:stretch>
            <a:fillRect/>
          </a:stretch>
        </p:blipFill>
        <p:spPr bwMode="auto">
          <a:xfrm>
            <a:off x="8140700" y="0"/>
            <a:ext cx="1003300" cy="603250"/>
          </a:xfrm>
          <a:prstGeom prst="rect">
            <a:avLst/>
          </a:prstGeom>
          <a:noFill/>
          <a:ln w="12700">
            <a:noFill/>
            <a:miter lim="800000"/>
            <a:headEnd/>
            <a:tailEnd/>
          </a:ln>
        </p:spPr>
      </p:pic>
      <p:sp>
        <p:nvSpPr>
          <p:cNvPr id="20485" name="Rectangle 5"/>
          <p:cNvSpPr>
            <a:spLocks/>
          </p:cNvSpPr>
          <p:nvPr/>
        </p:nvSpPr>
        <p:spPr bwMode="auto">
          <a:xfrm>
            <a:off x="344488" y="3276600"/>
            <a:ext cx="2743200" cy="2286000"/>
          </a:xfrm>
          <a:prstGeom prst="rect">
            <a:avLst/>
          </a:prstGeom>
          <a:noFill/>
          <a:ln w="12700">
            <a:noFill/>
            <a:miter lim="800000"/>
            <a:headEnd/>
            <a:tailEnd/>
          </a:ln>
        </p:spPr>
        <p:txBody>
          <a:bodyPr lIns="0" tIns="0" rIns="0" bIns="0"/>
          <a:lstStyle/>
          <a:p>
            <a:pPr algn="l"/>
            <a:r>
              <a:rPr lang="en-US" sz="1100" b="1">
                <a:solidFill>
                  <a:schemeClr val="tx1"/>
                </a:solidFill>
                <a:latin typeface="Segoe" charset="0"/>
                <a:sym typeface="Segoe" charset="0"/>
              </a:rPr>
              <a:t>Social Video Players </a:t>
            </a:r>
            <a:r>
              <a:rPr lang="en-US" sz="1100">
                <a:solidFill>
                  <a:schemeClr val="tx1"/>
                </a:solidFill>
                <a:latin typeface="Segoe" charset="0"/>
                <a:sym typeface="Segoe" charset="0"/>
              </a:rPr>
              <a:t>enable people to easily re-post videos to their Facebook, Twitter and Windows Live accounts using built-in icons.</a:t>
            </a:r>
          </a:p>
          <a:p>
            <a:pPr algn="l"/>
            <a:endParaRPr lang="en-US" sz="1100">
              <a:solidFill>
                <a:schemeClr val="tx1"/>
              </a:solidFill>
              <a:latin typeface="Segoe" charset="0"/>
              <a:sym typeface="Segoe" charset="0"/>
            </a:endParaRPr>
          </a:p>
          <a:p>
            <a:pPr algn="l"/>
            <a:r>
              <a:rPr lang="en-US" sz="1100">
                <a:solidFill>
                  <a:schemeClr val="tx1"/>
                </a:solidFill>
                <a:latin typeface="Segoe" charset="0"/>
                <a:sym typeface="Segoe" charset="0"/>
              </a:rPr>
              <a:t>Add additional social actions, such as a social poll or quiz, after the video completes to spread your message even further. </a:t>
            </a:r>
          </a:p>
          <a:p>
            <a:pPr algn="l"/>
            <a:endParaRPr lang="en-US" sz="1100">
              <a:solidFill>
                <a:schemeClr val="tx1"/>
              </a:solidFill>
              <a:latin typeface="Segoe" charset="0"/>
              <a:sym typeface="Segoe"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slide-11.png"/>
          <p:cNvPicPr>
            <a:picLocks noChangeAspect="1"/>
          </p:cNvPicPr>
          <p:nvPr/>
        </p:nvPicPr>
        <p:blipFill>
          <a:blip r:embed="rId3"/>
          <a:srcRect/>
          <a:stretch>
            <a:fillRect/>
          </a:stretch>
        </p:blipFill>
        <p:spPr bwMode="auto">
          <a:xfrm>
            <a:off x="0" y="28575"/>
            <a:ext cx="9144000" cy="6858000"/>
          </a:xfrm>
          <a:prstGeom prst="rect">
            <a:avLst/>
          </a:prstGeom>
          <a:noFill/>
          <a:ln w="9525">
            <a:noFill/>
            <a:miter lim="800000"/>
            <a:headEnd/>
            <a:tailEnd/>
          </a:ln>
        </p:spPr>
      </p:pic>
      <p:pic>
        <p:nvPicPr>
          <p:cNvPr id="21507" name="Picture 2"/>
          <p:cNvPicPr>
            <a:picLocks noChangeArrowheads="1"/>
          </p:cNvPicPr>
          <p:nvPr/>
        </p:nvPicPr>
        <p:blipFill>
          <a:blip r:embed="rId4"/>
          <a:srcRect/>
          <a:stretch>
            <a:fillRect/>
          </a:stretch>
        </p:blipFill>
        <p:spPr bwMode="auto">
          <a:xfrm>
            <a:off x="0" y="6216650"/>
            <a:ext cx="1708150" cy="641350"/>
          </a:xfrm>
          <a:prstGeom prst="rect">
            <a:avLst/>
          </a:prstGeom>
          <a:noFill/>
          <a:ln w="12700">
            <a:noFill/>
            <a:miter lim="800000"/>
            <a:headEnd/>
            <a:tailEnd/>
          </a:ln>
        </p:spPr>
      </p:pic>
      <p:pic>
        <p:nvPicPr>
          <p:cNvPr id="21508" name="Picture 3"/>
          <p:cNvPicPr>
            <a:picLocks noChangeArrowheads="1"/>
          </p:cNvPicPr>
          <p:nvPr/>
        </p:nvPicPr>
        <p:blipFill>
          <a:blip r:embed="rId5"/>
          <a:srcRect/>
          <a:stretch>
            <a:fillRect/>
          </a:stretch>
        </p:blipFill>
        <p:spPr bwMode="auto">
          <a:xfrm>
            <a:off x="8140700" y="0"/>
            <a:ext cx="1003300" cy="603250"/>
          </a:xfrm>
          <a:prstGeom prst="rect">
            <a:avLst/>
          </a:prstGeom>
          <a:noFill/>
          <a:ln w="12700">
            <a:noFill/>
            <a:miter lim="800000"/>
            <a:headEnd/>
            <a:tailEnd/>
          </a:ln>
        </p:spPr>
      </p:pic>
      <p:sp>
        <p:nvSpPr>
          <p:cNvPr id="21509" name="Rectangle 5"/>
          <p:cNvSpPr>
            <a:spLocks/>
          </p:cNvSpPr>
          <p:nvPr/>
        </p:nvSpPr>
        <p:spPr bwMode="auto">
          <a:xfrm>
            <a:off x="6019800" y="3276600"/>
            <a:ext cx="2743200" cy="2286000"/>
          </a:xfrm>
          <a:prstGeom prst="rect">
            <a:avLst/>
          </a:prstGeom>
          <a:noFill/>
          <a:ln w="12700">
            <a:noFill/>
            <a:miter lim="800000"/>
            <a:headEnd/>
            <a:tailEnd/>
          </a:ln>
        </p:spPr>
        <p:txBody>
          <a:bodyPr lIns="0" tIns="0" rIns="0" bIns="0"/>
          <a:lstStyle/>
          <a:p>
            <a:pPr algn="l"/>
            <a:r>
              <a:rPr lang="en-US" sz="1100" b="1">
                <a:solidFill>
                  <a:schemeClr val="tx1"/>
                </a:solidFill>
                <a:latin typeface="Segoe" charset="0"/>
                <a:sym typeface="Segoe" charset="0"/>
              </a:rPr>
              <a:t>Social Momentum </a:t>
            </a:r>
            <a:r>
              <a:rPr lang="en-US" sz="1100">
                <a:solidFill>
                  <a:schemeClr val="tx1"/>
                </a:solidFill>
                <a:latin typeface="Segoe" charset="0"/>
                <a:sym typeface="Segoe" charset="0"/>
              </a:rPr>
              <a:t>utilizes the power of peer influence to reinforce a call to action.</a:t>
            </a:r>
          </a:p>
          <a:p>
            <a:pPr algn="l"/>
            <a:endParaRPr lang="en-US" sz="1100">
              <a:solidFill>
                <a:schemeClr val="tx1"/>
              </a:solidFill>
              <a:latin typeface="Segoe" charset="0"/>
              <a:sym typeface="Segoe" charset="0"/>
            </a:endParaRPr>
          </a:p>
          <a:p>
            <a:pPr algn="l"/>
            <a:r>
              <a:rPr lang="en-US" sz="1100">
                <a:solidFill>
                  <a:schemeClr val="tx1"/>
                </a:solidFill>
                <a:latin typeface="Segoe" charset="0"/>
                <a:sym typeface="Segoe" charset="0"/>
              </a:rPr>
              <a:t>Dynamically create socially relevant messages for each person to show the popularity of the product in their community.</a:t>
            </a:r>
          </a:p>
          <a:p>
            <a:pPr algn="l"/>
            <a:endParaRPr lang="en-US" sz="1100">
              <a:solidFill>
                <a:schemeClr val="tx1"/>
              </a:solidFill>
              <a:latin typeface="Segoe" charset="0"/>
              <a:sym typeface="Segoe" charset="0"/>
            </a:endParaRPr>
          </a:p>
          <a:p>
            <a:pPr algn="l"/>
            <a:r>
              <a:rPr lang="en-US" sz="1100">
                <a:solidFill>
                  <a:schemeClr val="tx1"/>
                </a:solidFill>
                <a:latin typeface="Segoe" charset="0"/>
                <a:sym typeface="Segoe" charset="0"/>
              </a:rPr>
              <a:t>Track, in real time, which messages and which communities are driving the  strongest results.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slide-12.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22531" name="Picture 2"/>
          <p:cNvPicPr>
            <a:picLocks noChangeArrowheads="1"/>
          </p:cNvPicPr>
          <p:nvPr/>
        </p:nvPicPr>
        <p:blipFill>
          <a:blip r:embed="rId4"/>
          <a:srcRect/>
          <a:stretch>
            <a:fillRect/>
          </a:stretch>
        </p:blipFill>
        <p:spPr bwMode="auto">
          <a:xfrm>
            <a:off x="0" y="6216650"/>
            <a:ext cx="1708150" cy="641350"/>
          </a:xfrm>
          <a:prstGeom prst="rect">
            <a:avLst/>
          </a:prstGeom>
          <a:noFill/>
          <a:ln w="12700">
            <a:noFill/>
            <a:miter lim="800000"/>
            <a:headEnd/>
            <a:tailEnd/>
          </a:ln>
        </p:spPr>
      </p:pic>
      <p:pic>
        <p:nvPicPr>
          <p:cNvPr id="22532" name="Picture 3"/>
          <p:cNvPicPr>
            <a:picLocks noChangeArrowheads="1"/>
          </p:cNvPicPr>
          <p:nvPr/>
        </p:nvPicPr>
        <p:blipFill>
          <a:blip r:embed="rId5"/>
          <a:srcRect/>
          <a:stretch>
            <a:fillRect/>
          </a:stretch>
        </p:blipFill>
        <p:spPr bwMode="auto">
          <a:xfrm>
            <a:off x="8140700" y="0"/>
            <a:ext cx="1003300" cy="603250"/>
          </a:xfrm>
          <a:prstGeom prst="rect">
            <a:avLst/>
          </a:prstGeom>
          <a:noFill/>
          <a:ln w="12700">
            <a:noFill/>
            <a:miter lim="800000"/>
            <a:headEnd/>
            <a:tailEnd/>
          </a:ln>
        </p:spPr>
      </p:pic>
      <p:sp>
        <p:nvSpPr>
          <p:cNvPr id="22533" name="Rectangle 5"/>
          <p:cNvSpPr>
            <a:spLocks/>
          </p:cNvSpPr>
          <p:nvPr/>
        </p:nvSpPr>
        <p:spPr bwMode="auto">
          <a:xfrm>
            <a:off x="344488" y="3276600"/>
            <a:ext cx="2743200" cy="2133600"/>
          </a:xfrm>
          <a:prstGeom prst="rect">
            <a:avLst/>
          </a:prstGeom>
          <a:noFill/>
          <a:ln w="12700">
            <a:noFill/>
            <a:miter lim="800000"/>
            <a:headEnd/>
            <a:tailEnd/>
          </a:ln>
        </p:spPr>
        <p:txBody>
          <a:bodyPr lIns="0" tIns="0" rIns="0" bIns="0"/>
          <a:lstStyle/>
          <a:p>
            <a:pPr algn="l"/>
            <a:r>
              <a:rPr lang="en-US" sz="1100" b="1" dirty="0">
                <a:solidFill>
                  <a:schemeClr val="tx1"/>
                </a:solidFill>
                <a:latin typeface="Segoe" charset="0"/>
                <a:sym typeface="Segoe" charset="0"/>
              </a:rPr>
              <a:t>Social Hubs </a:t>
            </a:r>
            <a:r>
              <a:rPr lang="en-US" sz="1100" dirty="0">
                <a:solidFill>
                  <a:schemeClr val="tx1"/>
                </a:solidFill>
                <a:latin typeface="Segoe" charset="0"/>
                <a:sym typeface="Segoe" charset="0"/>
              </a:rPr>
              <a:t>pull together multiple social actions, enabling people to use social streams, social videos, social polls and social momentum to fully engage with a brand.</a:t>
            </a:r>
          </a:p>
          <a:p>
            <a:pPr algn="l"/>
            <a:endParaRPr lang="en-US" sz="1100" dirty="0">
              <a:solidFill>
                <a:schemeClr val="tx1"/>
              </a:solidFill>
              <a:latin typeface="Segoe" charset="0"/>
              <a:sym typeface="Segoe" charset="0"/>
            </a:endParaRPr>
          </a:p>
          <a:p>
            <a:pPr algn="l"/>
            <a:r>
              <a:rPr lang="en-US" sz="1100" dirty="0">
                <a:solidFill>
                  <a:schemeClr val="tx1"/>
                </a:solidFill>
                <a:latin typeface="Segoe" charset="0"/>
                <a:sym typeface="Segoe" charset="0"/>
              </a:rPr>
              <a:t>Harness all the functionality of a micro-site with the reach of an ad unit, or create a one-stop unit that drives social engagement, pulls in content from the largest social communities and pushes out multiple interactions.</a:t>
            </a:r>
          </a:p>
        </p:txBody>
      </p:sp>
    </p:spTree>
  </p:cSld>
  <p:clrMapOvr>
    <a:masterClrMapping/>
  </p:clrMapOvr>
  <p:transition/>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00000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2 Column">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Right">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Bullets &amp; Photo">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Center">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ullets">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Reflection">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Reflection">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790</TotalTime>
  <Pages>0</Pages>
  <Words>3035</Words>
  <Characters>0</Characters>
  <Application>Microsoft Office PowerPoint</Application>
  <PresentationFormat>On-screen Show (4:3)</PresentationFormat>
  <Lines>0</Lines>
  <Paragraphs>281</Paragraphs>
  <Slides>19</Slides>
  <Notes>19</Notes>
  <HiddenSlides>0</HiddenSlides>
  <MMClips>0</MMClips>
  <ScaleCrop>false</ScaleCrop>
  <HeadingPairs>
    <vt:vector size="6" baseType="variant">
      <vt:variant>
        <vt:lpstr>Fonts Used</vt:lpstr>
      </vt:variant>
      <vt:variant>
        <vt:i4>6</vt:i4>
      </vt:variant>
      <vt:variant>
        <vt:lpstr>Theme</vt:lpstr>
      </vt:variant>
      <vt:variant>
        <vt:i4>14</vt:i4>
      </vt:variant>
      <vt:variant>
        <vt:lpstr>Slide Titles</vt:lpstr>
      </vt:variant>
      <vt:variant>
        <vt:i4>19</vt:i4>
      </vt:variant>
    </vt:vector>
  </HeadingPairs>
  <TitlesOfParts>
    <vt:vector size="39" baseType="lpstr">
      <vt:lpstr>Gill Sans</vt:lpstr>
      <vt:lpstr>ヒラギノ角ゴ ProN W3</vt:lpstr>
      <vt:lpstr>Arial</vt:lpstr>
      <vt:lpstr>ＭＳ Ｐゴシック</vt:lpstr>
      <vt:lpstr>Segoe</vt:lpstr>
      <vt:lpstr>Lucida Grande</vt:lpstr>
      <vt:lpstr>Title &amp; Subtitle</vt:lpstr>
      <vt:lpstr>Title &amp; Bullets</vt:lpstr>
      <vt:lpstr>Title - Center</vt:lpstr>
      <vt:lpstr>Bullets</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Johnston (Perfect Planit, Inc)</dc:creator>
  <cp:lastModifiedBy>Lisa</cp:lastModifiedBy>
  <cp:revision>76</cp:revision>
  <cp:lastPrinted>2010-12-08T18:23:04Z</cp:lastPrinted>
  <dcterms:created xsi:type="dcterms:W3CDTF">2010-12-03T22:09:57Z</dcterms:created>
  <dcterms:modified xsi:type="dcterms:W3CDTF">2010-12-09T19:17:06Z</dcterms:modified>
</cp:coreProperties>
</file>